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sldIdLst>
    <p:sldId id="286" r:id="rId2"/>
    <p:sldId id="298" r:id="rId3"/>
    <p:sldId id="274" r:id="rId4"/>
    <p:sldId id="275" r:id="rId5"/>
    <p:sldId id="276" r:id="rId6"/>
    <p:sldId id="277" r:id="rId7"/>
    <p:sldId id="287" r:id="rId8"/>
    <p:sldId id="288" r:id="rId9"/>
    <p:sldId id="289" r:id="rId10"/>
    <p:sldId id="278" r:id="rId11"/>
    <p:sldId id="279" r:id="rId12"/>
    <p:sldId id="291" r:id="rId13"/>
    <p:sldId id="292" r:id="rId14"/>
    <p:sldId id="280" r:id="rId15"/>
    <p:sldId id="307" r:id="rId16"/>
    <p:sldId id="293" r:id="rId17"/>
    <p:sldId id="308" r:id="rId18"/>
    <p:sldId id="310" r:id="rId19"/>
    <p:sldId id="309" r:id="rId20"/>
    <p:sldId id="311" r:id="rId21"/>
    <p:sldId id="314" r:id="rId22"/>
    <p:sldId id="301" r:id="rId23"/>
    <p:sldId id="312" r:id="rId24"/>
    <p:sldId id="304" r:id="rId25"/>
    <p:sldId id="295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161" autoAdjust="0"/>
  </p:normalViewPr>
  <p:slideViewPr>
    <p:cSldViewPr>
      <p:cViewPr>
        <p:scale>
          <a:sx n="70" d="100"/>
          <a:sy n="70" d="100"/>
        </p:scale>
        <p:origin x="-10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DA0EE-6724-45DF-ADAB-0B3121B8F7CB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ABA39-1874-46AF-A434-45AB07984563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156935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2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991659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baseline="0" dirty="0" smtClean="0"/>
              <a:t>Destacar el significado de esto….no sólo mejora en servicios sino la calidad de las relaciones (PP con sector privado, PP con gobierno)</a:t>
            </a:r>
            <a:endParaRPr lang="es-DO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12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4163928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baseline="0" dirty="0" smtClean="0">
                <a:solidFill>
                  <a:srgbClr val="FFFF00"/>
                </a:solidFill>
              </a:rPr>
              <a:t>Destacar el tema del fortalecimiento de la cadena. El éxito de ella depende de una nueva relación. Recordar la de ADAM. Roles diferenciados de cada actor.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13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4124771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16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3428838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17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3428838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18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3428838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19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3428838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20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3428838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21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342883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Brechas</a:t>
            </a:r>
            <a:r>
              <a:rPr lang="es-DO" baseline="0" dirty="0" smtClean="0"/>
              <a:t> a pesar de aumento de </a:t>
            </a:r>
            <a:r>
              <a:rPr lang="es-DO" baseline="0" dirty="0" err="1" smtClean="0"/>
              <a:t>Xs</a:t>
            </a:r>
            <a:r>
              <a:rPr lang="es-DO" baseline="0" dirty="0" smtClean="0"/>
              <a:t> primarias </a:t>
            </a:r>
            <a:r>
              <a:rPr lang="es-DO" baseline="0" dirty="0" smtClean="0">
                <a:sym typeface="Wingdings" pitchFamily="2" charset="2"/>
              </a:rPr>
              <a:t> beneficios concentrados en </a:t>
            </a:r>
            <a:r>
              <a:rPr lang="es-DO" baseline="0" dirty="0" err="1" smtClean="0">
                <a:sym typeface="Wingdings" pitchFamily="2" charset="2"/>
              </a:rPr>
              <a:t>agronegocios</a:t>
            </a:r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3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99165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Se avizora</a:t>
            </a:r>
            <a:r>
              <a:rPr lang="es-DO" baseline="0" dirty="0" smtClean="0"/>
              <a:t>n cambios en el futuro. </a:t>
            </a:r>
            <a:endParaRPr lang="es-DO" dirty="0" smtClean="0"/>
          </a:p>
          <a:p>
            <a:r>
              <a:rPr lang="es-DO" dirty="0" smtClean="0"/>
              <a:t>Hay</a:t>
            </a:r>
            <a:r>
              <a:rPr lang="es-DO" baseline="0" dirty="0" smtClean="0"/>
              <a:t> matices y diferencias</a:t>
            </a:r>
          </a:p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4</a:t>
            </a:fld>
            <a:endParaRPr lang="es-D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Y uno se pregunta: Cuales</a:t>
            </a:r>
            <a:r>
              <a:rPr lang="es-DO" baseline="0" dirty="0" smtClean="0"/>
              <a:t> han sido los estímulos e incentivos de las instituciones para explicar estos procesos? Lo veremos + adelante.</a:t>
            </a:r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5</a:t>
            </a:fld>
            <a:endParaRPr lang="es-D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dirty="0" smtClean="0"/>
              <a:t>Acción</a:t>
            </a:r>
            <a:r>
              <a:rPr lang="es-DO" baseline="0" dirty="0" smtClean="0"/>
              <a:t> colectiva para la construcción de un nueva relación de negocios, una nueva cadena. </a:t>
            </a:r>
            <a:endParaRPr lang="es-DO" dirty="0" smtClean="0"/>
          </a:p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6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580765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Destacar: </a:t>
            </a:r>
          </a:p>
          <a:p>
            <a:r>
              <a:rPr lang="es-DO" b="1" u="sng" dirty="0" smtClean="0"/>
              <a:t>Servicios públicos</a:t>
            </a:r>
            <a:r>
              <a:rPr lang="es-DO" baseline="0" dirty="0" smtClean="0"/>
              <a:t> para la competitividad estructural: caminos, riego, electricidad, agua….pueden fortalecer roles en la cadena. Buscamos servicios de calidad, q apuntalen las capacidades de aprendizaje y de fortalecimiento de la productividad y la vinculación a los mercados.</a:t>
            </a:r>
          </a:p>
          <a:p>
            <a:r>
              <a:rPr lang="es-DO" b="1" u="sng" baseline="0" dirty="0" smtClean="0"/>
              <a:t>Servicios privados</a:t>
            </a:r>
            <a:r>
              <a:rPr lang="es-DO" baseline="0" dirty="0" smtClean="0"/>
              <a:t>: promueven innovación (competitividad de innovación). No queremos: AT y tecno incosteable. </a:t>
            </a:r>
          </a:p>
          <a:p>
            <a:r>
              <a:rPr lang="es-DO" b="1" u="sng" baseline="0" dirty="0" smtClean="0"/>
              <a:t>Otros</a:t>
            </a:r>
            <a:r>
              <a:rPr lang="es-DO" baseline="0" dirty="0" smtClean="0"/>
              <a:t>: servicios de </a:t>
            </a:r>
            <a:r>
              <a:rPr lang="es-DO" baseline="0" dirty="0" err="1" smtClean="0"/>
              <a:t>ONGs</a:t>
            </a:r>
            <a:r>
              <a:rPr lang="es-DO" baseline="0" dirty="0" smtClean="0"/>
              <a:t>: innovación en procesos y organización (competitividad organizacional, de gestión, de vinculación).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7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780213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Agenda de cambio desde PP.</a:t>
            </a:r>
          </a:p>
          <a:p>
            <a:r>
              <a:rPr lang="es-DO" dirty="0" smtClean="0"/>
              <a:t>Instituciones funcionales a la PP</a:t>
            </a:r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9</a:t>
            </a:fld>
            <a:endParaRPr lang="es-D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10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618268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11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4168952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A3DD-AC7D-4AEB-9A54-405C70A28E62}" type="datetimeFigureOut">
              <a:rPr lang="es-DO" smtClean="0"/>
              <a:pPr/>
              <a:t>10/11/2013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929F-FE52-43D8-9320-E79178CE2F36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BB51327-EA83-4A08-BEC7-9B14ADDDA56F}" type="slidenum">
              <a:rPr lang="en-US" sz="1200">
                <a:solidFill>
                  <a:srgbClr val="898989"/>
                </a:solidFill>
                <a:latin typeface="Calibri" pitchFamily="34" charset="0"/>
                <a:sym typeface="Calibri" pitchFamily="34" charset="0"/>
              </a:rPr>
              <a:pPr algn="ctr"/>
              <a:t>1</a:t>
            </a:fld>
            <a:endParaRPr lang="en-US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3500" y="3805238"/>
            <a:ext cx="5943600" cy="1411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-114300" y="5346700"/>
            <a:ext cx="9372600" cy="11113"/>
          </a:xfrm>
          <a:prstGeom prst="line">
            <a:avLst/>
          </a:prstGeom>
          <a:noFill/>
          <a:ln w="25400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-114300" y="3657600"/>
            <a:ext cx="9372600" cy="11113"/>
          </a:xfrm>
          <a:prstGeom prst="line">
            <a:avLst/>
          </a:prstGeom>
          <a:noFill/>
          <a:ln w="25400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611560" y="332656"/>
            <a:ext cx="7848872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000" b="1" dirty="0" smtClean="0"/>
              <a:t>Alianzas para el Empoderamiento Económico (AAE)</a:t>
            </a:r>
          </a:p>
          <a:p>
            <a:pPr algn="ctr"/>
            <a:endParaRPr lang="es-DO" sz="1050" b="1" dirty="0" smtClean="0"/>
          </a:p>
          <a:p>
            <a:pPr algn="ctr"/>
            <a:r>
              <a:rPr lang="es-DO" sz="2400" b="1" dirty="0" smtClean="0"/>
              <a:t>Los entornos de la pequeña producción rural en </a:t>
            </a:r>
            <a:r>
              <a:rPr lang="es-DO" sz="2400" b="1" dirty="0" smtClean="0"/>
              <a:t>Bolivia:</a:t>
            </a:r>
            <a:endParaRPr lang="es-DO" sz="2400" b="1" dirty="0" smtClean="0"/>
          </a:p>
          <a:p>
            <a:pPr algn="ctr"/>
            <a:r>
              <a:rPr lang="es-DO" sz="2400" b="1" dirty="0" smtClean="0"/>
              <a:t>transformaciones y retos para el cambio</a:t>
            </a:r>
            <a:endParaRPr lang="en-US" sz="2400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Juan </a:t>
            </a:r>
            <a:r>
              <a:rPr lang="en-US" dirty="0" err="1" smtClean="0"/>
              <a:t>Cheaz</a:t>
            </a:r>
            <a:r>
              <a:rPr lang="en-US" dirty="0" smtClean="0"/>
              <a:t> y </a:t>
            </a:r>
            <a:r>
              <a:rPr lang="en-US" dirty="0" err="1" smtClean="0"/>
              <a:t>Pável</a:t>
            </a:r>
            <a:r>
              <a:rPr lang="en-US" dirty="0" smtClean="0"/>
              <a:t> Isa Contreras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Noviembre</a:t>
            </a:r>
            <a:r>
              <a:rPr lang="en-US" dirty="0" smtClean="0"/>
              <a:t> de 2013</a:t>
            </a:r>
            <a:endParaRPr lang="es-D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del proyecto</a:t>
            </a:r>
            <a:endParaRPr kumimoji="0" lang="es-DO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412776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Potenciar las capacidades de un conjunto de iniciativas exitosas a nivel local en el avance de metas de desarrollo a fin de contribuir a crear un actor colectivo con voluntad y capacidad para promover cambios en el entorno institucional y de políticas, que faciliten el desarrollo y la inclusión económica y social. A través de: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establecimiento una </a:t>
            </a:r>
            <a:r>
              <a:rPr kumimoji="0" lang="es-C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 de colaboración 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capaz de producir aprendizajes útiles para el fomento de cambios en el ambiente de las políticas, en donde gran parte de los esfuerzos de empoderamiento económico tienen lugar;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contribuir a la generación de una </a:t>
            </a:r>
            <a:r>
              <a:rPr kumimoji="0" lang="es-C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agenda de cambio 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colectiva y estrategias para su implementación; y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s-C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creación de un actor colectivo 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 voluntad y capacidad de promover, participar, e implementar cambios basados en una agenda consensuada</a:t>
            </a: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DO" sz="3500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 inmediata</a:t>
            </a:r>
            <a:r>
              <a:rPr kumimoji="0" lang="es-DO" sz="35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contribuir a identificar y caracterizar los entornos bajos los cuales operan las pequeñas unidades productivas rurales y apuntar hacia</a:t>
            </a:r>
            <a:r>
              <a:rPr kumimoji="0" lang="es-DO" sz="35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una posible agenda de cambios</a:t>
            </a:r>
            <a:endParaRPr kumimoji="0" lang="es-DO" sz="35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D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971600" y="260648"/>
            <a:ext cx="78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Experiencias</a:t>
            </a:r>
            <a:r>
              <a:rPr kumimoji="0" lang="es-DO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sistematizadas en </a:t>
            </a:r>
            <a:r>
              <a:rPr lang="es-DO" sz="2400" dirty="0" smtClean="0">
                <a:latin typeface="+mj-lt"/>
                <a:ea typeface="+mj-ea"/>
                <a:cs typeface="+mj-cs"/>
              </a:rPr>
              <a:t>Paraguay y América Latina: aspectos comunes</a:t>
            </a:r>
            <a:endParaRPr kumimoji="0" lang="es-DO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95536" y="1340768"/>
            <a:ext cx="8435280" cy="5069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DO" sz="2400" b="1" u="sng" dirty="0" smtClean="0"/>
              <a:t>Puntos de partida </a:t>
            </a:r>
            <a:r>
              <a:rPr kumimoji="0" lang="es-DO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comunes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Pequeñez y baja productividad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Débiles encadenamientos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000" dirty="0" smtClean="0"/>
              <a:t>Restricciones crediticias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Agricultura</a:t>
            </a:r>
            <a:r>
              <a:rPr kumimoji="0" lang="es-DO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convencional</a:t>
            </a:r>
            <a:endParaRPr kumimoji="0" lang="es-D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Relaciones puntuales de mercado, vínculos no contractuales e incertidumbre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Entorno competitivo y escaso poder de mercado</a:t>
            </a:r>
          </a:p>
          <a:p>
            <a:pPr marL="285750" indent="-285750">
              <a:defRPr/>
            </a:pPr>
            <a:r>
              <a:rPr lang="en-US" sz="2400" b="1" u="sng" dirty="0" err="1" smtClean="0"/>
              <a:t>Aspectos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comunes</a:t>
            </a:r>
            <a:r>
              <a:rPr lang="en-US" sz="2400" b="1" u="sng" dirty="0" smtClean="0"/>
              <a:t> en la </a:t>
            </a:r>
            <a:r>
              <a:rPr lang="en-US" sz="2400" b="1" u="sng" dirty="0" err="1" smtClean="0"/>
              <a:t>experiencia</a:t>
            </a:r>
            <a:r>
              <a:rPr lang="en-US" sz="2400" b="1" u="sng" dirty="0" smtClean="0"/>
              <a:t> de </a:t>
            </a:r>
            <a:r>
              <a:rPr lang="en-US" sz="2400" b="1" u="sng" dirty="0" err="1" smtClean="0"/>
              <a:t>cambio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Mejores prácticas productivas vía asistencia técnica y el aprendizaje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Incremento en los volúmenes de producción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Mejoramiento de la calidad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Introducción de prácticas agroecológicas o producción orgánica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Introducción de prácticas de manejo y conservación de suelos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Modernización de la gestión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Vinculación a mercados más amplios y exigentes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Relaciones contractuales más estables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Fortalecimiento del capital social y empoderamiento colectivo</a:t>
            </a:r>
            <a:endParaRPr kumimoji="0" lang="es-DO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D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/>
          </a:bodyPr>
          <a:lstStyle/>
          <a:p>
            <a:r>
              <a:rPr lang="es-DO" sz="2400" dirty="0" smtClean="0"/>
              <a:t>Cambios en el entorno inmediato</a:t>
            </a:r>
            <a:endParaRPr lang="es-DO" sz="2400" dirty="0"/>
          </a:p>
        </p:txBody>
      </p:sp>
      <p:sp>
        <p:nvSpPr>
          <p:cNvPr id="4" name="3 Elipse"/>
          <p:cNvSpPr/>
          <p:nvPr/>
        </p:nvSpPr>
        <p:spPr>
          <a:xfrm>
            <a:off x="3779912" y="3284984"/>
            <a:ext cx="1872208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Pequeñas unidades productivas</a:t>
            </a:r>
            <a:endParaRPr lang="es-DO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707904" y="2708920"/>
            <a:ext cx="504056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4" idx="2"/>
          </p:cNvCxnSpPr>
          <p:nvPr/>
        </p:nvCxnSpPr>
        <p:spPr>
          <a:xfrm>
            <a:off x="2699792" y="3789040"/>
            <a:ext cx="108012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4" idx="3"/>
          </p:cNvCxnSpPr>
          <p:nvPr/>
        </p:nvCxnSpPr>
        <p:spPr>
          <a:xfrm flipV="1">
            <a:off x="3203848" y="4206924"/>
            <a:ext cx="850243" cy="73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5" idx="0"/>
            <a:endCxn id="4" idx="4"/>
          </p:cNvCxnSpPr>
          <p:nvPr/>
        </p:nvCxnSpPr>
        <p:spPr>
          <a:xfrm flipH="1" flipV="1">
            <a:off x="4716016" y="4365104"/>
            <a:ext cx="10801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652120" y="37890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2051720" y="184482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u="sng" dirty="0" smtClean="0"/>
              <a:t>Mejoramiento del acceso al crédito y asistencia técnica</a:t>
            </a:r>
            <a:endParaRPr lang="es-DO" sz="1400" u="sng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539552" y="3212976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Condiciones mejoradas en el acceso a insumos</a:t>
            </a:r>
            <a:endParaRPr lang="es-DO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1043608" y="4797152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Mejora de infraestructura pública</a:t>
            </a:r>
            <a:endParaRPr lang="es-DO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779912" y="5229200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Acceso a servicios públicos mejorados</a:t>
            </a:r>
            <a:endParaRPr lang="es-DO" dirty="0"/>
          </a:p>
        </p:txBody>
      </p:sp>
      <p:sp>
        <p:nvSpPr>
          <p:cNvPr id="27" name="26 Recortar rectángulo de esquina diagonal"/>
          <p:cNvSpPr/>
          <p:nvPr/>
        </p:nvSpPr>
        <p:spPr>
          <a:xfrm>
            <a:off x="6588224" y="3068960"/>
            <a:ext cx="2304256" cy="16561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Nuevos compradores y/o mejora en los términos de relación comercial</a:t>
            </a:r>
            <a:endParaRPr lang="es-DO" u="sng" dirty="0"/>
          </a:p>
        </p:txBody>
      </p:sp>
      <p:sp>
        <p:nvSpPr>
          <p:cNvPr id="34" name="33 Elipse"/>
          <p:cNvSpPr/>
          <p:nvPr/>
        </p:nvSpPr>
        <p:spPr>
          <a:xfrm>
            <a:off x="2987824" y="2852936"/>
            <a:ext cx="3240360" cy="20162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5652120" y="2420888"/>
            <a:ext cx="36004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364088" y="980728"/>
            <a:ext cx="345638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dirty="0" smtClean="0"/>
              <a:t>Reglas del juego: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</a:t>
            </a:r>
            <a:r>
              <a:rPr lang="es-DO" u="sng" dirty="0" smtClean="0"/>
              <a:t>Contratos asegurados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 </a:t>
            </a:r>
            <a:r>
              <a:rPr lang="en-US" u="sng" dirty="0" err="1" smtClean="0"/>
              <a:t>Precios</a:t>
            </a:r>
            <a:r>
              <a:rPr lang="en-US" u="sng" dirty="0" smtClean="0"/>
              <a:t>: </a:t>
            </a:r>
            <a:r>
              <a:rPr lang="en-US" u="sng" dirty="0" err="1" smtClean="0"/>
              <a:t>mejorados</a:t>
            </a:r>
            <a:endParaRPr lang="es-DO" u="sng" dirty="0" smtClean="0"/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Competencia/poder de mercado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</a:t>
            </a:r>
            <a:r>
              <a:rPr lang="es-DO" u="sng" dirty="0" smtClean="0"/>
              <a:t>Capacidad de oferta mejorada</a:t>
            </a:r>
            <a:endParaRPr lang="es-DO" u="sng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7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600200"/>
            <a:ext cx="8435280" cy="470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5750" indent="-285750">
              <a:defRPr/>
            </a:pPr>
            <a:r>
              <a:rPr lang="en-US" sz="2400" b="1" u="sng" dirty="0" err="1" smtClean="0"/>
              <a:t>Síntesis</a:t>
            </a:r>
            <a:r>
              <a:rPr lang="en-US" sz="2400" b="1" u="sng" dirty="0" smtClean="0"/>
              <a:t> de los </a:t>
            </a:r>
            <a:r>
              <a:rPr lang="en-US" sz="2400" b="1" u="sng" dirty="0" err="1" smtClean="0"/>
              <a:t>cambios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Internos </a:t>
            </a:r>
            <a:r>
              <a:rPr lang="es-DO" sz="2100" dirty="0" smtClean="0">
                <a:sym typeface="Wingdings" pitchFamily="2" charset="2"/>
              </a:rPr>
              <a:t> productivos, organizativos y de gestión</a:t>
            </a:r>
            <a:endParaRPr lang="es-DO" sz="2100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Tipo y calidad de relaciones con actores del entorno inmediato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Relaciones más estables, contractuales o cuasi-contractuales</a:t>
            </a:r>
          </a:p>
          <a:p>
            <a:pPr marL="742950" lvl="1" indent="-285750">
              <a:lnSpc>
                <a:spcPct val="120000"/>
              </a:lnSpc>
              <a:defRPr/>
            </a:pPr>
            <a:r>
              <a:rPr lang="es-DO" sz="2100" dirty="0" smtClean="0"/>
              <a:t>	con socios en la cadena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100" dirty="0" smtClean="0"/>
              <a:t>Mayor retorno para pequeña producción agrícola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400" b="1" u="sng" dirty="0" err="1" smtClean="0"/>
              <a:t>Limitaciones</a:t>
            </a:r>
            <a:r>
              <a:rPr lang="en-US" sz="2400" b="1" u="sng" dirty="0" smtClean="0"/>
              <a:t> y </a:t>
            </a:r>
            <a:r>
              <a:rPr lang="en-US" sz="2400" b="1" u="sng" dirty="0" err="1" smtClean="0"/>
              <a:t>retos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pendientes</a:t>
            </a:r>
            <a:endParaRPr lang="en-US" sz="2400" b="1" u="sng" dirty="0" smtClean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Éxitos moderados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Productivos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Ingresos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Bienestar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Muy limitados cambios en el entorno de políticas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400" dirty="0" smtClean="0"/>
              <a:t>Dudas sobre sostenibilidad de transformaciones</a:t>
            </a:r>
          </a:p>
          <a:p>
            <a:pPr marL="285750" indent="-285750">
              <a:lnSpc>
                <a:spcPct val="120000"/>
              </a:lnSpc>
              <a:defRPr/>
            </a:pPr>
            <a:endParaRPr lang="es-DO" sz="2100" dirty="0" smtClean="0"/>
          </a:p>
          <a:p>
            <a:pPr marL="285750" indent="-285750">
              <a:lnSpc>
                <a:spcPct val="120000"/>
              </a:lnSpc>
              <a:defRPr/>
            </a:pPr>
            <a:endParaRPr lang="en-US" sz="2000" dirty="0" smtClean="0"/>
          </a:p>
          <a:p>
            <a:pPr marL="285750" indent="-285750">
              <a:lnSpc>
                <a:spcPct val="120000"/>
              </a:lnSpc>
              <a:defRPr/>
            </a:pPr>
            <a:endParaRPr lang="en-US" sz="2100" dirty="0" smtClean="0"/>
          </a:p>
          <a:p>
            <a:pPr marL="285750" indent="-285750">
              <a:defRPr/>
            </a:pPr>
            <a:endParaRPr kumimoji="0" lang="es-DO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D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600" y="260648"/>
            <a:ext cx="78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Experiencias</a:t>
            </a:r>
            <a:r>
              <a:rPr kumimoji="0" lang="es-DO" sz="4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sistematizadas: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  <a:endParaRPr kumimoji="0" lang="es-DO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3 Cerrar llave"/>
          <p:cNvSpPr/>
          <p:nvPr/>
        </p:nvSpPr>
        <p:spPr>
          <a:xfrm>
            <a:off x="7092280" y="2204864"/>
            <a:ext cx="432048" cy="129614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22" name="21 Conector recto"/>
          <p:cNvCxnSpPr/>
          <p:nvPr/>
        </p:nvCxnSpPr>
        <p:spPr>
          <a:xfrm>
            <a:off x="7596336" y="2852936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7956376" y="285293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516216" y="3717032"/>
            <a:ext cx="2376264" cy="16619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Nueva forma de productores/as vincularse a mercados</a:t>
            </a:r>
          </a:p>
          <a:p>
            <a:pPr algn="ctr"/>
            <a:endParaRPr lang="es-DO" sz="1050" dirty="0" smtClean="0"/>
          </a:p>
          <a:p>
            <a:pPr algn="ctr"/>
            <a:r>
              <a:rPr lang="es-DO" dirty="0" smtClean="0"/>
              <a:t>¿Nuevo modelo </a:t>
            </a:r>
          </a:p>
          <a:p>
            <a:pPr algn="ctr"/>
            <a:r>
              <a:rPr lang="es-DO" dirty="0" smtClean="0"/>
              <a:t>de negocios?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Economía </a:t>
            </a:r>
            <a:r>
              <a:rPr lang="es-DO" sz="2800" dirty="0" smtClean="0">
                <a:latin typeface="+mj-lt"/>
                <a:ea typeface="+mj-ea"/>
                <a:cs typeface="+mj-cs"/>
              </a:rPr>
              <a:t>rural y políticas públicas en Bolivia:</a:t>
            </a:r>
            <a:endParaRPr kumimoji="0" lang="es-DO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aspectos generales</a:t>
            </a:r>
            <a:endParaRPr kumimoji="0" lang="es-DO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539552" y="1484784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DO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Economía rural</a:t>
            </a:r>
            <a:r>
              <a:rPr kumimoji="0" lang="es-DO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agraria: características básicas</a:t>
            </a:r>
            <a:endParaRPr kumimoji="0" lang="es-DO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s-DO" sz="2600" noProof="0" dirty="0" smtClean="0"/>
              <a:t>Economía rural y en general con fuerte peso de minería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s-DO" sz="2600" noProof="0" dirty="0" smtClean="0"/>
              <a:t>Participación moderada de la a</a:t>
            </a: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gropecuaria en PIB:</a:t>
            </a:r>
            <a:r>
              <a:rPr kumimoji="0" lang="es-D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13%</a:t>
            </a:r>
            <a:endParaRPr lang="es-DO" sz="2600" dirty="0" smtClean="0"/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Fuerte predominio del minifundio y alta concentración de tierras</a:t>
            </a:r>
            <a:endParaRPr kumimoji="0" lang="es-DO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s-DO" sz="2400" dirty="0" smtClean="0"/>
              <a:t>94</a:t>
            </a:r>
            <a:r>
              <a:rPr lang="es-DO" sz="2400" dirty="0" smtClean="0"/>
              <a:t>% </a:t>
            </a:r>
            <a:r>
              <a:rPr lang="es-DO" sz="2400" dirty="0" smtClean="0"/>
              <a:t>de unidades productivas tiene superficie </a:t>
            </a:r>
            <a:r>
              <a:rPr lang="es-DO" sz="2400" dirty="0" smtClean="0"/>
              <a:t>de 5 hectáreas o menos </a:t>
            </a:r>
            <a:endParaRPr lang="es-DO" sz="2400" dirty="0" smtClean="0"/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s-DO" sz="2400" dirty="0" smtClean="0"/>
              <a:t>S</a:t>
            </a:r>
            <a:r>
              <a:rPr lang="es-DO" sz="2400" dirty="0" smtClean="0"/>
              <a:t>ólo </a:t>
            </a:r>
            <a:r>
              <a:rPr lang="es-DO" sz="2400" dirty="0" smtClean="0"/>
              <a:t>el 37% de la superficie cultivada.  </a:t>
            </a:r>
            <a:endParaRPr kumimoji="0" lang="es-DO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Agricultura de baja</a:t>
            </a:r>
            <a:r>
              <a:rPr kumimoji="0" lang="es-D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productividad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s-DO" sz="2600" baseline="0" dirty="0" smtClean="0"/>
              <a:t>Baja</a:t>
            </a:r>
            <a:r>
              <a:rPr lang="es-DO" sz="2600" dirty="0" smtClean="0"/>
              <a:t> calidad de semillas e insumos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Baja</a:t>
            </a:r>
            <a:r>
              <a:rPr kumimoji="0" lang="es-D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dotación de capital físico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s-DO" sz="2600" baseline="0" dirty="0" smtClean="0"/>
              <a:t>Escasa</a:t>
            </a:r>
            <a:r>
              <a:rPr lang="es-DO" sz="2600" dirty="0" smtClean="0"/>
              <a:t> infraestructura pública: riego y comunicaciones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Baja</a:t>
            </a:r>
            <a:r>
              <a:rPr kumimoji="0" lang="es-D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demanda en los mercados y vinculación desventajosa a mercados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s-DO" sz="2600" baseline="0" dirty="0" smtClean="0"/>
              <a:t>Restricciones en infraestructura</a:t>
            </a:r>
            <a:r>
              <a:rPr lang="es-DO" sz="2600" dirty="0" smtClean="0"/>
              <a:t> de </a:t>
            </a:r>
            <a:endParaRPr kumimoji="0" lang="es-DO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Precario</a:t>
            </a:r>
            <a:r>
              <a:rPr kumimoji="0" lang="es-D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régimen de propiedad y usufructo de tierras</a:t>
            </a:r>
            <a:endParaRPr kumimoji="0" lang="es-DO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Escasez de tierras productivas</a:t>
            </a:r>
            <a:r>
              <a:rPr kumimoji="0" lang="es-D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disponibles</a:t>
            </a:r>
            <a:endParaRPr kumimoji="0" lang="es-DO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Resultado: alta incidencia de la pobreza rural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kumimoji="0" lang="es-D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74% de pobreza</a:t>
            </a:r>
            <a:r>
              <a:rPr kumimoji="0" lang="es-D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general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</a:pPr>
            <a:r>
              <a:rPr lang="es-DO" sz="2600" baseline="0" dirty="0" smtClean="0"/>
              <a:t>53%</a:t>
            </a:r>
            <a:r>
              <a:rPr lang="es-DO" sz="2600" dirty="0" smtClean="0"/>
              <a:t> de pobreza extrema</a:t>
            </a:r>
            <a:endParaRPr kumimoji="0" lang="es-DO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Economía </a:t>
            </a:r>
            <a:r>
              <a:rPr lang="es-DO" sz="2800" dirty="0" smtClean="0">
                <a:latin typeface="+mj-lt"/>
                <a:ea typeface="+mj-ea"/>
                <a:cs typeface="+mj-cs"/>
              </a:rPr>
              <a:t>rural y políticas públicas en Bolivia:</a:t>
            </a:r>
            <a:endParaRPr kumimoji="0" lang="es-DO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aspectos generales</a:t>
            </a:r>
            <a:endParaRPr kumimoji="0" lang="es-DO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539552" y="1484784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DO" sz="3600" u="sng" noProof="0" dirty="0" smtClean="0"/>
              <a:t>Nuevos impulsos en política de desarrollo rural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Estrategia</a:t>
            </a:r>
            <a:r>
              <a:rPr kumimoji="0" lang="es-DO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Boliviana de Reducción de Pobreza (EBRP)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Énfasis en infraestructura y servicios sociales rurales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Descuido de dimensión productiva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3200" dirty="0" smtClean="0"/>
              <a:t>Estrategia </a:t>
            </a:r>
            <a:r>
              <a:rPr lang="es-DO" sz="3200" dirty="0" smtClean="0"/>
              <a:t>Nacional de Desarrollo Agropecuario y Rural (</a:t>
            </a:r>
            <a:r>
              <a:rPr lang="es-DO" sz="3200" dirty="0" smtClean="0"/>
              <a:t>ENDAR)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3200" dirty="0" smtClean="0"/>
              <a:t>Objetivo: incrementar </a:t>
            </a:r>
            <a:r>
              <a:rPr lang="es-DO" sz="3200" dirty="0" smtClean="0"/>
              <a:t>la productividad agrícola a través </a:t>
            </a:r>
            <a:r>
              <a:rPr lang="es-DO" sz="3200" dirty="0" smtClean="0"/>
              <a:t>del acceso a: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recursos para la producción, 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infraestructura </a:t>
            </a:r>
            <a:r>
              <a:rPr lang="es-DO" sz="2900" dirty="0" smtClean="0"/>
              <a:t>pública y </a:t>
            </a:r>
            <a:endParaRPr lang="es-DO" sz="2900" dirty="0" smtClean="0"/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los </a:t>
            </a:r>
            <a:r>
              <a:rPr lang="es-DO" sz="2900" dirty="0" smtClean="0"/>
              <a:t>mercados</a:t>
            </a:r>
            <a:r>
              <a:rPr lang="es-DO" sz="2900" dirty="0" smtClean="0"/>
              <a:t>.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3200" dirty="0" smtClean="0"/>
              <a:t>Reconoció el </a:t>
            </a:r>
            <a:r>
              <a:rPr lang="es-DO" sz="3200" dirty="0" smtClean="0"/>
              <a:t>problema del acceso a la tierra </a:t>
            </a:r>
            <a:endParaRPr lang="es-DO" sz="3200" dirty="0" smtClean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3200" dirty="0" smtClean="0"/>
              <a:t>Innovó </a:t>
            </a:r>
            <a:r>
              <a:rPr lang="es-DO" sz="3200" dirty="0" smtClean="0"/>
              <a:t>al incorporar dos temas importantes: </a:t>
            </a:r>
            <a:endParaRPr lang="es-DO" sz="3200" dirty="0" smtClean="0"/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desarrollo </a:t>
            </a:r>
            <a:r>
              <a:rPr lang="es-DO" sz="2900" dirty="0" smtClean="0"/>
              <a:t>económico local y </a:t>
            </a:r>
            <a:endParaRPr lang="es-DO" sz="2900" dirty="0" smtClean="0"/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fortalecimiento </a:t>
            </a:r>
            <a:r>
              <a:rPr lang="es-DO" sz="2900" dirty="0" smtClean="0"/>
              <a:t>de cadenas </a:t>
            </a:r>
            <a:r>
              <a:rPr lang="es-DO" sz="2900" dirty="0" smtClean="0"/>
              <a:t>agro-productivas</a:t>
            </a:r>
            <a:endParaRPr lang="en-US" sz="2900" dirty="0" smtClean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3300" dirty="0" smtClean="0"/>
              <a:t>Enfrentó </a:t>
            </a:r>
            <a:r>
              <a:rPr lang="es-DO" sz="3300" dirty="0" smtClean="0"/>
              <a:t>a tres problemas mayúsculos. </a:t>
            </a:r>
            <a:endParaRPr lang="es-DO" sz="3300" dirty="0" smtClean="0"/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incapacidad </a:t>
            </a:r>
            <a:r>
              <a:rPr lang="es-DO" sz="2900" dirty="0" smtClean="0"/>
              <a:t>de </a:t>
            </a:r>
            <a:r>
              <a:rPr lang="es-DO" sz="2900" dirty="0" smtClean="0"/>
              <a:t>implementar reforma </a:t>
            </a:r>
            <a:r>
              <a:rPr lang="es-DO" sz="2900" dirty="0" smtClean="0"/>
              <a:t>agraria </a:t>
            </a:r>
            <a:r>
              <a:rPr lang="es-DO" sz="2900" dirty="0" smtClean="0"/>
              <a:t>efectiva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inhabilidad para </a:t>
            </a:r>
            <a:r>
              <a:rPr lang="es-DO" sz="2900" dirty="0" smtClean="0"/>
              <a:t>impulsar </a:t>
            </a:r>
            <a:r>
              <a:rPr lang="es-DO" sz="2900" dirty="0" smtClean="0"/>
              <a:t>política </a:t>
            </a:r>
            <a:r>
              <a:rPr lang="es-DO" sz="2900" dirty="0" smtClean="0"/>
              <a:t>efectiva de acceso a recursos </a:t>
            </a:r>
            <a:r>
              <a:rPr lang="es-DO" sz="2900" dirty="0" smtClean="0"/>
              <a:t>productivos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2900" dirty="0" smtClean="0"/>
              <a:t>transición </a:t>
            </a:r>
            <a:r>
              <a:rPr lang="es-DO" sz="2900" dirty="0" smtClean="0"/>
              <a:t>política </a:t>
            </a:r>
            <a:r>
              <a:rPr lang="es-DO" sz="2900" dirty="0" smtClean="0"/>
              <a:t>desde </a:t>
            </a:r>
            <a:r>
              <a:rPr lang="es-DO" sz="2900" dirty="0" smtClean="0"/>
              <a:t>el segundo tercio de la década pasada</a:t>
            </a:r>
            <a:endParaRPr kumimoji="0" lang="es-DO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Un nuevo entorno de políticas en construcción </a:t>
            </a:r>
            <a:r>
              <a:rPr lang="es-DO" sz="1600" dirty="0" smtClean="0">
                <a:latin typeface="+mj-lt"/>
                <a:ea typeface="+mj-ea"/>
                <a:cs typeface="+mj-cs"/>
              </a:rPr>
              <a:t>(1/6)</a:t>
            </a:r>
            <a:endParaRPr lang="es-DO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95536" y="1268760"/>
            <a:ext cx="85344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DO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Nueva Constitución Política del Estado (2009)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600" dirty="0" smtClean="0"/>
              <a:t>Desarrollo rural en primer plano, antes que perspectiva agrarista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es-DO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Creación del Ministerio</a:t>
            </a:r>
            <a:r>
              <a:rPr kumimoji="0" lang="es-DO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Desarrollo Rural y Tierras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300" dirty="0" smtClean="0"/>
              <a:t>Misión y principios giran alrededor de conceptos como sustentabilidad</a:t>
            </a:r>
            <a:r>
              <a:rPr lang="es-DO" sz="2300" dirty="0" smtClean="0"/>
              <a:t>, tenencia y acceso a la tierra y los bosques, empleo digno, beneficio de productores, comunidades, organizaciones campesinas, indígenas y el sector empresarial, calidad, valor agregado, equidad, inclusión, transparencia, reciprocidad, identidad cultural, seguridad y soberanía alimentaria y Vivir </a:t>
            </a:r>
            <a:r>
              <a:rPr lang="es-DO" sz="2300" dirty="0" smtClean="0"/>
              <a:t>Bien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300" dirty="0" smtClean="0"/>
              <a:t>En materia de </a:t>
            </a:r>
            <a:r>
              <a:rPr lang="es-DO" sz="2300" u="sng" dirty="0" smtClean="0"/>
              <a:t>desarrollo productivo</a:t>
            </a:r>
            <a:r>
              <a:rPr lang="es-DO" sz="2300" dirty="0" smtClean="0"/>
              <a:t>, temas como financiamiento </a:t>
            </a:r>
            <a:r>
              <a:rPr lang="es-DO" sz="2300" dirty="0" smtClean="0"/>
              <a:t>del desarrollo rural, </a:t>
            </a:r>
            <a:r>
              <a:rPr lang="es-DO" sz="2300" dirty="0" smtClean="0"/>
              <a:t>gestión </a:t>
            </a:r>
            <a:r>
              <a:rPr lang="es-DO" sz="2300" dirty="0" smtClean="0"/>
              <a:t>tecnológica y productiva, </a:t>
            </a:r>
            <a:r>
              <a:rPr lang="es-DO" sz="2300" dirty="0" smtClean="0"/>
              <a:t>productividad </a:t>
            </a:r>
            <a:r>
              <a:rPr lang="es-DO" sz="2300" dirty="0" smtClean="0"/>
              <a:t>agropecuaria, agroindustrial y turística rural, </a:t>
            </a:r>
            <a:r>
              <a:rPr lang="es-DO" sz="2300" dirty="0" smtClean="0"/>
              <a:t>competitividad</a:t>
            </a:r>
            <a:r>
              <a:rPr lang="es-DO" sz="2300" dirty="0" smtClean="0"/>
              <a:t>, </a:t>
            </a:r>
            <a:r>
              <a:rPr lang="es-DO" sz="2300" dirty="0" smtClean="0"/>
              <a:t>articulación </a:t>
            </a:r>
            <a:r>
              <a:rPr lang="es-DO" sz="2300" dirty="0" smtClean="0"/>
              <a:t>productiva, </a:t>
            </a:r>
            <a:r>
              <a:rPr lang="es-DO" sz="2300" dirty="0" smtClean="0"/>
              <a:t>cadenas </a:t>
            </a:r>
            <a:r>
              <a:rPr lang="es-DO" sz="2300" dirty="0" smtClean="0"/>
              <a:t>de valor, </a:t>
            </a:r>
            <a:r>
              <a:rPr lang="es-DO" sz="2300" dirty="0" smtClean="0"/>
              <a:t>investigación</a:t>
            </a:r>
            <a:r>
              <a:rPr lang="es-DO" sz="2300" dirty="0" smtClean="0"/>
              <a:t>, </a:t>
            </a:r>
            <a:r>
              <a:rPr lang="es-DO" sz="2300" dirty="0" smtClean="0"/>
              <a:t>innovación </a:t>
            </a:r>
            <a:r>
              <a:rPr lang="es-DO" sz="2300" dirty="0" smtClean="0"/>
              <a:t>y </a:t>
            </a:r>
            <a:r>
              <a:rPr lang="es-DO" sz="2300" dirty="0" smtClean="0"/>
              <a:t>transferencia </a:t>
            </a:r>
            <a:r>
              <a:rPr lang="es-DO" sz="2300" dirty="0" smtClean="0"/>
              <a:t>de </a:t>
            </a:r>
            <a:r>
              <a:rPr lang="es-DO" sz="2300" dirty="0" smtClean="0"/>
              <a:t>tecnología</a:t>
            </a:r>
            <a:endParaRPr lang="en-US" sz="2300" dirty="0" smtClean="0"/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900" dirty="0" smtClean="0"/>
              <a:t>Creación del </a:t>
            </a:r>
            <a:r>
              <a:rPr lang="es-DO" sz="2900" dirty="0" smtClean="0"/>
              <a:t>Ministerio de </a:t>
            </a:r>
            <a:r>
              <a:rPr lang="es-DO" sz="2900" dirty="0" smtClean="0"/>
              <a:t>Autonomías, del </a:t>
            </a:r>
            <a:r>
              <a:rPr lang="es-DO" sz="2900" dirty="0" smtClean="0"/>
              <a:t>Consejo Nacional para Autonomías y Descentralización (CNAD</a:t>
            </a:r>
            <a:r>
              <a:rPr lang="es-DO" sz="2900" dirty="0" smtClean="0"/>
              <a:t>) y a </a:t>
            </a:r>
            <a:r>
              <a:rPr lang="es-DO" sz="2900" dirty="0" smtClean="0"/>
              <a:t>Ley Marco de Autonomías y Descentralización (LMAD).</a:t>
            </a:r>
            <a:endParaRPr lang="en-US" sz="2900" dirty="0" smtClean="0"/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900" dirty="0" smtClean="0"/>
              <a:t>Impulso al Instituto </a:t>
            </a:r>
            <a:r>
              <a:rPr lang="es-DO" sz="2900" dirty="0" smtClean="0"/>
              <a:t>Nacional de Innovación Agropecuaria y Forestal (INIAF)</a:t>
            </a:r>
            <a:endParaRPr kumimoji="0" lang="es-DO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Un nuevo entorno de políticas en construcción </a:t>
            </a:r>
            <a:r>
              <a:rPr lang="es-DO" sz="1600" dirty="0" smtClean="0">
                <a:latin typeface="+mj-lt"/>
                <a:ea typeface="+mj-ea"/>
                <a:cs typeface="+mj-cs"/>
              </a:rPr>
              <a:t>(2/6)</a:t>
            </a:r>
            <a:endParaRPr lang="es-DO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79512" y="1268760"/>
            <a:ext cx="8750424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600" u="sng" dirty="0" smtClean="0"/>
              <a:t>Ley </a:t>
            </a:r>
            <a:r>
              <a:rPr lang="es-DO" sz="3600" u="sng" dirty="0" smtClean="0"/>
              <a:t>de Revolución Productiva Comunitaria Agropecuaria</a:t>
            </a:r>
            <a:r>
              <a:rPr lang="es-DO" sz="3600" dirty="0" smtClean="0"/>
              <a:t> </a:t>
            </a:r>
            <a:r>
              <a:rPr lang="es-DO" sz="3600" dirty="0" smtClean="0"/>
              <a:t>(</a:t>
            </a:r>
            <a:r>
              <a:rPr kumimoji="0" lang="es-DO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Ley 144)</a:t>
            </a:r>
            <a:r>
              <a:rPr kumimoji="0" lang="es-DO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2011</a:t>
            </a:r>
            <a:endParaRPr kumimoji="0" lang="es-DO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200" dirty="0" smtClean="0"/>
              <a:t>Pieza </a:t>
            </a:r>
            <a:r>
              <a:rPr lang="es-DO" sz="3200" dirty="0" smtClean="0"/>
              <a:t>de política de mayor relevancia para el desarrollo económico y el empoderamiento rural en </a:t>
            </a:r>
            <a:r>
              <a:rPr lang="es-DO" sz="3200" dirty="0" smtClean="0"/>
              <a:t>Bolivia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200" dirty="0" smtClean="0"/>
              <a:t>Objetivo: impulsar </a:t>
            </a:r>
            <a:r>
              <a:rPr lang="es-DO" sz="3200" dirty="0" smtClean="0"/>
              <a:t>un proceso de cambio productivo </a:t>
            </a:r>
            <a:r>
              <a:rPr lang="es-DO" sz="3200" dirty="0" smtClean="0"/>
              <a:t>a </a:t>
            </a:r>
            <a:r>
              <a:rPr lang="es-DO" sz="3200" dirty="0" smtClean="0"/>
              <a:t>partir de las </a:t>
            </a:r>
            <a:r>
              <a:rPr lang="es-DO" sz="3200" u="sng" dirty="0" smtClean="0"/>
              <a:t>comunidades</a:t>
            </a:r>
            <a:r>
              <a:rPr lang="es-DO" sz="3200" dirty="0" smtClean="0"/>
              <a:t> para alcanzar la soberanía </a:t>
            </a:r>
            <a:r>
              <a:rPr lang="es-DO" sz="3200" dirty="0" smtClean="0"/>
              <a:t>alimentaria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200" dirty="0" smtClean="0"/>
              <a:t>establece las bases institucionales, las políticas y los mecanismos para lograr la transformación de la producción y el comercio de productos agropecuarios y </a:t>
            </a:r>
            <a:r>
              <a:rPr lang="es-DO" sz="3200" dirty="0" smtClean="0"/>
              <a:t>forestales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200" dirty="0" smtClean="0"/>
              <a:t>Ejes destacados:</a:t>
            </a:r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r</a:t>
            </a:r>
            <a:r>
              <a:rPr lang="es-DO" sz="2500" dirty="0" smtClean="0"/>
              <a:t>econocimiento </a:t>
            </a:r>
            <a:r>
              <a:rPr lang="es-DO" sz="2500" dirty="0" smtClean="0"/>
              <a:t>de las comunidades como organizaciones económicas comunitarias; </a:t>
            </a:r>
            <a:endParaRPr lang="es-DO" sz="2500" dirty="0" smtClean="0"/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transformación </a:t>
            </a:r>
            <a:r>
              <a:rPr lang="es-DO" sz="2500" dirty="0" smtClean="0"/>
              <a:t>de la estructura de la institucionalidad pública para fortalecer </a:t>
            </a:r>
            <a:r>
              <a:rPr lang="es-DO" sz="2500" dirty="0" smtClean="0"/>
              <a:t>provisión de </a:t>
            </a:r>
            <a:r>
              <a:rPr lang="es-DO" sz="2500" dirty="0" smtClean="0"/>
              <a:t>servicios; </a:t>
            </a:r>
            <a:endParaRPr lang="es-DO" sz="2500" dirty="0" smtClean="0"/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planificación </a:t>
            </a:r>
            <a:r>
              <a:rPr lang="es-DO" sz="2500" dirty="0" smtClean="0"/>
              <a:t>estratégica alimentaria participativa desde las comunidades; </a:t>
            </a:r>
            <a:endParaRPr lang="es-DO" sz="2500" dirty="0" smtClean="0"/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manejo </a:t>
            </a:r>
            <a:r>
              <a:rPr lang="es-DO" sz="2500" dirty="0" smtClean="0"/>
              <a:t>sostenible y adecuado del agua y los recursos genéticos;  </a:t>
            </a:r>
            <a:endParaRPr lang="es-DO" sz="2500" dirty="0" smtClean="0"/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promover </a:t>
            </a:r>
            <a:r>
              <a:rPr lang="es-DO" sz="2500" dirty="0" smtClean="0"/>
              <a:t>el proceso de gestión territorial; </a:t>
            </a:r>
            <a:endParaRPr lang="es-DO" sz="2500" dirty="0" smtClean="0"/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fortalecimiento </a:t>
            </a:r>
            <a:r>
              <a:rPr lang="es-DO" sz="2500" dirty="0" smtClean="0"/>
              <a:t>de </a:t>
            </a:r>
            <a:r>
              <a:rPr lang="es-DO" sz="2500" dirty="0" smtClean="0"/>
              <a:t>capacidades </a:t>
            </a:r>
            <a:r>
              <a:rPr lang="es-DO" sz="2500" dirty="0" smtClean="0"/>
              <a:t>productivas, de comercialización y </a:t>
            </a:r>
            <a:r>
              <a:rPr lang="es-DO" sz="2500" dirty="0" smtClean="0"/>
              <a:t>financiamiento</a:t>
            </a:r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aseguramiento </a:t>
            </a:r>
            <a:r>
              <a:rPr lang="es-DO" sz="2500" dirty="0" smtClean="0"/>
              <a:t>agrario universal; y </a:t>
            </a:r>
            <a:endParaRPr lang="es-DO" sz="2500" dirty="0" smtClean="0"/>
          </a:p>
          <a:p>
            <a:pPr marL="1257300" lvl="2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2500" dirty="0" smtClean="0"/>
              <a:t>transferencia </a:t>
            </a:r>
            <a:r>
              <a:rPr lang="es-DO" sz="2500" dirty="0" smtClean="0"/>
              <a:t>de recursos a las </a:t>
            </a:r>
            <a:r>
              <a:rPr lang="es-DO" sz="2500" dirty="0" smtClean="0"/>
              <a:t>comunidades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Un nuevo entorno de políticas en construcción </a:t>
            </a:r>
            <a:r>
              <a:rPr lang="es-DO" sz="1600" dirty="0" smtClean="0">
                <a:latin typeface="+mj-lt"/>
                <a:ea typeface="+mj-ea"/>
                <a:cs typeface="+mj-cs"/>
              </a:rPr>
              <a:t>(3/6)</a:t>
            </a:r>
            <a:endParaRPr lang="es-DO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95536" y="1268760"/>
            <a:ext cx="85344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452438" lvl="2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400" u="sng" dirty="0" smtClean="0"/>
              <a:t>Ley de Revolución Productiva Comunitaria Agropecuaria o Ley </a:t>
            </a:r>
            <a:r>
              <a:rPr lang="es-DO" sz="2400" u="sng" dirty="0" smtClean="0"/>
              <a:t>144 </a:t>
            </a:r>
            <a:r>
              <a:rPr lang="es-DO" sz="2400" dirty="0" smtClean="0"/>
              <a:t>(cont.)</a:t>
            </a:r>
          </a:p>
          <a:p>
            <a:pPr marL="725488" lvl="2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100" dirty="0" smtClean="0"/>
              <a:t>Hace descansar </a:t>
            </a:r>
            <a:r>
              <a:rPr lang="es-DO" sz="2100" dirty="0" smtClean="0"/>
              <a:t>las políticas específicas en la gestión desde los territorios. Por ello pone énfasis en la capacidad de gestión </a:t>
            </a:r>
            <a:r>
              <a:rPr lang="es-DO" sz="2100" dirty="0" smtClean="0"/>
              <a:t>territorial</a:t>
            </a:r>
          </a:p>
          <a:p>
            <a:pPr marL="725488" lvl="2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100" dirty="0" smtClean="0"/>
              <a:t>Especifica </a:t>
            </a:r>
            <a:r>
              <a:rPr lang="es-DO" sz="2100" dirty="0" smtClean="0"/>
              <a:t>una estructura institucional </a:t>
            </a:r>
            <a:r>
              <a:rPr lang="es-DO" sz="2100" dirty="0" smtClean="0"/>
              <a:t>fundamentada en comunidades </a:t>
            </a:r>
            <a:r>
              <a:rPr lang="es-DO" sz="2100" dirty="0" smtClean="0"/>
              <a:t>rurales, indígenas, campesinas, interculturales y </a:t>
            </a:r>
            <a:r>
              <a:rPr lang="es-DO" sz="2100" dirty="0" err="1" smtClean="0"/>
              <a:t>afrobolivianas</a:t>
            </a:r>
            <a:r>
              <a:rPr lang="es-DO" sz="2100" dirty="0" smtClean="0"/>
              <a:t>, reconocidas como </a:t>
            </a:r>
            <a:r>
              <a:rPr lang="es-DO" sz="2100" u="sng" dirty="0" smtClean="0"/>
              <a:t>organizaciones económicas comunitarias</a:t>
            </a:r>
            <a:r>
              <a:rPr lang="es-DO" sz="2100" dirty="0" smtClean="0"/>
              <a:t> (OECOM). </a:t>
            </a:r>
            <a:endParaRPr lang="es-DO" sz="2100" dirty="0" smtClean="0"/>
          </a:p>
          <a:p>
            <a:pPr marL="719138" lvl="3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100" dirty="0" smtClean="0"/>
              <a:t>C</a:t>
            </a:r>
            <a:r>
              <a:rPr lang="es-DO" sz="2100" dirty="0" smtClean="0"/>
              <a:t>rea otras instancias locales y nacionales para la definición de políticas y empresas e iniciativas económicas</a:t>
            </a:r>
            <a:endParaRPr lang="en-US" sz="2100" dirty="0" smtClean="0"/>
          </a:p>
          <a:p>
            <a:pPr marL="719138" lvl="3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100" dirty="0" smtClean="0"/>
              <a:t>El </a:t>
            </a:r>
            <a:r>
              <a:rPr lang="es-DO" sz="2100" dirty="0" smtClean="0"/>
              <a:t>balance de su implementación parece muy </a:t>
            </a:r>
            <a:r>
              <a:rPr lang="es-DO" sz="2100" dirty="0" smtClean="0"/>
              <a:t>limitado</a:t>
            </a:r>
            <a:endParaRPr lang="es-DO" sz="2100" dirty="0" smtClean="0"/>
          </a:p>
          <a:p>
            <a:pPr marL="719138" lvl="3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2100" dirty="0" smtClean="0"/>
              <a:t>Críticas:</a:t>
            </a:r>
          </a:p>
          <a:p>
            <a:pPr marL="985838" lvl="4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1900" dirty="0" smtClean="0"/>
              <a:t>Excepcionalidad de organizaciones </a:t>
            </a:r>
            <a:r>
              <a:rPr lang="es-DO" sz="1900" dirty="0" smtClean="0"/>
              <a:t>productivas comunitarias </a:t>
            </a:r>
            <a:endParaRPr lang="es-DO" sz="1900" dirty="0" smtClean="0"/>
          </a:p>
          <a:p>
            <a:pPr marL="985838" lvl="4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1900" dirty="0" smtClean="0"/>
              <a:t>Ignora </a:t>
            </a:r>
            <a:r>
              <a:rPr lang="es-DO" sz="1900" dirty="0" smtClean="0"/>
              <a:t>otras formas de organización campesina distintas </a:t>
            </a:r>
            <a:r>
              <a:rPr lang="es-DO" sz="1900" dirty="0" smtClean="0"/>
              <a:t>como las OECAS</a:t>
            </a:r>
          </a:p>
          <a:p>
            <a:pPr marL="985838" lvl="4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1900" dirty="0" smtClean="0"/>
              <a:t>No </a:t>
            </a:r>
            <a:r>
              <a:rPr lang="es-DO" sz="1900" dirty="0" smtClean="0"/>
              <a:t>transfiere recursos directamente a los productores sino a organizaciones </a:t>
            </a:r>
            <a:r>
              <a:rPr lang="es-DO" sz="1900" dirty="0" smtClean="0"/>
              <a:t>intermedias</a:t>
            </a:r>
          </a:p>
          <a:p>
            <a:pPr marL="985838" lvl="4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1900" dirty="0" smtClean="0"/>
              <a:t>No </a:t>
            </a:r>
            <a:r>
              <a:rPr lang="es-DO" sz="1900" dirty="0" smtClean="0"/>
              <a:t>prioriza el riego ni el tema de tierras </a:t>
            </a:r>
            <a:endParaRPr lang="es-DO" sz="1900" dirty="0" smtClean="0"/>
          </a:p>
          <a:p>
            <a:pPr marL="985838" lvl="4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1900" dirty="0" smtClean="0"/>
              <a:t>No </a:t>
            </a:r>
            <a:r>
              <a:rPr lang="es-DO" sz="1900" dirty="0" smtClean="0"/>
              <a:t>protege adecuadamente respecto a los riesgos de semillas y productos transgénicos, </a:t>
            </a:r>
            <a:endParaRPr lang="es-DO" sz="1900" dirty="0" smtClean="0"/>
          </a:p>
          <a:p>
            <a:pPr marL="985838" lvl="4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1900" dirty="0" smtClean="0"/>
              <a:t>No </a:t>
            </a:r>
            <a:r>
              <a:rPr lang="es-DO" sz="1900" dirty="0" smtClean="0"/>
              <a:t>incorpora con fuerza </a:t>
            </a:r>
            <a:r>
              <a:rPr lang="es-DO" sz="1900" dirty="0" smtClean="0"/>
              <a:t> </a:t>
            </a:r>
            <a:r>
              <a:rPr lang="es-DO" sz="1900" dirty="0" smtClean="0"/>
              <a:t>objetivos de eficiencia productiva </a:t>
            </a:r>
            <a:r>
              <a:rPr lang="es-DO" sz="1900" dirty="0" smtClean="0"/>
              <a:t>e intercambios </a:t>
            </a:r>
            <a:r>
              <a:rPr lang="es-DO" sz="1900" dirty="0" smtClean="0"/>
              <a:t>de mercado, </a:t>
            </a:r>
            <a:endParaRPr lang="es-DO" sz="1900" dirty="0" smtClean="0"/>
          </a:p>
          <a:p>
            <a:pPr marL="985838" lvl="4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1900" dirty="0" smtClean="0"/>
              <a:t>Ausencia de reglamentos </a:t>
            </a:r>
            <a:r>
              <a:rPr lang="es-DO" sz="1900" dirty="0" smtClean="0"/>
              <a:t>de </a:t>
            </a:r>
            <a:r>
              <a:rPr lang="es-DO" sz="1900" dirty="0" smtClean="0"/>
              <a:t>implementación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Un nuevo entorno de políticas en construcción </a:t>
            </a:r>
            <a:r>
              <a:rPr lang="es-DO" sz="1600" dirty="0" smtClean="0">
                <a:latin typeface="+mj-lt"/>
                <a:ea typeface="+mj-ea"/>
                <a:cs typeface="+mj-cs"/>
              </a:rPr>
              <a:t>(4/6)</a:t>
            </a:r>
            <a:endParaRPr lang="es-DO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95536" y="1268760"/>
            <a:ext cx="85344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4200" u="sng" dirty="0" smtClean="0"/>
              <a:t>Ley de Agricultura Familiar (Ley 338)</a:t>
            </a:r>
            <a:r>
              <a:rPr lang="es-DO" sz="4200" dirty="0" smtClean="0"/>
              <a:t> de 2013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800" dirty="0" smtClean="0"/>
              <a:t>rige las acciones públicas en materia de agricultura familiar </a:t>
            </a:r>
            <a:endParaRPr lang="es-DO" sz="3800" dirty="0" smtClean="0"/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800" dirty="0" smtClean="0"/>
              <a:t>define </a:t>
            </a:r>
            <a:r>
              <a:rPr lang="es-DO" sz="3800" dirty="0" smtClean="0"/>
              <a:t>los roles de las organizaciones de agricultura familiar y las formas de vinculación con el Estado. </a:t>
            </a:r>
            <a:endParaRPr lang="es-DO" sz="3800" dirty="0" smtClean="0"/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800" dirty="0" smtClean="0"/>
              <a:t>Objetivo: fortalecer </a:t>
            </a:r>
            <a:r>
              <a:rPr lang="es-DO" sz="3800" dirty="0" smtClean="0"/>
              <a:t>de la agricultura familiar por la vía de </a:t>
            </a:r>
            <a:endParaRPr lang="es-DO" sz="3800" dirty="0" smtClean="0"/>
          </a:p>
          <a:p>
            <a:pPr marL="1257300" lvl="2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800" dirty="0" smtClean="0"/>
              <a:t>la </a:t>
            </a:r>
            <a:r>
              <a:rPr lang="es-DO" sz="3800" dirty="0" smtClean="0"/>
              <a:t>transformación productiva, </a:t>
            </a:r>
            <a:endParaRPr lang="es-DO" sz="3800" dirty="0" smtClean="0"/>
          </a:p>
          <a:p>
            <a:pPr marL="1257300" lvl="2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800" dirty="0" smtClean="0"/>
              <a:t>fortalecimiento de las </a:t>
            </a:r>
            <a:r>
              <a:rPr lang="es-DO" sz="3800" dirty="0" smtClean="0"/>
              <a:t>capacidades de transformación y comercialización de la producción de las unidades familiares agropecuarias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800" dirty="0" smtClean="0"/>
              <a:t>“…</a:t>
            </a:r>
            <a:r>
              <a:rPr lang="es-DO" sz="3800" u="sng" dirty="0" smtClean="0"/>
              <a:t>reconoce </a:t>
            </a:r>
            <a:r>
              <a:rPr lang="es-DO" sz="3800" u="sng" dirty="0" smtClean="0"/>
              <a:t>a las (OECAS),  las (OECOM) </a:t>
            </a:r>
            <a:r>
              <a:rPr lang="es-DO" sz="3800" u="sng" dirty="0" smtClean="0"/>
              <a:t>y las familias productoras </a:t>
            </a:r>
            <a:r>
              <a:rPr lang="es-DO" sz="3800" dirty="0" smtClean="0"/>
              <a:t>….organizadas </a:t>
            </a:r>
            <a:r>
              <a:rPr lang="es-DO" sz="3800" dirty="0" smtClean="0"/>
              <a:t>en la agricultura familiar sustentable, como </a:t>
            </a:r>
            <a:r>
              <a:rPr lang="es-DO" sz="3800" u="sng" dirty="0" smtClean="0"/>
              <a:t>actores económicos productivos capaces de generar autoempleo, empleo directo e indirecto y excedente</a:t>
            </a:r>
            <a:r>
              <a:rPr lang="es-DO" sz="3800" dirty="0" smtClean="0"/>
              <a:t>, como respuesta solidaria frente a otros modelos de desarrollo productivo” (Art 9, </a:t>
            </a:r>
            <a:r>
              <a:rPr lang="es-DO" sz="3800" dirty="0" err="1" smtClean="0"/>
              <a:t>p.II</a:t>
            </a:r>
            <a:r>
              <a:rPr lang="es-DO" sz="3800" dirty="0" smtClean="0"/>
              <a:t>).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s-DO" sz="3800" dirty="0" smtClean="0"/>
              <a:t>indica que las </a:t>
            </a:r>
            <a:r>
              <a:rPr lang="es-DO" sz="3800" u="sng" dirty="0" smtClean="0"/>
              <a:t>OECAS y las OECOM serán los canales a través de los cuales serán instrumentadas las políticas públicas sectoriales a favor de la agricultura familiar</a:t>
            </a:r>
            <a:r>
              <a:rPr lang="es-DO" sz="3800" dirty="0" smtClean="0"/>
              <a:t>, y ordena la creación de un registro nacional de estas organizaciones. </a:t>
            </a:r>
            <a:r>
              <a:rPr lang="es-DO" sz="3800" dirty="0" smtClean="0"/>
              <a:t> </a:t>
            </a:r>
            <a:endParaRPr lang="en-US" sz="3800" dirty="0" smtClean="0"/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s-DO" sz="3200" dirty="0" smtClean="0"/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kumimoji="0" lang="es-DO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" name="1 Título"/>
          <p:cNvSpPr txBox="1">
            <a:spLocks/>
          </p:cNvSpPr>
          <p:nvPr/>
        </p:nvSpPr>
        <p:spPr>
          <a:xfrm>
            <a:off x="609600" y="427038"/>
            <a:ext cx="8229600" cy="9137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ruta</a:t>
            </a:r>
            <a:r>
              <a:rPr kumimoji="0" lang="es-DO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seguir</a:t>
            </a:r>
            <a:endParaRPr kumimoji="0" lang="es-D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609600" y="1752600"/>
            <a:ext cx="8066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D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27584" y="1412776"/>
            <a:ext cx="77048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DO" sz="2200" dirty="0" smtClean="0"/>
              <a:t>Una caracterización general las economías rurales y sus pequeñas unidades productivas en América Latina.</a:t>
            </a:r>
          </a:p>
          <a:p>
            <a:pPr marL="358775" indent="-3587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DO" sz="2200" dirty="0" smtClean="0"/>
              <a:t>A pesar de algunos éxitos,  en general, la pequeña producción rural está entrampada. Una hipótesis.</a:t>
            </a:r>
          </a:p>
          <a:p>
            <a:pPr marL="358775" indent="-3587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DO" sz="2200" dirty="0" smtClean="0"/>
              <a:t>Una propuesta metodológica para entender los entornos de la pequeña producción rural.</a:t>
            </a:r>
          </a:p>
          <a:p>
            <a:pPr marL="358775" indent="-3587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DO" sz="2200" dirty="0" smtClean="0"/>
              <a:t>Las experiencias sistematizadas por AEE.</a:t>
            </a:r>
          </a:p>
          <a:p>
            <a:pPr marL="358775" indent="-3587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DO" sz="2200" dirty="0" smtClean="0"/>
              <a:t>Una aplicación de esa metodología sobre entornos rurales al caso de </a:t>
            </a:r>
            <a:r>
              <a:rPr lang="es-DO" sz="2200" dirty="0" smtClean="0"/>
              <a:t>Bolivia.</a:t>
            </a:r>
            <a:endParaRPr lang="es-DO" sz="2200" dirty="0" smtClean="0"/>
          </a:p>
          <a:p>
            <a:pPr marL="358775" indent="-3587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DO" sz="2200" dirty="0" smtClean="0"/>
              <a:t>¿Hacia donde caminar? ¿Cómo? ¿Con quienes? Preguntas para provocar la discusión.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Un nuevo entorno de políticas en construcción </a:t>
            </a:r>
            <a:r>
              <a:rPr lang="es-DO" sz="1600" dirty="0" smtClean="0">
                <a:latin typeface="+mj-lt"/>
                <a:ea typeface="+mj-ea"/>
                <a:cs typeface="+mj-cs"/>
              </a:rPr>
              <a:t>(5/6)</a:t>
            </a:r>
            <a:endParaRPr lang="es-DO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95536" y="1268760"/>
            <a:ext cx="85344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4200" u="sng" dirty="0" smtClean="0"/>
              <a:t>Políticas e intervenciones</a:t>
            </a:r>
            <a:endParaRPr lang="es-DO" sz="4200" dirty="0" smtClean="0"/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3800" dirty="0" smtClean="0"/>
              <a:t>Plan “Revolución </a:t>
            </a:r>
            <a:r>
              <a:rPr lang="es-DO" sz="3800" dirty="0" smtClean="0"/>
              <a:t>Rural y Agraria 2011-2015</a:t>
            </a:r>
            <a:r>
              <a:rPr lang="es-DO" sz="3800" dirty="0" smtClean="0"/>
              <a:t>” </a:t>
            </a:r>
          </a:p>
          <a:p>
            <a:pPr marL="1077913" lvl="0" indent="-354013" defTabSz="1077913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u="sng" dirty="0" smtClean="0"/>
              <a:t>Programa </a:t>
            </a:r>
            <a:r>
              <a:rPr lang="es-DO" sz="3200" u="sng" dirty="0" smtClean="0"/>
              <a:t>CRIAR</a:t>
            </a:r>
            <a:r>
              <a:rPr lang="es-DO" sz="3200" dirty="0" smtClean="0"/>
              <a:t> </a:t>
            </a:r>
            <a:r>
              <a:rPr lang="es-DO" sz="3200" dirty="0" smtClean="0"/>
              <a:t> que promueve </a:t>
            </a:r>
            <a:r>
              <a:rPr lang="es-DO" sz="3200" dirty="0" smtClean="0"/>
              <a:t>la producción de alimentos en pequeña escala. </a:t>
            </a:r>
            <a:endParaRPr lang="en-US" sz="3200" dirty="0" smtClean="0"/>
          </a:p>
          <a:p>
            <a:pPr marL="1077913" lvl="0" indent="-354013" defTabSz="1077913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u="sng" dirty="0" smtClean="0"/>
              <a:t>Programa EMPODERAR</a:t>
            </a:r>
            <a:r>
              <a:rPr lang="es-DO" sz="3200" dirty="0" smtClean="0"/>
              <a:t> </a:t>
            </a:r>
            <a:r>
              <a:rPr lang="es-DO" sz="3200" dirty="0" smtClean="0"/>
              <a:t>que </a:t>
            </a:r>
            <a:r>
              <a:rPr lang="es-DO" sz="3200" dirty="0" smtClean="0"/>
              <a:t>se ha enfocado en proyectos de infraestructura productiva y turismo en La Paz, Cochabamba, Santa Cruz, Oruro, Potosí y Chaco.</a:t>
            </a:r>
            <a:endParaRPr lang="en-US" sz="3200" dirty="0" smtClean="0"/>
          </a:p>
          <a:p>
            <a:pPr marL="1077913" lvl="0" indent="-354013" defTabSz="1077913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u="sng" dirty="0" smtClean="0"/>
              <a:t>Programa de Mecanización del Agro</a:t>
            </a:r>
            <a:r>
              <a:rPr lang="es-DO" sz="3200" dirty="0" smtClean="0"/>
              <a:t> del </a:t>
            </a:r>
            <a:r>
              <a:rPr lang="es-DO" sz="3200" dirty="0" err="1" smtClean="0"/>
              <a:t>MDRyT</a:t>
            </a:r>
            <a:r>
              <a:rPr lang="es-DO" sz="3200" dirty="0" smtClean="0"/>
              <a:t> el cual ha consistido en la entrega de tractores y complementos agrícolas financiados a pequeños productores y comunidades.</a:t>
            </a:r>
            <a:endParaRPr lang="en-US" sz="3200" dirty="0" smtClean="0"/>
          </a:p>
          <a:p>
            <a:pPr marL="1077913" lvl="0" indent="-354013" defTabSz="1077913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u="sng" dirty="0" smtClean="0"/>
              <a:t>Distribución y saneamiento de tierras del </a:t>
            </a:r>
            <a:r>
              <a:rPr lang="es-DO" sz="3200" u="sng" dirty="0" smtClean="0"/>
              <a:t>INRA</a:t>
            </a:r>
            <a:endParaRPr lang="es-DO" sz="3200" dirty="0" smtClean="0"/>
          </a:p>
          <a:p>
            <a:pPr marL="804863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800" dirty="0" smtClean="0"/>
              <a:t>Otras </a:t>
            </a:r>
            <a:r>
              <a:rPr lang="es-DO" sz="3800" dirty="0" smtClean="0"/>
              <a:t>tres intervenciones </a:t>
            </a:r>
            <a:r>
              <a:rPr lang="es-DO" sz="3800" dirty="0" smtClean="0"/>
              <a:t>relevantes:</a:t>
            </a:r>
            <a:endParaRPr lang="en-US" sz="38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u="sng" dirty="0" smtClean="0"/>
              <a:t>Insumos </a:t>
            </a:r>
            <a:r>
              <a:rPr lang="es-DO" sz="3200" u="sng" dirty="0" smtClean="0"/>
              <a:t>Bolivia</a:t>
            </a:r>
            <a:r>
              <a:rPr lang="es-DO" sz="3200" dirty="0" smtClean="0"/>
              <a:t>, </a:t>
            </a:r>
            <a:r>
              <a:rPr lang="es-DO" sz="3200" dirty="0" smtClean="0"/>
              <a:t>de regulación de </a:t>
            </a:r>
            <a:r>
              <a:rPr lang="es-DO" sz="3200" dirty="0" smtClean="0"/>
              <a:t>precios de la harina de trigo, </a:t>
            </a:r>
            <a:r>
              <a:rPr lang="es-DO" sz="3200" dirty="0" smtClean="0"/>
              <a:t>fertilizantes, e insumos </a:t>
            </a:r>
            <a:r>
              <a:rPr lang="es-DO" sz="3200" dirty="0" smtClean="0"/>
              <a:t>no agrícolas.</a:t>
            </a:r>
            <a:endParaRPr lang="en-US" sz="32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u="sng" dirty="0" smtClean="0"/>
              <a:t>Empresa de Apoyo a la Producción de Alimentos (EMAPA)</a:t>
            </a:r>
            <a:r>
              <a:rPr lang="es-DO" sz="3200" dirty="0" smtClean="0"/>
              <a:t>, que ha fomentado la producción de trigo, soya, arroz y maíz. </a:t>
            </a:r>
            <a:endParaRPr lang="en-US" sz="32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u="sng" dirty="0" smtClean="0"/>
              <a:t>Sistema de Información y Seguimiento a la Producción y Precios de los Productos Agropecuarios en los Mercados (SISPAM)</a:t>
            </a:r>
            <a:r>
              <a:rPr lang="es-DO" sz="3200" dirty="0" smtClean="0"/>
              <a:t>, </a:t>
            </a:r>
            <a:r>
              <a:rPr lang="es-DO" sz="3200" dirty="0" smtClean="0"/>
              <a:t>para  generar </a:t>
            </a:r>
            <a:r>
              <a:rPr lang="es-DO" sz="3200" dirty="0" smtClean="0"/>
              <a:t>información confiable y oportuna sobre las características productivas y el comportamiento de los mercados mayoristas </a:t>
            </a:r>
            <a:endParaRPr lang="en-US" sz="32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200" dirty="0" smtClean="0"/>
              <a:t>Fortalecimiento de los programas de sanidad agropecuaria e inocuidad de alimentos.</a:t>
            </a:r>
            <a:endParaRPr lang="en-US" sz="3200" dirty="0" smtClean="0"/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kumimoji="0" lang="es-DO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800" dirty="0" smtClean="0">
                <a:latin typeface="+mj-lt"/>
                <a:ea typeface="+mj-ea"/>
                <a:cs typeface="+mj-cs"/>
              </a:rPr>
              <a:t>Un nuevo entorno de políticas en construcción </a:t>
            </a:r>
            <a:r>
              <a:rPr lang="es-DO" sz="1600" dirty="0" smtClean="0">
                <a:latin typeface="+mj-lt"/>
                <a:ea typeface="+mj-ea"/>
                <a:cs typeface="+mj-cs"/>
              </a:rPr>
              <a:t>(6/6)</a:t>
            </a:r>
            <a:endParaRPr lang="es-DO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95536" y="1268760"/>
            <a:ext cx="85344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DO" sz="4200" u="sng" dirty="0" smtClean="0"/>
              <a:t>Políticas e intervenciones </a:t>
            </a:r>
            <a:r>
              <a:rPr lang="es-DO" sz="2900" u="sng" dirty="0" smtClean="0"/>
              <a:t>(cont.)</a:t>
            </a:r>
            <a:endParaRPr lang="es-DO" sz="4200" dirty="0" smtClean="0"/>
          </a:p>
          <a:p>
            <a:pPr marL="804863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800" dirty="0" smtClean="0"/>
              <a:t>Otras </a:t>
            </a:r>
            <a:r>
              <a:rPr lang="es-DO" sz="3800" dirty="0" smtClean="0"/>
              <a:t>tres intervenciones </a:t>
            </a:r>
            <a:r>
              <a:rPr lang="es-DO" sz="3800" dirty="0" smtClean="0"/>
              <a:t>relevantes </a:t>
            </a:r>
            <a:r>
              <a:rPr lang="es-DO" sz="2900" dirty="0" smtClean="0"/>
              <a:t>(cont.) </a:t>
            </a:r>
            <a:r>
              <a:rPr lang="es-DO" sz="3800" dirty="0" smtClean="0"/>
              <a:t>:</a:t>
            </a:r>
            <a:endParaRPr lang="en-US" sz="38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u="sng" dirty="0" smtClean="0"/>
              <a:t>Insumos </a:t>
            </a:r>
            <a:r>
              <a:rPr lang="es-DO" sz="3400" u="sng" dirty="0" smtClean="0"/>
              <a:t>Bolivia</a:t>
            </a:r>
            <a:r>
              <a:rPr lang="es-DO" sz="3400" dirty="0" smtClean="0"/>
              <a:t>, </a:t>
            </a:r>
            <a:r>
              <a:rPr lang="es-DO" sz="3400" dirty="0" smtClean="0"/>
              <a:t>de regulación de </a:t>
            </a:r>
            <a:r>
              <a:rPr lang="es-DO" sz="3400" dirty="0" smtClean="0"/>
              <a:t>precios de la harina de trigo, </a:t>
            </a:r>
            <a:r>
              <a:rPr lang="es-DO" sz="3400" dirty="0" smtClean="0"/>
              <a:t>fertilizantes, e insumos </a:t>
            </a:r>
            <a:r>
              <a:rPr lang="es-DO" sz="3400" dirty="0" smtClean="0"/>
              <a:t>no agrícolas.</a:t>
            </a:r>
            <a:endParaRPr lang="en-US" sz="34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u="sng" dirty="0" smtClean="0"/>
              <a:t>Empresa de Apoyo a la Producción de Alimentos (EMAPA)</a:t>
            </a:r>
            <a:r>
              <a:rPr lang="es-DO" sz="3400" dirty="0" smtClean="0"/>
              <a:t>, que ha fomentado la producción de trigo, soya, arroz y maíz. </a:t>
            </a:r>
            <a:endParaRPr lang="en-US" sz="34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u="sng" dirty="0" smtClean="0"/>
              <a:t>Sistema de Información y Seguimiento a la Producción y Precios de los Productos Agropecuarios en los Mercados (SISPAM)</a:t>
            </a:r>
            <a:r>
              <a:rPr lang="es-DO" sz="3400" dirty="0" smtClean="0"/>
              <a:t>, </a:t>
            </a:r>
            <a:r>
              <a:rPr lang="es-DO" sz="3400" dirty="0" smtClean="0"/>
              <a:t>para  generar </a:t>
            </a:r>
            <a:r>
              <a:rPr lang="es-DO" sz="3400" dirty="0" smtClean="0"/>
              <a:t>información confiable y oportuna sobre las características productivas y el comportamiento de los </a:t>
            </a:r>
            <a:r>
              <a:rPr lang="es-DO" sz="3400" dirty="0" smtClean="0"/>
              <a:t>mercados mayoristas </a:t>
            </a:r>
            <a:endParaRPr lang="en-US" sz="3400" dirty="0" smtClean="0"/>
          </a:p>
          <a:p>
            <a:pPr marL="1077913" lvl="0" indent="-27305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dirty="0" smtClean="0"/>
              <a:t>Fortalecimiento de los programas de sanidad agropecuaria e inocuidad de alimentos</a:t>
            </a:r>
            <a:r>
              <a:rPr lang="es-DO" sz="3400" dirty="0" smtClean="0"/>
              <a:t>.</a:t>
            </a:r>
          </a:p>
          <a:p>
            <a:pPr marL="1077913" lvl="2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dirty="0" smtClean="0"/>
              <a:t>Instituciones para el financiamiento sectorial: </a:t>
            </a:r>
          </a:p>
          <a:p>
            <a:pPr marL="1084263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dirty="0" smtClean="0"/>
              <a:t>Banco de Desarrollo Productivo (BDP)</a:t>
            </a:r>
          </a:p>
          <a:p>
            <a:pPr marL="1084263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dirty="0" smtClean="0"/>
              <a:t>Banco Unión S.A.  (capital accionario mayoritario)</a:t>
            </a:r>
          </a:p>
          <a:p>
            <a:pPr marL="1077913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s-DO" sz="3400" dirty="0" smtClean="0"/>
              <a:t>Participación directa del Estado en iniciativas de producción, transformación y comercialización, y en empresas y programas que apoyan emprendimientos pequeños y comunitarios</a:t>
            </a:r>
            <a:r>
              <a:rPr lang="es-DO" sz="3400" dirty="0" smtClean="0"/>
              <a:t>.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DO" sz="2800" dirty="0" smtClean="0"/>
              <a:t>Un nuevo entorno de políticas: balance</a:t>
            </a:r>
            <a:r>
              <a:rPr lang="es-DO" dirty="0" smtClean="0"/>
              <a:t> </a:t>
            </a:r>
            <a:r>
              <a:rPr lang="es-DO" sz="1600" dirty="0" smtClean="0"/>
              <a:t>(1/2)</a:t>
            </a:r>
            <a:endParaRPr lang="es-DO" sz="2800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3568" y="1196752"/>
            <a:ext cx="820891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s-DO" sz="2000" dirty="0" smtClean="0"/>
              <a:t>Potencial transformador de los </a:t>
            </a:r>
            <a:r>
              <a:rPr lang="es-DO" sz="2000" dirty="0" smtClean="0"/>
              <a:t>entornos rurales y contribuir a desatar las sinergias entre desarrollo productivo, desarrollo de capacidades básicas y empoderamiento</a:t>
            </a:r>
            <a:r>
              <a:rPr lang="es-DO" sz="2000" dirty="0" smtClean="0"/>
              <a:t>.</a:t>
            </a:r>
          </a:p>
          <a:p>
            <a:pPr marL="531813" indent="-354013">
              <a:spcAft>
                <a:spcPts val="600"/>
              </a:spcAft>
              <a:buFont typeface="Arial" pitchFamily="34" charset="0"/>
              <a:buChar char="•"/>
            </a:pPr>
            <a:endParaRPr lang="es-DO" sz="2000" dirty="0" smtClean="0"/>
          </a:p>
          <a:p>
            <a:pPr marL="531813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s-DO" sz="2000" dirty="0" smtClean="0"/>
              <a:t>Otros elementos (Banco Mundial)</a:t>
            </a:r>
          </a:p>
          <a:p>
            <a:pPr marL="989013" lvl="1" indent="-354013">
              <a:buFont typeface="Arial" pitchFamily="34" charset="0"/>
              <a:buChar char="•"/>
            </a:pPr>
            <a:r>
              <a:rPr lang="es-DO" sz="2000" dirty="0" smtClean="0"/>
              <a:t>Inefectividad del gasto público para incrementar productividad agrícola</a:t>
            </a:r>
          </a:p>
          <a:p>
            <a:pPr marL="989013" lvl="1" indent="-354013">
              <a:buFont typeface="Arial" pitchFamily="34" charset="0"/>
              <a:buChar char="•"/>
            </a:pPr>
            <a:r>
              <a:rPr lang="es-DO" sz="2000" dirty="0" smtClean="0"/>
              <a:t>Bajo nivel de gasto y bajas capacidades de ejecución presupuestaria</a:t>
            </a:r>
          </a:p>
          <a:p>
            <a:pPr marL="989013" lvl="1" indent="-354013">
              <a:buFont typeface="Arial" pitchFamily="34" charset="0"/>
              <a:buChar char="•"/>
            </a:pPr>
            <a:r>
              <a:rPr lang="es-DO" sz="2000" dirty="0" smtClean="0"/>
              <a:t>Decisiones sobre gasto más descentralizadas</a:t>
            </a:r>
          </a:p>
          <a:p>
            <a:pPr marL="989013" lvl="1" indent="-354013">
              <a:buFont typeface="Arial" pitchFamily="34" charset="0"/>
              <a:buChar char="•"/>
            </a:pPr>
            <a:r>
              <a:rPr lang="es-DO" sz="2000" dirty="0" smtClean="0"/>
              <a:t>Falta monitoreo y evaluación</a:t>
            </a:r>
          </a:p>
          <a:p>
            <a:pPr marL="989013" lvl="1" indent="-354013">
              <a:buFont typeface="Arial" pitchFamily="34" charset="0"/>
              <a:buChar char="•"/>
            </a:pPr>
            <a:r>
              <a:rPr lang="es-DO" sz="2000" dirty="0" smtClean="0"/>
              <a:t>Limitadas inversiones en capital humano</a:t>
            </a:r>
          </a:p>
          <a:p>
            <a:pPr marL="989013" lvl="1" indent="-354013">
              <a:buFont typeface="Arial" pitchFamily="34" charset="0"/>
              <a:buChar char="•"/>
            </a:pPr>
            <a:r>
              <a:rPr lang="es-DO" sz="2000" dirty="0" smtClean="0"/>
              <a:t>Gran potencial de gasto rural para reducir la inequidad</a:t>
            </a:r>
            <a:endParaRPr lang="es-D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DO" sz="2800" dirty="0" smtClean="0"/>
              <a:t>Un nuevo entorno de políticas: balance </a:t>
            </a:r>
            <a:r>
              <a:rPr lang="es-DO" sz="1600" dirty="0" smtClean="0"/>
              <a:t>(2/2)</a:t>
            </a:r>
            <a:endParaRPr lang="es-DO" sz="2800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3568" y="1196752"/>
            <a:ext cx="820891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s-DO" sz="2000" dirty="0" smtClean="0"/>
              <a:t>A </a:t>
            </a:r>
            <a:r>
              <a:rPr lang="es-DO" sz="2000" dirty="0" smtClean="0"/>
              <a:t>pesar de los cambios en la visión y la estructura institucional del Estado, y de los nuevos programas e intervenciones, </a:t>
            </a:r>
            <a:r>
              <a:rPr lang="es-DO" sz="2000" dirty="0" smtClean="0"/>
              <a:t>la concreción del nuevo entorno </a:t>
            </a:r>
            <a:r>
              <a:rPr lang="es-DO" sz="2000" dirty="0" smtClean="0"/>
              <a:t>de políticas y de la institucionalidad pública </a:t>
            </a:r>
            <a:r>
              <a:rPr lang="es-DO" sz="2000" dirty="0" smtClean="0"/>
              <a:t>podría estar enfrentando </a:t>
            </a:r>
            <a:r>
              <a:rPr lang="es-DO" sz="2000" dirty="0" smtClean="0"/>
              <a:t>dificultades importantes vinculadas a la implementación y a la gestión de </a:t>
            </a:r>
            <a:r>
              <a:rPr lang="es-DO" sz="2000" dirty="0" smtClean="0"/>
              <a:t>políticas:</a:t>
            </a:r>
          </a:p>
          <a:p>
            <a:pPr marL="989013" lvl="1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s-DO" sz="2000" dirty="0" smtClean="0"/>
              <a:t>Recursos</a:t>
            </a:r>
          </a:p>
          <a:p>
            <a:pPr marL="989013" lvl="1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s-DO" sz="2000" dirty="0" smtClean="0"/>
              <a:t>Arreglos institucionales</a:t>
            </a:r>
          </a:p>
          <a:p>
            <a:pPr marL="989013" lvl="1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s-DO" sz="2000" dirty="0" smtClean="0"/>
              <a:t>Eficacia y eficiencia del gasto y de las intervenciones</a:t>
            </a:r>
            <a:endParaRPr lang="es-DO" sz="2000" dirty="0" smtClean="0"/>
          </a:p>
          <a:p>
            <a:pPr marL="531813" indent="-354013">
              <a:spcAft>
                <a:spcPts val="600"/>
              </a:spcAft>
              <a:buFont typeface="Arial" pitchFamily="34" charset="0"/>
              <a:buChar char="•"/>
            </a:pPr>
            <a:endParaRPr lang="es-DO" sz="2000" dirty="0" smtClean="0"/>
          </a:p>
          <a:p>
            <a:pPr marL="531813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s-DO" sz="2000" dirty="0" smtClean="0"/>
              <a:t>Otro elementos del entorno: andamiaje </a:t>
            </a:r>
            <a:r>
              <a:rPr lang="es-DO" sz="2000" dirty="0" smtClean="0"/>
              <a:t>privado de provisión de servicios financieros y financieros para la agricultura en general y la pequeña producción en </a:t>
            </a:r>
            <a:r>
              <a:rPr lang="es-DO" sz="2000" dirty="0" smtClean="0"/>
              <a:t>particular dominando </a:t>
            </a:r>
            <a:r>
              <a:rPr lang="es-DO" sz="2000" dirty="0" smtClean="0"/>
              <a:t>por instituciones sin fines de </a:t>
            </a:r>
            <a:r>
              <a:rPr lang="es-DO" sz="2000" dirty="0" smtClean="0"/>
              <a:t>lucro</a:t>
            </a:r>
            <a:endParaRPr lang="es-D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DO" sz="4400" dirty="0" smtClean="0"/>
              <a:t>Contexto ampliado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11560" y="155679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b="1" u="sng" dirty="0" smtClean="0"/>
              <a:t>Contexto internacional </a:t>
            </a:r>
            <a:r>
              <a:rPr lang="es-DO" b="1" u="sng" dirty="0" smtClean="0"/>
              <a:t>favorable</a:t>
            </a:r>
            <a:endParaRPr lang="es-DO" dirty="0" smtClean="0"/>
          </a:p>
          <a:p>
            <a:pPr lvl="1" indent="-279400">
              <a:buFont typeface="Arial" pitchFamily="34" charset="0"/>
              <a:buChar char="•"/>
            </a:pPr>
            <a:r>
              <a:rPr lang="es-DO" dirty="0" smtClean="0"/>
              <a:t>Altos precios materias </a:t>
            </a:r>
            <a:r>
              <a:rPr lang="es-DO" dirty="0" smtClean="0"/>
              <a:t>primas </a:t>
            </a:r>
            <a:r>
              <a:rPr lang="es-DO" dirty="0" smtClean="0"/>
              <a:t>(minerales) </a:t>
            </a:r>
            <a:r>
              <a:rPr lang="es-DO" dirty="0" smtClean="0"/>
              <a:t>y incremento de recursos públicos</a:t>
            </a:r>
            <a:endParaRPr lang="es-DO" dirty="0" smtClean="0"/>
          </a:p>
          <a:p>
            <a:pPr lvl="1" indent="-279400">
              <a:buFont typeface="Arial" pitchFamily="34" charset="0"/>
              <a:buChar char="•"/>
            </a:pPr>
            <a:r>
              <a:rPr lang="es-DO" dirty="0" smtClean="0"/>
              <a:t>Pequeña producción poco vinculada a comercio internacional</a:t>
            </a:r>
          </a:p>
          <a:p>
            <a:pPr lvl="1" indent="-279400">
              <a:buFont typeface="Arial" pitchFamily="34" charset="0"/>
              <a:buChar char="•"/>
            </a:pPr>
            <a:r>
              <a:rPr lang="es-DO" dirty="0" smtClean="0"/>
              <a:t>Más </a:t>
            </a:r>
            <a:r>
              <a:rPr lang="es-DO" dirty="0" smtClean="0"/>
              <a:t>inestabilidad precio alimentos: impacto en hogares rurales </a:t>
            </a:r>
            <a:r>
              <a:rPr lang="es-DO" dirty="0" smtClean="0"/>
              <a:t>pobres</a:t>
            </a:r>
          </a:p>
          <a:p>
            <a:pPr lvl="1" indent="-279400">
              <a:buFont typeface="Arial" pitchFamily="34" charset="0"/>
              <a:buChar char="•"/>
            </a:pPr>
            <a:r>
              <a:rPr lang="es-DO" dirty="0" smtClean="0"/>
              <a:t>Ausencia de acuerdos de libre comercio puede haber limitado</a:t>
            </a:r>
          </a:p>
          <a:p>
            <a:pPr lvl="1" indent="-279400"/>
            <a:endParaRPr lang="es-DO" dirty="0" smtClean="0"/>
          </a:p>
          <a:p>
            <a:pPr marL="6350" lvl="1" indent="-6350"/>
            <a:r>
              <a:rPr lang="es-DO" b="1" u="sng" dirty="0" smtClean="0"/>
              <a:t>Contexto macroeconómico favorable</a:t>
            </a:r>
            <a:endParaRPr lang="es-DO" b="1" u="sng" dirty="0" smtClean="0"/>
          </a:p>
          <a:p>
            <a:pPr lvl="1" indent="-279400">
              <a:buFont typeface="Arial" pitchFamily="34" charset="0"/>
              <a:buChar char="•"/>
            </a:pPr>
            <a:r>
              <a:rPr lang="es-DO" dirty="0" smtClean="0"/>
              <a:t>Crecimiento económico y aumento de la demanda interna</a:t>
            </a:r>
            <a:endParaRPr lang="es-DO" dirty="0" smtClean="0"/>
          </a:p>
          <a:p>
            <a:pPr lvl="1" indent="-279400"/>
            <a:endParaRPr lang="es-DO" dirty="0" smtClean="0"/>
          </a:p>
          <a:p>
            <a:r>
              <a:rPr lang="es-DO" b="1" u="sng" dirty="0" smtClean="0"/>
              <a:t>Estructura institucional del Estado</a:t>
            </a:r>
            <a:r>
              <a:rPr lang="es-DO" b="1" u="sng" dirty="0" smtClean="0"/>
              <a:t>: en la dirección correcta</a:t>
            </a:r>
            <a:endParaRPr lang="es-DO" b="1" u="sng" dirty="0" smtClean="0"/>
          </a:p>
          <a:p>
            <a:pPr lvl="1" indent="-279400">
              <a:buFont typeface="Arial" pitchFamily="34" charset="0"/>
              <a:buChar char="•"/>
            </a:pPr>
            <a:r>
              <a:rPr lang="es-DO" dirty="0" smtClean="0"/>
              <a:t>Instituciones especializadas y con objetivos explícitos de desarrollo rural y apoyo a la pequeña agricultura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3200" dirty="0" smtClean="0">
                <a:latin typeface="+mj-lt"/>
                <a:ea typeface="+mj-ea"/>
                <a:cs typeface="+mj-cs"/>
              </a:rPr>
              <a:t>En</a:t>
            </a: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tornos para</a:t>
            </a:r>
            <a:r>
              <a:rPr kumimoji="0" lang="es-DO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 cambio: </a:t>
            </a:r>
            <a:r>
              <a:rPr lang="es-DO" sz="3200" dirty="0" smtClean="0"/>
              <a:t>preguntas </a:t>
            </a:r>
            <a:r>
              <a:rPr lang="es-DO" sz="3200" dirty="0" smtClean="0"/>
              <a:t>clave </a:t>
            </a:r>
            <a:r>
              <a:rPr lang="es-DO" sz="1600" dirty="0" smtClean="0"/>
              <a:t>(1/2)</a:t>
            </a:r>
            <a:endParaRPr lang="es-DO" sz="3200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15616" y="1268760"/>
            <a:ext cx="763284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Aft>
                <a:spcPts val="600"/>
              </a:spcAft>
            </a:pPr>
            <a:r>
              <a:rPr lang="es-DO" sz="2000" b="1" dirty="0" smtClean="0"/>
              <a:t>¿Qué y cuanto camino queda por recorrer en el cambio institucional para transformar los entornos rurales?</a:t>
            </a:r>
            <a:endParaRPr lang="es-DO" sz="2000" dirty="0" smtClean="0"/>
          </a:p>
          <a:p>
            <a:pPr marL="360363" indent="-360363"/>
            <a:r>
              <a:rPr lang="es-DO" sz="2000" dirty="0" smtClean="0"/>
              <a:t>CPE </a:t>
            </a:r>
            <a:r>
              <a:rPr lang="es-DO" sz="2000" dirty="0" smtClean="0">
                <a:sym typeface="Wingdings" pitchFamily="2" charset="2"/>
              </a:rPr>
              <a:t> Ministerio de Desarrollo Rural y Tierras</a:t>
            </a:r>
          </a:p>
          <a:p>
            <a:pPr marL="360363" indent="-360363"/>
            <a:r>
              <a:rPr lang="es-DO" sz="2000" dirty="0" smtClean="0">
                <a:sym typeface="Wingdings" pitchFamily="2" charset="2"/>
              </a:rPr>
              <a:t> </a:t>
            </a:r>
            <a:r>
              <a:rPr lang="es-DO" sz="2000" dirty="0" smtClean="0">
                <a:sym typeface="Wingdings" pitchFamily="2" charset="2"/>
              </a:rPr>
              <a:t>        Ministerio de Autonomías y otros</a:t>
            </a:r>
          </a:p>
          <a:p>
            <a:pPr marL="360363" lvl="1" indent="-360363">
              <a:spcBef>
                <a:spcPts val="1200"/>
              </a:spcBef>
              <a:spcAft>
                <a:spcPts val="600"/>
              </a:spcAft>
            </a:pPr>
            <a:r>
              <a:rPr lang="es-DO" sz="2000" dirty="0" smtClean="0"/>
              <a:t>Plan </a:t>
            </a:r>
            <a:r>
              <a:rPr lang="es-DO" sz="2000" dirty="0" smtClean="0"/>
              <a:t>“Revolución Rural y Agraria 2011-2015” </a:t>
            </a:r>
          </a:p>
          <a:p>
            <a:pPr marL="360363" indent="-360363">
              <a:spcAft>
                <a:spcPts val="600"/>
              </a:spcAft>
            </a:pPr>
            <a:r>
              <a:rPr lang="es-DO" sz="2000" dirty="0" smtClean="0"/>
              <a:t>Ley </a:t>
            </a:r>
            <a:r>
              <a:rPr lang="es-DO" sz="2000" dirty="0" smtClean="0"/>
              <a:t> 144 de </a:t>
            </a:r>
            <a:r>
              <a:rPr lang="es-DO" sz="2000" dirty="0" smtClean="0"/>
              <a:t>Revolución Productiva Comunitaria </a:t>
            </a:r>
            <a:r>
              <a:rPr lang="es-DO" sz="2000" dirty="0" smtClean="0"/>
              <a:t>Agropecuaria</a:t>
            </a:r>
          </a:p>
          <a:p>
            <a:pPr marL="360363" indent="-360363">
              <a:spcAft>
                <a:spcPts val="600"/>
              </a:spcAft>
            </a:pPr>
            <a:r>
              <a:rPr lang="es-DO" sz="2000" dirty="0" smtClean="0"/>
              <a:t>Ley 338 de Agricultura Familiar</a:t>
            </a:r>
          </a:p>
          <a:p>
            <a:pPr marL="360363" indent="-360363">
              <a:spcAft>
                <a:spcPts val="600"/>
              </a:spcAft>
            </a:pPr>
            <a:r>
              <a:rPr lang="es-DO" sz="2000" b="1" dirty="0" smtClean="0"/>
              <a:t>¿Existen vacios, desvíos, problemas, inconsistencias o contradicciones?</a:t>
            </a:r>
            <a:endParaRPr lang="es-DO" sz="2000" dirty="0" smtClean="0"/>
          </a:p>
          <a:p>
            <a:pPr marL="360363" indent="-360363">
              <a:spcAft>
                <a:spcPts val="600"/>
              </a:spcAft>
            </a:pPr>
            <a:r>
              <a:rPr lang="es-DO" sz="2000" b="1" dirty="0" smtClean="0"/>
              <a:t>Este andamiaje legal e institucional: </a:t>
            </a:r>
            <a:r>
              <a:rPr lang="es-DO" sz="2000" b="1" dirty="0" smtClean="0">
                <a:latin typeface="Calibri"/>
              </a:rPr>
              <a:t>¿</a:t>
            </a:r>
            <a:r>
              <a:rPr lang="es-DO" sz="2000" b="1" dirty="0" smtClean="0"/>
              <a:t>atiende adecuadamente la cuestión de la propiedad comunal?</a:t>
            </a:r>
          </a:p>
          <a:p>
            <a:pPr marL="360363" indent="-360363">
              <a:spcAft>
                <a:spcPts val="600"/>
              </a:spcAft>
            </a:pPr>
            <a:r>
              <a:rPr lang="es-DO" sz="2000" b="1" dirty="0" smtClean="0">
                <a:latin typeface="Calibri"/>
              </a:rPr>
              <a:t>¿En qué medida el nuevo marco institucional y legal contribuye al empoderamiento</a:t>
            </a:r>
            <a:r>
              <a:rPr lang="es-DO" sz="2000" b="1" dirty="0" smtClean="0"/>
              <a:t> </a:t>
            </a:r>
            <a:r>
              <a:rPr lang="es-DO" sz="2000" b="1" dirty="0" smtClean="0"/>
              <a:t>de los/as pequeños/as productores/as? </a:t>
            </a:r>
            <a:r>
              <a:rPr lang="es-DO" sz="2000" b="1" dirty="0" smtClean="0">
                <a:latin typeface="Calibri"/>
              </a:rPr>
              <a:t>¿En qué medida contribuye a fortalecer la capacidad de agencia colectiva?</a:t>
            </a:r>
            <a:endParaRPr lang="es-DO" dirty="0" smtClean="0"/>
          </a:p>
          <a:p>
            <a:pPr marL="360363" indent="-360363"/>
            <a:endParaRPr lang="es-D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115616" y="260648"/>
            <a:ext cx="772358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DO" sz="3200" dirty="0" smtClean="0">
                <a:latin typeface="+mj-lt"/>
                <a:ea typeface="+mj-ea"/>
                <a:cs typeface="+mj-cs"/>
              </a:rPr>
              <a:t>En</a:t>
            </a: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tornos para</a:t>
            </a:r>
            <a:r>
              <a:rPr kumimoji="0" lang="es-DO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 cambio: </a:t>
            </a:r>
            <a:r>
              <a:rPr lang="es-DO" sz="3200" dirty="0" smtClean="0"/>
              <a:t>preguntas </a:t>
            </a:r>
            <a:r>
              <a:rPr lang="es-DO" sz="3200" dirty="0" smtClean="0"/>
              <a:t>clave </a:t>
            </a:r>
            <a:r>
              <a:rPr lang="es-DO" sz="1600" dirty="0" smtClean="0"/>
              <a:t>(2/2</a:t>
            </a:r>
            <a:r>
              <a:rPr lang="es-DO" sz="1600" dirty="0" smtClean="0"/>
              <a:t>)</a:t>
            </a:r>
            <a:endParaRPr lang="es-DO" sz="3200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99592" y="1124745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Aft>
                <a:spcPts val="1200"/>
              </a:spcAft>
            </a:pPr>
            <a:r>
              <a:rPr lang="es-DO" sz="2000" b="1" dirty="0" smtClean="0"/>
              <a:t>¿Qué evaluación se puede hacer de las</a:t>
            </a:r>
            <a:r>
              <a:rPr lang="es-DO" sz="2000" b="1" dirty="0" smtClean="0"/>
              <a:t> intervenciones concretas?</a:t>
            </a:r>
          </a:p>
          <a:p>
            <a:pPr marL="360363" indent="-360363">
              <a:spcAft>
                <a:spcPts val="1200"/>
              </a:spcAft>
            </a:pPr>
            <a:r>
              <a:rPr lang="es-DO" sz="2000" b="1" dirty="0" smtClean="0">
                <a:latin typeface="Calibri"/>
              </a:rPr>
              <a:t>¿Van </a:t>
            </a:r>
            <a:r>
              <a:rPr lang="es-DO" sz="2000" b="1" dirty="0" smtClean="0"/>
              <a:t>los programas como CRIAR y EMPODERAR, o las intervenciones del INRA en la dirección deseada?</a:t>
            </a:r>
          </a:p>
          <a:p>
            <a:pPr marL="360363" indent="-360363">
              <a:spcAft>
                <a:spcPts val="1200"/>
              </a:spcAft>
            </a:pPr>
            <a:r>
              <a:rPr lang="es-DO" sz="2000" b="1" dirty="0" smtClean="0"/>
              <a:t>¿Cuáles han sido los impactos de esos programas e intervenciones?</a:t>
            </a:r>
          </a:p>
          <a:p>
            <a:pPr marL="360363" indent="-360363">
              <a:spcAft>
                <a:spcPts val="1200"/>
              </a:spcAft>
            </a:pPr>
            <a:r>
              <a:rPr lang="es-DO" sz="2000" b="1" dirty="0" smtClean="0"/>
              <a:t>¿ Existen otros programas relevantes a considerar? </a:t>
            </a:r>
          </a:p>
          <a:p>
            <a:pPr marL="360363" indent="-360363">
              <a:spcAft>
                <a:spcPts val="1200"/>
              </a:spcAft>
            </a:pPr>
            <a:r>
              <a:rPr lang="es-DO" sz="2000" b="1" dirty="0" smtClean="0"/>
              <a:t>¿</a:t>
            </a:r>
            <a:r>
              <a:rPr lang="es-DO" sz="2000" b="1" dirty="0" smtClean="0"/>
              <a:t>Está pensando la política pública en vincular la pequeña producción a cadenas de valor? ¿Cómo? ¿Forman parte de esas políticas la formación de agroindustrias estatales? </a:t>
            </a:r>
          </a:p>
          <a:p>
            <a:pPr marL="360363" indent="-360363">
              <a:spcAft>
                <a:spcPts val="1200"/>
              </a:spcAft>
            </a:pPr>
            <a:r>
              <a:rPr lang="es-DO" sz="2000" b="1" dirty="0" smtClean="0"/>
              <a:t>¿Están los/as pequeños/as productores/as integrándose a cadenas de valor? ¿De forma ventajosa </a:t>
            </a:r>
            <a:r>
              <a:rPr lang="es-DO" sz="2000" b="1" smtClean="0"/>
              <a:t>o desventajosa?</a:t>
            </a:r>
            <a:endParaRPr lang="es-DO" sz="2000" b="1" dirty="0" smtClean="0"/>
          </a:p>
          <a:p>
            <a:pPr marL="360363" indent="-360363"/>
            <a:r>
              <a:rPr lang="es-DO" sz="2000" b="1" dirty="0" smtClean="0">
                <a:latin typeface="Calibri"/>
              </a:rPr>
              <a:t>¿</a:t>
            </a:r>
            <a:r>
              <a:rPr lang="es-DO" sz="2000" b="1" dirty="0" smtClean="0"/>
              <a:t>Qué roles complementarios pueden jugar otros actores?</a:t>
            </a:r>
          </a:p>
          <a:p>
            <a:pPr marL="728663" indent="-360363">
              <a:buFontTx/>
              <a:buChar char="-"/>
            </a:pPr>
            <a:r>
              <a:rPr lang="es-DO" dirty="0" err="1" smtClean="0"/>
              <a:t>ONGs</a:t>
            </a:r>
            <a:r>
              <a:rPr lang="es-DO" dirty="0" smtClean="0"/>
              <a:t>, cooperación externa</a:t>
            </a:r>
          </a:p>
          <a:p>
            <a:pPr marL="728663" indent="-360363">
              <a:spcAft>
                <a:spcPts val="1200"/>
              </a:spcAft>
              <a:buFontTx/>
              <a:buChar char="-"/>
            </a:pPr>
            <a:r>
              <a:rPr lang="es-DO" dirty="0" smtClean="0"/>
              <a:t>Sector privado (comercialización, procesamiento)</a:t>
            </a:r>
          </a:p>
          <a:p>
            <a:pPr marL="360363" indent="-360363"/>
            <a:endParaRPr lang="es-D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contexto rural en América Latina </a:t>
            </a:r>
            <a:br>
              <a:rPr kumimoji="0" lang="es-D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de sus pequeñas unidades productivas</a:t>
            </a:r>
            <a:endParaRPr kumimoji="0" lang="es-D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609600" y="1752600"/>
            <a:ext cx="8066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DO" sz="2200" dirty="0" smtClean="0"/>
              <a:t>Persistencia de altas b</a:t>
            </a:r>
            <a:r>
              <a:rPr kumimoji="0" lang="es-DO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rechas urbano-rurales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DO" sz="2200" dirty="0" smtClean="0"/>
              <a:t>Dimensión económica y productiva es una de las más importantes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DO" sz="2200" dirty="0" smtClean="0"/>
              <a:t>Precario  </a:t>
            </a:r>
            <a:r>
              <a:rPr lang="es-DO" sz="2200" dirty="0" err="1" smtClean="0"/>
              <a:t>desemp</a:t>
            </a:r>
            <a:r>
              <a:rPr kumimoji="0" lang="es-DO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eño</a:t>
            </a:r>
            <a:r>
              <a:rPr kumimoji="0" lang="es-DO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económico de p</a:t>
            </a:r>
            <a:r>
              <a:rPr kumimoji="0" lang="es-DO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equeñas unidades es crucial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err="1" smtClean="0"/>
              <a:t>Aspectos</a:t>
            </a:r>
            <a:r>
              <a:rPr lang="en-US" sz="2200" dirty="0" smtClean="0"/>
              <a:t> clave:</a:t>
            </a:r>
            <a:endParaRPr kumimoji="0" lang="es-DO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es-D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Pequeñez y desventajas de escala       - Rezago tecnológico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es-D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Barreras de acceso recursos                 - Desventajosas relaciones de mercado</a:t>
            </a:r>
          </a:p>
          <a:p>
            <a:pPr marL="228600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s-DO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Resultado:</a:t>
            </a:r>
            <a:r>
              <a:rPr kumimoji="0" lang="es-DO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s-DO" sz="2200" dirty="0" smtClean="0"/>
              <a:t>alta y persistente </a:t>
            </a:r>
            <a:r>
              <a:rPr kumimoji="0" lang="es-DO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incidencia de pobreza y  privaciones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s-D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Vulnerabilidad económica</a:t>
            </a:r>
            <a:r>
              <a:rPr kumimoji="0" lang="es-DO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ambiental de pequeña producción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s-D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Inseguridad alimentaria de familias involucradas</a:t>
            </a:r>
            <a:r>
              <a:rPr kumimoji="0" lang="es-DO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la pequeña producción</a:t>
            </a:r>
            <a:endParaRPr kumimoji="0" lang="es-DO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DO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Pequeñas unidades productivas entrampadas: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Capacidades productivas y de gestión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Capacidades básicas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Capacidad de agencia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D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contexto rural en América Latina </a:t>
            </a:r>
            <a:br>
              <a:rPr kumimoji="0" lang="es-D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de sus pequeñas unidades productivas</a:t>
            </a:r>
            <a:endParaRPr kumimoji="0" lang="es-D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1907704" y="1628800"/>
            <a:ext cx="5040560" cy="2304256"/>
            <a:chOff x="1475656" y="3717032"/>
            <a:chExt cx="5616624" cy="2808312"/>
          </a:xfrm>
        </p:grpSpPr>
        <p:sp>
          <p:nvSpPr>
            <p:cNvPr id="10" name="9 Flecha izquierda"/>
            <p:cNvSpPr/>
            <p:nvPr/>
          </p:nvSpPr>
          <p:spPr>
            <a:xfrm rot="10800000">
              <a:off x="3923928" y="5229200"/>
              <a:ext cx="792088" cy="36004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483768" y="3717032"/>
              <a:ext cx="3672408" cy="6376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Inequidad y falta </a:t>
              </a:r>
            </a:p>
            <a:p>
              <a:pPr algn="ctr"/>
              <a:r>
                <a:rPr lang="es-DO" sz="1400" dirty="0" smtClean="0"/>
                <a:t>de capacidades básicas</a:t>
              </a:r>
              <a:endParaRPr lang="es-DO" sz="1400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860033" y="4869160"/>
              <a:ext cx="1368152" cy="900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Débil capacidad productiva</a:t>
              </a:r>
              <a:endParaRPr lang="es-DO" sz="14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55775" y="5085184"/>
              <a:ext cx="1296144" cy="900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Falta de poder, débil agencia</a:t>
              </a:r>
            </a:p>
          </p:txBody>
        </p:sp>
        <p:sp>
          <p:nvSpPr>
            <p:cNvPr id="14" name="13 Flecha en U"/>
            <p:cNvSpPr/>
            <p:nvPr/>
          </p:nvSpPr>
          <p:spPr>
            <a:xfrm rot="5400000">
              <a:off x="6192180" y="4257092"/>
              <a:ext cx="1008112" cy="792088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  <p:sp>
          <p:nvSpPr>
            <p:cNvPr id="15" name="14 Flecha en U"/>
            <p:cNvSpPr/>
            <p:nvPr/>
          </p:nvSpPr>
          <p:spPr>
            <a:xfrm rot="16200000">
              <a:off x="1079612" y="4257092"/>
              <a:ext cx="1728192" cy="936104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  <p:sp>
          <p:nvSpPr>
            <p:cNvPr id="16" name="15 Flecha arriba"/>
            <p:cNvSpPr/>
            <p:nvPr/>
          </p:nvSpPr>
          <p:spPr>
            <a:xfrm>
              <a:off x="5220072" y="4365104"/>
              <a:ext cx="405759" cy="4320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17" name="16 Flecha abajo"/>
            <p:cNvSpPr/>
            <p:nvPr/>
          </p:nvSpPr>
          <p:spPr>
            <a:xfrm>
              <a:off x="3131840" y="4437112"/>
              <a:ext cx="504056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18" name="17 Flecha en U"/>
            <p:cNvSpPr/>
            <p:nvPr/>
          </p:nvSpPr>
          <p:spPr>
            <a:xfrm rot="10800000">
              <a:off x="2987824" y="5877272"/>
              <a:ext cx="2304256" cy="648072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</p:grpSp>
      <p:sp>
        <p:nvSpPr>
          <p:cNvPr id="19" name="2 Marcador de contenido"/>
          <p:cNvSpPr txBox="1">
            <a:spLocks/>
          </p:cNvSpPr>
          <p:nvPr/>
        </p:nvSpPr>
        <p:spPr>
          <a:xfrm>
            <a:off x="251520" y="4293096"/>
            <a:ext cx="8435280" cy="20162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DO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Nuevos elementos del contexto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Tendencia al alza y volatilidad de precios de alimentos y </a:t>
            </a:r>
            <a:r>
              <a:rPr kumimoji="0" lang="es-DO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commodities</a:t>
            </a:r>
            <a:endParaRPr kumimoji="0" lang="es-DO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Reestructuración de mercados agrícolas y de alimentos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1600" dirty="0" smtClean="0"/>
              <a:t>Concentración del comercio</a:t>
            </a:r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s-D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s-D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Supermercadización</a:t>
            </a:r>
            <a:r>
              <a:rPr kumimoji="0" lang="es-D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endParaRPr kumimoji="0" lang="es-D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D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Cambio climático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1187624" y="260648"/>
            <a:ext cx="7499176" cy="108012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Experiencias de éxito de pequeñas unidades productivas en América Latina</a:t>
            </a:r>
            <a:endParaRPr kumimoji="0" lang="es-DO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412776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DO" sz="3200" dirty="0" smtClean="0"/>
              <a:t>Experiencias diversas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s-DO" sz="2800" dirty="0" smtClean="0"/>
              <a:t>actividades (</a:t>
            </a:r>
            <a:r>
              <a:rPr lang="es-DO" sz="2800" i="1" dirty="0" err="1" smtClean="0"/>
              <a:t>commodities</a:t>
            </a:r>
            <a:r>
              <a:rPr lang="es-DO" sz="2800" dirty="0" smtClean="0"/>
              <a:t>, no tradicionales, servicios),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s-DO" sz="2800" dirty="0" smtClean="0"/>
              <a:t>estrategias (innovar en procesos, productos, comercialización)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D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Éxitos multidimensionales.  Énfasis  de esfuerzos incluyen: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transformaciones tecnológicas,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vinculación a mercados y </a:t>
            </a:r>
            <a:r>
              <a:rPr kumimoji="0" lang="es-DO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</a:t>
            </a:r>
            <a:r>
              <a:rPr lang="es-DO" sz="2800" dirty="0" smtClean="0"/>
              <a:t>pación en las cadenas</a:t>
            </a:r>
            <a:r>
              <a:rPr kumimoji="0" lang="es-D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organización de colectivos de productores y empoderamiento,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diversificación productiva,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prácticas ambientalmente sostenibles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0" lang="es-DO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Empoderamiento y</a:t>
            </a:r>
            <a:r>
              <a:rPr kumimoji="0" lang="es-DO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agencia colectiva</a:t>
            </a:r>
            <a:r>
              <a:rPr kumimoji="0" lang="es-DO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s-DO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avances modestos, retos pendientes</a:t>
            </a:r>
            <a:endParaRPr kumimoji="0" lang="es-DO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Calibri" pitchFamily="34" charset="0"/>
              <a:buChar char="–"/>
              <a:defRPr/>
            </a:pPr>
            <a:r>
              <a:rPr kumimoji="0" lang="es-D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interlocución</a:t>
            </a:r>
            <a:r>
              <a:rPr kumimoji="0" lang="es-DO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limitada con actores (Estado, sector privado, otros) </a:t>
            </a:r>
            <a:endParaRPr kumimoji="0" lang="es-D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-825500" y="635000"/>
            <a:ext cx="1727200" cy="533400"/>
            <a:chOff x="0" y="0"/>
            <a:chExt cx="1088" cy="336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88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683568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 límites del éxito</a:t>
            </a:r>
            <a:endParaRPr kumimoji="0" lang="es-DO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67544" y="1196752"/>
            <a:ext cx="8229600" cy="12527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Esfuerzos frecuentemente impulsados con apoyo externo </a:t>
            </a:r>
            <a:r>
              <a:rPr kumimoji="0" lang="es-DO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levanta preguntas sobre sostenibilidad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DO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Ausencia de escalamiento (diseminación)</a:t>
            </a:r>
            <a:endParaRPr kumimoji="0" lang="es-DO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s-D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2267744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1" name="10 CuadroTexto"/>
          <p:cNvSpPr txBox="1"/>
          <p:nvPr/>
        </p:nvSpPr>
        <p:spPr>
          <a:xfrm>
            <a:off x="1043608" y="3409836"/>
            <a:ext cx="316835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“Islas de </a:t>
            </a:r>
            <a:r>
              <a:rPr lang="en-US" sz="2800" dirty="0" err="1" smtClean="0"/>
              <a:t>éxito</a:t>
            </a:r>
            <a:r>
              <a:rPr lang="en-US" sz="2800" dirty="0" smtClean="0"/>
              <a:t>”</a:t>
            </a:r>
            <a:endParaRPr lang="es-DO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971600" y="4149080"/>
            <a:ext cx="6984776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000" dirty="0" smtClean="0"/>
              <a:t>¿Por qué no hay escalamiento?</a:t>
            </a:r>
          </a:p>
          <a:p>
            <a:pPr algn="ctr"/>
            <a:r>
              <a:rPr lang="es-DO" sz="2000" dirty="0" smtClean="0"/>
              <a:t>¿Por qué son excepciones antes que experiencias frecuentes?</a:t>
            </a:r>
          </a:p>
          <a:p>
            <a:pPr algn="ctr"/>
            <a:r>
              <a:rPr lang="es-DO" sz="2000" dirty="0" smtClean="0"/>
              <a:t>¿Qué limita la sostenibilidad y la diseminación?</a:t>
            </a:r>
            <a:endParaRPr lang="es-DO" sz="2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39552" y="5426060"/>
            <a:ext cx="35283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800" b="1" dirty="0" smtClean="0"/>
              <a:t>Entornos limitantes </a:t>
            </a:r>
            <a:endParaRPr lang="es-DO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83968" y="5301208"/>
            <a:ext cx="424847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000" b="1" dirty="0" smtClean="0"/>
              <a:t>Relaciones de negocios débiles y desfavorables en la cadena </a:t>
            </a:r>
            <a:endParaRPr lang="es-DO" sz="20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499992" y="3409836"/>
            <a:ext cx="388843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DO" sz="2800" dirty="0" smtClean="0"/>
              <a:t>Sostenibilidad a prueba</a:t>
            </a:r>
          </a:p>
        </p:txBody>
      </p:sp>
      <p:sp>
        <p:nvSpPr>
          <p:cNvPr id="16" name="15 Flecha abajo"/>
          <p:cNvSpPr/>
          <p:nvPr/>
        </p:nvSpPr>
        <p:spPr>
          <a:xfrm>
            <a:off x="6084168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18" name="17 Conector recto"/>
          <p:cNvCxnSpPr/>
          <p:nvPr/>
        </p:nvCxnSpPr>
        <p:spPr>
          <a:xfrm>
            <a:off x="611560" y="2492896"/>
            <a:ext cx="77048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es-DO" dirty="0" smtClean="0"/>
              <a:t>Entorno inmediato</a:t>
            </a:r>
            <a:endParaRPr lang="es-DO" dirty="0"/>
          </a:p>
        </p:txBody>
      </p:sp>
      <p:sp>
        <p:nvSpPr>
          <p:cNvPr id="4" name="3 Elipse"/>
          <p:cNvSpPr/>
          <p:nvPr/>
        </p:nvSpPr>
        <p:spPr>
          <a:xfrm>
            <a:off x="3779912" y="3284984"/>
            <a:ext cx="1872208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Pequeña producción (PP)</a:t>
            </a:r>
            <a:endParaRPr lang="es-DO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707904" y="2708920"/>
            <a:ext cx="504056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4" idx="2"/>
          </p:cNvCxnSpPr>
          <p:nvPr/>
        </p:nvCxnSpPr>
        <p:spPr>
          <a:xfrm>
            <a:off x="2699792" y="3789040"/>
            <a:ext cx="108012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4" idx="3"/>
          </p:cNvCxnSpPr>
          <p:nvPr/>
        </p:nvCxnSpPr>
        <p:spPr>
          <a:xfrm flipV="1">
            <a:off x="3203848" y="4206924"/>
            <a:ext cx="850243" cy="73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5" idx="0"/>
            <a:endCxn id="4" idx="4"/>
          </p:cNvCxnSpPr>
          <p:nvPr/>
        </p:nvCxnSpPr>
        <p:spPr>
          <a:xfrm flipH="1" flipV="1">
            <a:off x="4716016" y="4365104"/>
            <a:ext cx="10801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652120" y="37890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2051720" y="1844824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Servicios privados y de </a:t>
            </a:r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539552" y="3212976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Proveedores de insumos</a:t>
            </a:r>
            <a:endParaRPr lang="es-DO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1043608" y="4797152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Infraestructura pública</a:t>
            </a:r>
            <a:endParaRPr lang="es-DO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779912" y="5229200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Servicios públicos</a:t>
            </a:r>
            <a:endParaRPr lang="es-DO" dirty="0"/>
          </a:p>
        </p:txBody>
      </p:sp>
      <p:sp>
        <p:nvSpPr>
          <p:cNvPr id="27" name="26 Recortar rectángulo de esquina diagonal"/>
          <p:cNvSpPr/>
          <p:nvPr/>
        </p:nvSpPr>
        <p:spPr>
          <a:xfrm>
            <a:off x="6588224" y="3068960"/>
            <a:ext cx="1872208" cy="16561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Compradores</a:t>
            </a:r>
            <a:endParaRPr lang="es-DO" dirty="0"/>
          </a:p>
        </p:txBody>
      </p:sp>
      <p:sp>
        <p:nvSpPr>
          <p:cNvPr id="34" name="33 Elipse"/>
          <p:cNvSpPr/>
          <p:nvPr/>
        </p:nvSpPr>
        <p:spPr>
          <a:xfrm>
            <a:off x="2987824" y="2852936"/>
            <a:ext cx="3240360" cy="20162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5652120" y="2420888"/>
            <a:ext cx="36004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364088" y="1196752"/>
            <a:ext cx="345638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dirty="0" smtClean="0"/>
              <a:t>Reglas del juego: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Contratos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Competencia/poder de mercado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Capacidad de oferta</a:t>
            </a:r>
            <a:endParaRPr lang="es-DO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9" name="48 Llamada con línea 1"/>
          <p:cNvSpPr/>
          <p:nvPr/>
        </p:nvSpPr>
        <p:spPr>
          <a:xfrm>
            <a:off x="467544" y="908720"/>
            <a:ext cx="2448272" cy="864096"/>
          </a:xfrm>
          <a:prstGeom prst="borderCallout1">
            <a:avLst>
              <a:gd name="adj1" fmla="val 20832"/>
              <a:gd name="adj2" fmla="val 102328"/>
              <a:gd name="adj3" fmla="val 119340"/>
              <a:gd name="adj4" fmla="val 13697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Asistencia técnica, crédito, SDER, asistencia en comercialización</a:t>
            </a:r>
            <a:endParaRPr lang="es-DO" dirty="0"/>
          </a:p>
        </p:txBody>
      </p:sp>
      <p:sp>
        <p:nvSpPr>
          <p:cNvPr id="51" name="50 Llamada con línea 2"/>
          <p:cNvSpPr/>
          <p:nvPr/>
        </p:nvSpPr>
        <p:spPr>
          <a:xfrm>
            <a:off x="6948264" y="5013176"/>
            <a:ext cx="1656184" cy="14162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669"/>
              <a:gd name="adj6" fmla="val -63849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Extensión y asistencia técnica, crédito </a:t>
            </a:r>
            <a:endParaRPr lang="es-DO" dirty="0"/>
          </a:p>
        </p:txBody>
      </p:sp>
      <p:sp>
        <p:nvSpPr>
          <p:cNvPr id="52" name="51 Llamada con línea 1"/>
          <p:cNvSpPr/>
          <p:nvPr/>
        </p:nvSpPr>
        <p:spPr>
          <a:xfrm>
            <a:off x="251520" y="1988840"/>
            <a:ext cx="1440160" cy="864096"/>
          </a:xfrm>
          <a:prstGeom prst="borderCallout1">
            <a:avLst>
              <a:gd name="adj1" fmla="val 51133"/>
              <a:gd name="adj2" fmla="val 104428"/>
              <a:gd name="adj3" fmla="val 131005"/>
              <a:gd name="adj4" fmla="val 1198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Semillas, fertilizantes, equipos</a:t>
            </a:r>
            <a:endParaRPr lang="es-DO" dirty="0"/>
          </a:p>
        </p:txBody>
      </p:sp>
      <p:sp>
        <p:nvSpPr>
          <p:cNvPr id="54" name="53 Llamada con línea 2"/>
          <p:cNvSpPr/>
          <p:nvPr/>
        </p:nvSpPr>
        <p:spPr>
          <a:xfrm>
            <a:off x="1547664" y="5877272"/>
            <a:ext cx="1800200" cy="720080"/>
          </a:xfrm>
          <a:prstGeom prst="borderCallout2">
            <a:avLst>
              <a:gd name="adj1" fmla="val 57782"/>
              <a:gd name="adj2" fmla="val -7790"/>
              <a:gd name="adj3" fmla="val 65589"/>
              <a:gd name="adj4" fmla="val -23817"/>
              <a:gd name="adj5" fmla="val -21252"/>
              <a:gd name="adj6" fmla="val -189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Red vial, riego, electricidad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34" grpId="0" animBg="1"/>
      <p:bldP spid="37" grpId="0" animBg="1"/>
      <p:bldP spid="45" grpId="0" animBg="1"/>
      <p:bldP spid="49" grpId="0" animBg="1"/>
      <p:bldP spid="49" grpId="1" animBg="1"/>
      <p:bldP spid="51" grpId="0" animBg="1"/>
      <p:bldP spid="52" grpId="0" animBg="1"/>
      <p:bldP spid="52" grpId="1" animBg="1"/>
      <p:bldP spid="54" grpId="0" animBg="1"/>
      <p:bldP spid="5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o"/>
          <p:cNvGrpSpPr/>
          <p:nvPr/>
        </p:nvGrpSpPr>
        <p:grpSpPr>
          <a:xfrm>
            <a:off x="2123728" y="2420888"/>
            <a:ext cx="5184575" cy="2088232"/>
            <a:chOff x="539552" y="1656803"/>
            <a:chExt cx="8420095" cy="4830537"/>
          </a:xfrm>
        </p:grpSpPr>
        <p:sp>
          <p:nvSpPr>
            <p:cNvPr id="5" name="4 Elipse"/>
            <p:cNvSpPr/>
            <p:nvPr/>
          </p:nvSpPr>
          <p:spPr>
            <a:xfrm>
              <a:off x="3779912" y="3284984"/>
              <a:ext cx="1872208" cy="10801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DO" dirty="0" smtClean="0"/>
                <a:t>PP</a:t>
              </a:r>
              <a:endParaRPr lang="es-DO" dirty="0"/>
            </a:p>
          </p:txBody>
        </p:sp>
        <p:cxnSp>
          <p:nvCxnSpPr>
            <p:cNvPr id="6" name="5 Conector recto de flecha"/>
            <p:cNvCxnSpPr/>
            <p:nvPr/>
          </p:nvCxnSpPr>
          <p:spPr>
            <a:xfrm>
              <a:off x="3707904" y="2708920"/>
              <a:ext cx="504056" cy="6480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>
              <a:endCxn id="5" idx="2"/>
            </p:cNvCxnSpPr>
            <p:nvPr/>
          </p:nvCxnSpPr>
          <p:spPr>
            <a:xfrm>
              <a:off x="2699792" y="3789040"/>
              <a:ext cx="1080120" cy="360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>
              <a:endCxn id="5" idx="3"/>
            </p:cNvCxnSpPr>
            <p:nvPr/>
          </p:nvCxnSpPr>
          <p:spPr>
            <a:xfrm flipV="1">
              <a:off x="3203848" y="4206924"/>
              <a:ext cx="850243" cy="7342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>
              <a:stCxn id="14" idx="0"/>
              <a:endCxn id="5" idx="4"/>
            </p:cNvCxnSpPr>
            <p:nvPr/>
          </p:nvCxnSpPr>
          <p:spPr>
            <a:xfrm flipH="1" flipV="1">
              <a:off x="4716017" y="4365105"/>
              <a:ext cx="108011" cy="8640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>
              <a:off x="5652120" y="3789040"/>
              <a:ext cx="936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Rectángulo redondeado"/>
            <p:cNvSpPr/>
            <p:nvPr/>
          </p:nvSpPr>
          <p:spPr>
            <a:xfrm>
              <a:off x="955359" y="1844824"/>
              <a:ext cx="2896562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Servicios privados</a:t>
              </a:r>
              <a:endParaRPr lang="es-DO" sz="1600" dirty="0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539552" y="3212976"/>
              <a:ext cx="216024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400" dirty="0" smtClean="0"/>
                <a:t>Proveedores de insumos</a:t>
              </a:r>
              <a:endParaRPr lang="es-DO" sz="1400" dirty="0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47456" y="4797153"/>
              <a:ext cx="2456391" cy="13681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Infraestructura externa</a:t>
              </a:r>
              <a:endParaRPr lang="es-DO" sz="1600" dirty="0"/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3779913" y="5229201"/>
              <a:ext cx="2088232" cy="1258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Servicios públicos</a:t>
              </a:r>
              <a:endParaRPr lang="es-DO" sz="1600" dirty="0"/>
            </a:p>
          </p:txBody>
        </p:sp>
        <p:sp>
          <p:nvSpPr>
            <p:cNvPr id="15" name="14 Recortar rectángulo de esquina diagonal"/>
            <p:cNvSpPr/>
            <p:nvPr/>
          </p:nvSpPr>
          <p:spPr>
            <a:xfrm>
              <a:off x="6588224" y="3068960"/>
              <a:ext cx="2371423" cy="1656184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Compradores</a:t>
              </a:r>
              <a:endParaRPr lang="es-DO" sz="1600" dirty="0"/>
            </a:p>
          </p:txBody>
        </p:sp>
        <p:sp>
          <p:nvSpPr>
            <p:cNvPr id="16" name="15 Elipse"/>
            <p:cNvSpPr/>
            <p:nvPr/>
          </p:nvSpPr>
          <p:spPr>
            <a:xfrm>
              <a:off x="2987824" y="2852936"/>
              <a:ext cx="3240360" cy="20162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cxnSp>
          <p:nvCxnSpPr>
            <p:cNvPr id="17" name="16 Conector recto"/>
            <p:cNvCxnSpPr/>
            <p:nvPr/>
          </p:nvCxnSpPr>
          <p:spPr>
            <a:xfrm flipV="1">
              <a:off x="5652120" y="2420888"/>
              <a:ext cx="36004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5917881" y="1656803"/>
              <a:ext cx="2833863" cy="7831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600" dirty="0" smtClean="0"/>
                <a:t>Reglas del juego</a:t>
              </a:r>
            </a:p>
          </p:txBody>
        </p:sp>
      </p:grpSp>
      <p:sp>
        <p:nvSpPr>
          <p:cNvPr id="19" name="18 Rectángulo redondeado"/>
          <p:cNvSpPr/>
          <p:nvPr/>
        </p:nvSpPr>
        <p:spPr>
          <a:xfrm>
            <a:off x="1763688" y="2060848"/>
            <a:ext cx="576064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1" name="20 Elipse"/>
          <p:cNvSpPr/>
          <p:nvPr/>
        </p:nvSpPr>
        <p:spPr>
          <a:xfrm>
            <a:off x="611560" y="692696"/>
            <a:ext cx="8280920" cy="59046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21 CuadroTexto"/>
          <p:cNvSpPr txBox="1"/>
          <p:nvPr/>
        </p:nvSpPr>
        <p:spPr>
          <a:xfrm>
            <a:off x="255577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Regulaciones</a:t>
            </a:r>
            <a:endParaRPr lang="es-D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932040" y="8367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e intervenciones sectoriales</a:t>
            </a:r>
            <a:endParaRPr lang="es-D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560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83768" y="51571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Prácticas sociales, culturales y asociativas</a:t>
            </a:r>
            <a:endParaRPr lang="es-D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788024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fiscales</a:t>
            </a:r>
            <a:endParaRPr lang="es-D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195736" y="692696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b="1" dirty="0" smtClean="0"/>
              <a:t>Entorno externo</a:t>
            </a:r>
            <a:endParaRPr lang="es-DO" sz="2800" b="1" dirty="0"/>
          </a:p>
        </p:txBody>
      </p:sp>
      <p:cxnSp>
        <p:nvCxnSpPr>
          <p:cNvPr id="30" name="29 Conector recto de flecha"/>
          <p:cNvCxnSpPr>
            <a:stCxn id="22" idx="2"/>
          </p:cNvCxnSpPr>
          <p:nvPr/>
        </p:nvCxnSpPr>
        <p:spPr>
          <a:xfrm>
            <a:off x="3383868" y="1638092"/>
            <a:ext cx="252028" cy="6387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24" idx="3"/>
          </p:cNvCxnSpPr>
          <p:nvPr/>
        </p:nvCxnSpPr>
        <p:spPr>
          <a:xfrm flipV="1">
            <a:off x="1475656" y="3429000"/>
            <a:ext cx="504056" cy="4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6084168" y="1700808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3563888" y="458112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5364088" y="458112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5868144" y="260648"/>
            <a:ext cx="255577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DO" sz="2400" b="1" dirty="0" smtClean="0"/>
              <a:t>Entorno ampliado</a:t>
            </a:r>
            <a:endParaRPr lang="es-DO" b="1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8" name="47 CuadroTexto"/>
          <p:cNvSpPr txBox="1"/>
          <p:nvPr/>
        </p:nvSpPr>
        <p:spPr>
          <a:xfrm>
            <a:off x="395536" y="8367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comercial</a:t>
            </a:r>
            <a:endParaRPr lang="es-D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83568" y="58052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económica</a:t>
            </a:r>
            <a:endParaRPr lang="es-DO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267744" y="2606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Estructura institucional del Estado</a:t>
            </a:r>
            <a:endParaRPr lang="es-D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668344" y="76470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Mercados externos</a:t>
            </a:r>
            <a:endParaRPr lang="es-DO" dirty="0"/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1475656" y="1412776"/>
            <a:ext cx="720080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V="1">
            <a:off x="1259632" y="4581128"/>
            <a:ext cx="1224136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4932040" y="548680"/>
            <a:ext cx="36004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H="1">
            <a:off x="6516216" y="1340768"/>
            <a:ext cx="1152128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851920" y="2060849"/>
            <a:ext cx="16561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400" b="1" dirty="0" smtClean="0"/>
              <a:t>Entorno inmediato</a:t>
            </a:r>
            <a:endParaRPr lang="es-DO" sz="14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524328" y="278092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Compra-dores de compra-dores</a:t>
            </a:r>
            <a:endParaRPr lang="es-DO" dirty="0"/>
          </a:p>
        </p:txBody>
      </p:sp>
      <p:cxnSp>
        <p:nvCxnSpPr>
          <p:cNvPr id="42" name="41 Conector recto de flecha"/>
          <p:cNvCxnSpPr/>
          <p:nvPr/>
        </p:nvCxnSpPr>
        <p:spPr>
          <a:xfrm flipH="1">
            <a:off x="7308304" y="3284984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228184" y="494116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Modelo de negocios dominante</a:t>
            </a:r>
            <a:endParaRPr lang="es-DO" dirty="0"/>
          </a:p>
        </p:txBody>
      </p:sp>
      <p:cxnSp>
        <p:nvCxnSpPr>
          <p:cNvPr id="58" name="57 Conector recto de flecha"/>
          <p:cNvCxnSpPr/>
          <p:nvPr/>
        </p:nvCxnSpPr>
        <p:spPr>
          <a:xfrm flipH="1" flipV="1">
            <a:off x="6084168" y="4293096"/>
            <a:ext cx="36004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/>
      <p:bldP spid="24" grpId="0"/>
      <p:bldP spid="25" grpId="0"/>
      <p:bldP spid="27" grpId="0"/>
      <p:bldP spid="28" grpId="0" animBg="1"/>
      <p:bldP spid="48" grpId="0"/>
      <p:bldP spid="49" grpId="0"/>
      <p:bldP spid="50" grpId="0"/>
      <p:bldP spid="51" grpId="0"/>
      <p:bldP spid="60" grpId="0" animBg="1"/>
      <p:bldP spid="41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4118942" y="3124748"/>
            <a:ext cx="1152790" cy="46693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PP</a:t>
            </a:r>
            <a:endParaRPr lang="es-DO" dirty="0"/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4139953" y="2852936"/>
            <a:ext cx="288031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3419872" y="3356992"/>
            <a:ext cx="741090" cy="12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3779912" y="3501008"/>
            <a:ext cx="407573" cy="3985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5" idx="4"/>
            <a:endCxn id="14" idx="0"/>
          </p:cNvCxnSpPr>
          <p:nvPr/>
        </p:nvCxnSpPr>
        <p:spPr>
          <a:xfrm>
            <a:off x="4695337" y="3591682"/>
            <a:ext cx="66507" cy="3735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271732" y="3342650"/>
            <a:ext cx="57639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79756" y="2502169"/>
            <a:ext cx="1783524" cy="373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Servicios privados</a:t>
            </a:r>
            <a:endParaRPr lang="es-DO" sz="16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123728" y="3093619"/>
            <a:ext cx="1330143" cy="435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dirty="0" smtClean="0"/>
              <a:t>Proveedores de insumos</a:t>
            </a:r>
            <a:endParaRPr lang="es-DO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251742" y="3778455"/>
            <a:ext cx="1512494" cy="591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Infraestructura externa</a:t>
            </a:r>
            <a:endParaRPr lang="es-DO" sz="16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4118942" y="3965229"/>
            <a:ext cx="1285804" cy="543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Servicios públicos</a:t>
            </a:r>
            <a:endParaRPr lang="es-DO" sz="1600" dirty="0"/>
          </a:p>
        </p:txBody>
      </p:sp>
      <p:sp>
        <p:nvSpPr>
          <p:cNvPr id="15" name="14 Recortar rectángulo de esquina diagonal"/>
          <p:cNvSpPr/>
          <p:nvPr/>
        </p:nvSpPr>
        <p:spPr>
          <a:xfrm>
            <a:off x="5848127" y="3031361"/>
            <a:ext cx="1460176" cy="71596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Compradores</a:t>
            </a:r>
            <a:endParaRPr lang="es-DO" sz="1600" dirty="0"/>
          </a:p>
        </p:txBody>
      </p:sp>
      <p:sp>
        <p:nvSpPr>
          <p:cNvPr id="16" name="15 Elipse"/>
          <p:cNvSpPr/>
          <p:nvPr/>
        </p:nvSpPr>
        <p:spPr>
          <a:xfrm>
            <a:off x="3779911" y="2937974"/>
            <a:ext cx="1846525" cy="77905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8" name="17 CuadroTexto"/>
          <p:cNvSpPr txBox="1"/>
          <p:nvPr/>
        </p:nvSpPr>
        <p:spPr>
          <a:xfrm>
            <a:off x="5435371" y="2420888"/>
            <a:ext cx="1744918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600" dirty="0" smtClean="0"/>
              <a:t>Reglas del juego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1763688" y="2060848"/>
            <a:ext cx="576064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1" name="20 Elipse"/>
          <p:cNvSpPr/>
          <p:nvPr/>
        </p:nvSpPr>
        <p:spPr>
          <a:xfrm>
            <a:off x="611560" y="692696"/>
            <a:ext cx="8208912" cy="59046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21 CuadroTexto"/>
          <p:cNvSpPr txBox="1"/>
          <p:nvPr/>
        </p:nvSpPr>
        <p:spPr>
          <a:xfrm>
            <a:off x="255577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Regulaciones</a:t>
            </a:r>
            <a:endParaRPr lang="es-D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932040" y="8367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e intervenciones sectoriales</a:t>
            </a:r>
            <a:endParaRPr lang="es-D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560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83768" y="51571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Prácticas sociales, culturales y asociativas</a:t>
            </a:r>
            <a:endParaRPr lang="es-D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932040" y="51571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 fiscal</a:t>
            </a:r>
            <a:endParaRPr lang="es-D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195736" y="692696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b="1" dirty="0" smtClean="0"/>
              <a:t>Entorno externo</a:t>
            </a:r>
            <a:endParaRPr lang="es-DO" sz="2800" b="1" dirty="0"/>
          </a:p>
        </p:txBody>
      </p:sp>
      <p:cxnSp>
        <p:nvCxnSpPr>
          <p:cNvPr id="30" name="29 Conector recto de flecha"/>
          <p:cNvCxnSpPr/>
          <p:nvPr/>
        </p:nvCxnSpPr>
        <p:spPr>
          <a:xfrm flipH="1" flipV="1">
            <a:off x="3347864" y="1700808"/>
            <a:ext cx="144016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1403648" y="3429000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5868144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3491880" y="458112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5436096" y="458112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5580112" y="260649"/>
            <a:ext cx="2843808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DO" sz="2400" b="1" dirty="0" smtClean="0"/>
              <a:t>Entorno ampliado</a:t>
            </a:r>
            <a:endParaRPr lang="es-DO" b="1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8" name="47 CuadroTexto"/>
          <p:cNvSpPr txBox="1"/>
          <p:nvPr/>
        </p:nvSpPr>
        <p:spPr>
          <a:xfrm>
            <a:off x="395536" y="8367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comercial</a:t>
            </a:r>
            <a:endParaRPr lang="es-D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83568" y="58052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económica</a:t>
            </a:r>
            <a:endParaRPr lang="es-DO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195736" y="2606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Estructura institucional del Estado</a:t>
            </a:r>
            <a:endParaRPr lang="es-D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668344" y="83671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Mercados externos</a:t>
            </a:r>
            <a:endParaRPr lang="es-DO" dirty="0"/>
          </a:p>
        </p:txBody>
      </p:sp>
      <p:cxnSp>
        <p:nvCxnSpPr>
          <p:cNvPr id="53" name="52 Conector recto de flecha"/>
          <p:cNvCxnSpPr/>
          <p:nvPr/>
        </p:nvCxnSpPr>
        <p:spPr>
          <a:xfrm flipH="1" flipV="1">
            <a:off x="1331640" y="1484784"/>
            <a:ext cx="792088" cy="9361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H="1">
            <a:off x="1331640" y="4581128"/>
            <a:ext cx="936104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H="1" flipV="1">
            <a:off x="4932040" y="548680"/>
            <a:ext cx="504056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V="1">
            <a:off x="6588224" y="1340768"/>
            <a:ext cx="1080120" cy="86409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851920" y="2060849"/>
            <a:ext cx="16561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400" b="1" dirty="0" smtClean="0"/>
              <a:t>Entorno inmediato</a:t>
            </a:r>
            <a:endParaRPr lang="es-DO" sz="1400" b="1" dirty="0"/>
          </a:p>
        </p:txBody>
      </p:sp>
      <p:cxnSp>
        <p:nvCxnSpPr>
          <p:cNvPr id="42" name="41 Conector recto de flecha"/>
          <p:cNvCxnSpPr>
            <a:stCxn id="5" idx="7"/>
          </p:cNvCxnSpPr>
          <p:nvPr/>
        </p:nvCxnSpPr>
        <p:spPr>
          <a:xfrm flipV="1">
            <a:off x="5102910" y="2780928"/>
            <a:ext cx="333186" cy="4122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7524328" y="278092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Compra-dores</a:t>
            </a:r>
            <a:r>
              <a:rPr lang="en-US" dirty="0" smtClean="0"/>
              <a:t> de </a:t>
            </a:r>
            <a:r>
              <a:rPr lang="en-US" dirty="0" err="1" smtClean="0"/>
              <a:t>compra-dores</a:t>
            </a:r>
            <a:endParaRPr lang="en-U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6444208" y="494116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negocios</a:t>
            </a:r>
            <a:r>
              <a:rPr lang="en-US" dirty="0" smtClean="0"/>
              <a:t> </a:t>
            </a:r>
            <a:r>
              <a:rPr lang="en-US" dirty="0" err="1" smtClean="0"/>
              <a:t>dominante</a:t>
            </a:r>
            <a:endParaRPr lang="en-US" dirty="0"/>
          </a:p>
        </p:txBody>
      </p:sp>
      <p:cxnSp>
        <p:nvCxnSpPr>
          <p:cNvPr id="58" name="57 Conector recto de flecha"/>
          <p:cNvCxnSpPr/>
          <p:nvPr/>
        </p:nvCxnSpPr>
        <p:spPr>
          <a:xfrm>
            <a:off x="6588224" y="4221088"/>
            <a:ext cx="28803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7380312" y="342900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2991</Words>
  <Application>Microsoft Office PowerPoint</Application>
  <PresentationFormat>Presentación en pantalla (4:3)</PresentationFormat>
  <Paragraphs>364</Paragraphs>
  <Slides>26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Entorno inmediato</vt:lpstr>
      <vt:lpstr>Diapositiva 8</vt:lpstr>
      <vt:lpstr>Diapositiva 9</vt:lpstr>
      <vt:lpstr>Diapositiva 10</vt:lpstr>
      <vt:lpstr>Diapositiva 11</vt:lpstr>
      <vt:lpstr>Cambios en el entorno inmediato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2013-09-03T00:23:10Z</dcterms:created>
  <dcterms:modified xsi:type="dcterms:W3CDTF">2013-11-10T22:18:55Z</dcterms:modified>
</cp:coreProperties>
</file>