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sldIdLst>
    <p:sldId id="286" r:id="rId2"/>
    <p:sldId id="298" r:id="rId3"/>
    <p:sldId id="274" r:id="rId4"/>
    <p:sldId id="275" r:id="rId5"/>
    <p:sldId id="276" r:id="rId6"/>
    <p:sldId id="277" r:id="rId7"/>
    <p:sldId id="287" r:id="rId8"/>
    <p:sldId id="288" r:id="rId9"/>
    <p:sldId id="289" r:id="rId10"/>
    <p:sldId id="278" r:id="rId11"/>
    <p:sldId id="279" r:id="rId12"/>
    <p:sldId id="291" r:id="rId13"/>
    <p:sldId id="292" r:id="rId14"/>
    <p:sldId id="280" r:id="rId15"/>
    <p:sldId id="293" r:id="rId16"/>
    <p:sldId id="294" r:id="rId17"/>
    <p:sldId id="299" r:id="rId18"/>
    <p:sldId id="300" r:id="rId19"/>
    <p:sldId id="301" r:id="rId20"/>
    <p:sldId id="302" r:id="rId21"/>
    <p:sldId id="303" r:id="rId22"/>
    <p:sldId id="304" r:id="rId23"/>
    <p:sldId id="305" r:id="rId24"/>
    <p:sldId id="295" r:id="rId25"/>
    <p:sldId id="30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5161" autoAdjust="0"/>
  </p:normalViewPr>
  <p:slideViewPr>
    <p:cSldViewPr>
      <p:cViewPr varScale="1">
        <p:scale>
          <a:sx n="42" d="100"/>
          <a:sy n="42" d="100"/>
        </p:scale>
        <p:origin x="5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DA0EE-6724-45DF-ADAB-0B3121B8F7CB}" type="datetimeFigureOut">
              <a:rPr lang="es-DO" smtClean="0"/>
              <a:pPr/>
              <a:t>07/11/2013</a:t>
            </a:fld>
            <a:endParaRPr lang="es-D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D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ABA39-1874-46AF-A434-45AB07984563}" type="slidenum">
              <a:rPr lang="es-DO" smtClean="0"/>
              <a:pPr/>
              <a:t>‹Nº›</a:t>
            </a:fld>
            <a:endParaRPr lang="es-DO"/>
          </a:p>
        </p:txBody>
      </p:sp>
    </p:spTree>
    <p:extLst>
      <p:ext uri="{BB962C8B-B14F-4D97-AF65-F5344CB8AC3E}">
        <p14:creationId xmlns:p14="http://schemas.microsoft.com/office/powerpoint/2010/main" val="156935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2</a:t>
            </a:fld>
            <a:endParaRPr lang="es-DO"/>
          </a:p>
        </p:txBody>
      </p:sp>
    </p:spTree>
    <p:extLst>
      <p:ext uri="{BB962C8B-B14F-4D97-AF65-F5344CB8AC3E}">
        <p14:creationId xmlns:p14="http://schemas.microsoft.com/office/powerpoint/2010/main" val="991659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DO" baseline="0" dirty="0" smtClean="0"/>
              <a:t>Destacar el significado de esto….no sólo mejora en servicios sino la calidad de las relaciones (PP con sector privado, PP con gobierno)</a:t>
            </a:r>
            <a:endParaRPr lang="es-DO" dirty="0" smtClean="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12</a:t>
            </a:fld>
            <a:endParaRPr lang="es-DO"/>
          </a:p>
        </p:txBody>
      </p:sp>
    </p:spTree>
    <p:extLst>
      <p:ext uri="{BB962C8B-B14F-4D97-AF65-F5344CB8AC3E}">
        <p14:creationId xmlns:p14="http://schemas.microsoft.com/office/powerpoint/2010/main" val="416392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DO" baseline="0" dirty="0" smtClean="0">
                <a:solidFill>
                  <a:srgbClr val="FFFF00"/>
                </a:solidFill>
              </a:rPr>
              <a:t>Destacar el tema del fortalecimiento de la cadena. El éxito de ella depende de una nueva relación. Recordar la de ADAM. Roles diferenciados de cada actor.</a:t>
            </a:r>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13</a:t>
            </a:fld>
            <a:endParaRPr lang="es-DO"/>
          </a:p>
        </p:txBody>
      </p:sp>
    </p:spTree>
    <p:extLst>
      <p:ext uri="{BB962C8B-B14F-4D97-AF65-F5344CB8AC3E}">
        <p14:creationId xmlns:p14="http://schemas.microsoft.com/office/powerpoint/2010/main" val="4124771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15</a:t>
            </a:fld>
            <a:endParaRPr lang="es-DO"/>
          </a:p>
        </p:txBody>
      </p:sp>
    </p:spTree>
    <p:extLst>
      <p:ext uri="{BB962C8B-B14F-4D97-AF65-F5344CB8AC3E}">
        <p14:creationId xmlns:p14="http://schemas.microsoft.com/office/powerpoint/2010/main" val="3428838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DO" dirty="0" smtClean="0"/>
              <a:t>Brechas</a:t>
            </a:r>
            <a:r>
              <a:rPr lang="es-DO" baseline="0" dirty="0" smtClean="0"/>
              <a:t> a pesar de aumento de </a:t>
            </a:r>
            <a:r>
              <a:rPr lang="es-DO" baseline="0" dirty="0" err="1" smtClean="0"/>
              <a:t>Xs</a:t>
            </a:r>
            <a:r>
              <a:rPr lang="es-DO" baseline="0" dirty="0" smtClean="0"/>
              <a:t> primarias </a:t>
            </a:r>
            <a:r>
              <a:rPr lang="es-DO" baseline="0" dirty="0" smtClean="0">
                <a:sym typeface="Wingdings" pitchFamily="2" charset="2"/>
              </a:rPr>
              <a:t> beneficios concentrados en </a:t>
            </a:r>
            <a:r>
              <a:rPr lang="es-DO" baseline="0" dirty="0" err="1" smtClean="0">
                <a:sym typeface="Wingdings" pitchFamily="2" charset="2"/>
              </a:rPr>
              <a:t>agronegocios</a:t>
            </a:r>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3</a:t>
            </a:fld>
            <a:endParaRPr lang="es-DO"/>
          </a:p>
        </p:txBody>
      </p:sp>
    </p:spTree>
    <p:extLst>
      <p:ext uri="{BB962C8B-B14F-4D97-AF65-F5344CB8AC3E}">
        <p14:creationId xmlns:p14="http://schemas.microsoft.com/office/powerpoint/2010/main" val="99165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DO" dirty="0" smtClean="0"/>
              <a:t>Se avizora</a:t>
            </a:r>
            <a:r>
              <a:rPr lang="es-DO" baseline="0" dirty="0" smtClean="0"/>
              <a:t>n cambios en el futuro. </a:t>
            </a:r>
            <a:endParaRPr lang="es-DO" dirty="0" smtClean="0"/>
          </a:p>
          <a:p>
            <a:r>
              <a:rPr lang="es-DO" dirty="0" smtClean="0"/>
              <a:t>Hay</a:t>
            </a:r>
            <a:r>
              <a:rPr lang="es-DO" baseline="0" dirty="0" smtClean="0"/>
              <a:t> matices y diferencias</a:t>
            </a:r>
          </a:p>
          <a:p>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4</a:t>
            </a:fld>
            <a:endParaRPr lang="es-DO"/>
          </a:p>
        </p:txBody>
      </p:sp>
    </p:spTree>
    <p:extLst>
      <p:ext uri="{BB962C8B-B14F-4D97-AF65-F5344CB8AC3E}">
        <p14:creationId xmlns:p14="http://schemas.microsoft.com/office/powerpoint/2010/main" val="395132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DO" dirty="0" smtClean="0"/>
              <a:t>Y uno se pregunta: Cuales</a:t>
            </a:r>
            <a:r>
              <a:rPr lang="es-DO" baseline="0" dirty="0" smtClean="0"/>
              <a:t> han sido los estímulos e incentivos de las instituciones para explicar estos procesos? Lo veremos + adelante.</a:t>
            </a:r>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5</a:t>
            </a:fld>
            <a:endParaRPr lang="es-DO"/>
          </a:p>
        </p:txBody>
      </p:sp>
    </p:spTree>
    <p:extLst>
      <p:ext uri="{BB962C8B-B14F-4D97-AF65-F5344CB8AC3E}">
        <p14:creationId xmlns:p14="http://schemas.microsoft.com/office/powerpoint/2010/main" val="304299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DO" dirty="0" smtClean="0"/>
              <a:t>Acción</a:t>
            </a:r>
            <a:r>
              <a:rPr lang="es-DO" baseline="0" dirty="0" smtClean="0"/>
              <a:t> colectiva para la construcción de un nueva relación de negocios, una nueva cadena. </a:t>
            </a:r>
            <a:endParaRPr lang="es-DO" dirty="0" smtClean="0"/>
          </a:p>
          <a:p>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6</a:t>
            </a:fld>
            <a:endParaRPr lang="es-DO"/>
          </a:p>
        </p:txBody>
      </p:sp>
    </p:spTree>
    <p:extLst>
      <p:ext uri="{BB962C8B-B14F-4D97-AF65-F5344CB8AC3E}">
        <p14:creationId xmlns:p14="http://schemas.microsoft.com/office/powerpoint/2010/main" val="58076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DO" dirty="0" smtClean="0"/>
              <a:t>Destacar: </a:t>
            </a:r>
          </a:p>
          <a:p>
            <a:r>
              <a:rPr lang="es-DO" b="1" u="sng" dirty="0" smtClean="0"/>
              <a:t>Servicios públicos</a:t>
            </a:r>
            <a:r>
              <a:rPr lang="es-DO" baseline="0" dirty="0" smtClean="0"/>
              <a:t> para la competitividad estructural: caminos, riego, electricidad, agua….pueden fortalecer roles en la cadena. Buscamos servicios de calidad, q apuntalen las capacidades de aprendizaje y de fortalecimiento de la productividad y la vinculación a los mercados.</a:t>
            </a:r>
          </a:p>
          <a:p>
            <a:r>
              <a:rPr lang="es-DO" b="1" u="sng" baseline="0" dirty="0" smtClean="0"/>
              <a:t>Servicios privados</a:t>
            </a:r>
            <a:r>
              <a:rPr lang="es-DO" baseline="0" dirty="0" smtClean="0"/>
              <a:t>: promueven innovación (competitividad de innovación). No queremos: AT y tecno incosteable. </a:t>
            </a:r>
          </a:p>
          <a:p>
            <a:r>
              <a:rPr lang="es-DO" b="1" u="sng" baseline="0" dirty="0" smtClean="0"/>
              <a:t>Otros</a:t>
            </a:r>
            <a:r>
              <a:rPr lang="es-DO" baseline="0" dirty="0" smtClean="0"/>
              <a:t>: servicios de </a:t>
            </a:r>
            <a:r>
              <a:rPr lang="es-DO" baseline="0" dirty="0" err="1" smtClean="0"/>
              <a:t>ONGs</a:t>
            </a:r>
            <a:r>
              <a:rPr lang="es-DO" baseline="0" dirty="0" smtClean="0"/>
              <a:t>: innovación en procesos y organización (competitividad organizacional, de gestión, de vinculación).</a:t>
            </a:r>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7</a:t>
            </a:fld>
            <a:endParaRPr lang="es-DO"/>
          </a:p>
        </p:txBody>
      </p:sp>
    </p:spTree>
    <p:extLst>
      <p:ext uri="{BB962C8B-B14F-4D97-AF65-F5344CB8AC3E}">
        <p14:creationId xmlns:p14="http://schemas.microsoft.com/office/powerpoint/2010/main" val="780213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DO" dirty="0" smtClean="0"/>
              <a:t>Agenda de cambio desde PP.</a:t>
            </a:r>
          </a:p>
          <a:p>
            <a:r>
              <a:rPr lang="es-DO" dirty="0" smtClean="0"/>
              <a:t>Instituciones funcionales a la PP</a:t>
            </a:r>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9</a:t>
            </a:fld>
            <a:endParaRPr lang="es-DO"/>
          </a:p>
        </p:txBody>
      </p:sp>
    </p:spTree>
    <p:extLst>
      <p:ext uri="{BB962C8B-B14F-4D97-AF65-F5344CB8AC3E}">
        <p14:creationId xmlns:p14="http://schemas.microsoft.com/office/powerpoint/2010/main" val="1552809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10</a:t>
            </a:fld>
            <a:endParaRPr lang="es-DO"/>
          </a:p>
        </p:txBody>
      </p:sp>
    </p:spTree>
    <p:extLst>
      <p:ext uri="{BB962C8B-B14F-4D97-AF65-F5344CB8AC3E}">
        <p14:creationId xmlns:p14="http://schemas.microsoft.com/office/powerpoint/2010/main" val="618268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DO" dirty="0"/>
          </a:p>
        </p:txBody>
      </p:sp>
      <p:sp>
        <p:nvSpPr>
          <p:cNvPr id="4" name="3 Marcador de número de diapositiva"/>
          <p:cNvSpPr>
            <a:spLocks noGrp="1"/>
          </p:cNvSpPr>
          <p:nvPr>
            <p:ph type="sldNum" sz="quarter" idx="10"/>
          </p:nvPr>
        </p:nvSpPr>
        <p:spPr/>
        <p:txBody>
          <a:bodyPr/>
          <a:lstStyle/>
          <a:p>
            <a:fld id="{45CABA39-1874-46AF-A434-45AB07984563}" type="slidenum">
              <a:rPr lang="es-DO" smtClean="0"/>
              <a:pPr/>
              <a:t>11</a:t>
            </a:fld>
            <a:endParaRPr lang="es-DO"/>
          </a:p>
        </p:txBody>
      </p:sp>
    </p:spTree>
    <p:extLst>
      <p:ext uri="{BB962C8B-B14F-4D97-AF65-F5344CB8AC3E}">
        <p14:creationId xmlns:p14="http://schemas.microsoft.com/office/powerpoint/2010/main" val="416895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D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DO"/>
          </a:p>
        </p:txBody>
      </p:sp>
      <p:sp>
        <p:nvSpPr>
          <p:cNvPr id="4" name="3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6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8" name="7 Marcador de pie de página"/>
          <p:cNvSpPr>
            <a:spLocks noGrp="1"/>
          </p:cNvSpPr>
          <p:nvPr>
            <p:ph type="ftr" sz="quarter" idx="11"/>
          </p:nvPr>
        </p:nvSpPr>
        <p:spPr/>
        <p:txBody>
          <a:bodyPr/>
          <a:lstStyle/>
          <a:p>
            <a:endParaRPr lang="es-DO"/>
          </a:p>
        </p:txBody>
      </p:sp>
      <p:sp>
        <p:nvSpPr>
          <p:cNvPr id="9" name="8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4" name="3 Marcador de pie de página"/>
          <p:cNvSpPr>
            <a:spLocks noGrp="1"/>
          </p:cNvSpPr>
          <p:nvPr>
            <p:ph type="ftr" sz="quarter" idx="11"/>
          </p:nvPr>
        </p:nvSpPr>
        <p:spPr/>
        <p:txBody>
          <a:bodyPr/>
          <a:lstStyle/>
          <a:p>
            <a:endParaRPr lang="es-DO"/>
          </a:p>
        </p:txBody>
      </p:sp>
      <p:sp>
        <p:nvSpPr>
          <p:cNvPr id="5" name="4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3" name="2 Marcador de pie de página"/>
          <p:cNvSpPr>
            <a:spLocks noGrp="1"/>
          </p:cNvSpPr>
          <p:nvPr>
            <p:ph type="ftr" sz="quarter" idx="11"/>
          </p:nvPr>
        </p:nvSpPr>
        <p:spPr/>
        <p:txBody>
          <a:bodyPr/>
          <a:lstStyle/>
          <a:p>
            <a:endParaRPr lang="es-DO"/>
          </a:p>
        </p:txBody>
      </p:sp>
      <p:sp>
        <p:nvSpPr>
          <p:cNvPr id="4" name="3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D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D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59A3DD-AC7D-4AEB-9A54-405C70A28E62}" type="datetimeFigureOut">
              <a:rPr lang="es-DO" smtClean="0"/>
              <a:pPr/>
              <a:t>07/11/2013</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217B929F-FE52-43D8-9320-E79178CE2F36}" type="slidenum">
              <a:rPr lang="es-DO" smtClean="0"/>
              <a:pPr/>
              <a:t>‹Nº›</a:t>
            </a:fld>
            <a:endParaRPr lang="es-D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9A3DD-AC7D-4AEB-9A54-405C70A28E62}" type="datetimeFigureOut">
              <a:rPr lang="es-DO" smtClean="0"/>
              <a:pPr/>
              <a:t>07/11/2013</a:t>
            </a:fld>
            <a:endParaRPr lang="es-D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B929F-FE52-43D8-9320-E79178CE2F36}" type="slidenum">
              <a:rPr lang="es-DO" smtClean="0"/>
              <a:pPr/>
              <a:t>‹Nº›</a:t>
            </a:fld>
            <a:endParaRPr lang="es-D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sp>
        <p:nvSpPr>
          <p:cNvPr id="2051" name="Text Box 2"/>
          <p:cNvSpPr txBox="1">
            <a:spLocks noChangeArrowheads="1"/>
          </p:cNvSpPr>
          <p:nvPr/>
        </p:nvSpPr>
        <p:spPr bwMode="auto">
          <a:xfrm>
            <a:off x="7485063" y="6411913"/>
            <a:ext cx="268287" cy="254000"/>
          </a:xfrm>
          <a:prstGeom prst="rect">
            <a:avLst/>
          </a:prstGeom>
          <a:noFill/>
          <a:ln w="12700">
            <a:noFill/>
            <a:miter lim="800000"/>
            <a:headEnd/>
            <a:tailEnd/>
          </a:ln>
        </p:spPr>
        <p:txBody>
          <a:bodyPr wrap="none" anchor="ctr"/>
          <a:lstStyle/>
          <a:p>
            <a:pPr algn="ctr"/>
            <a:fld id="{2BB51327-EA83-4A08-BEC7-9B14ADDDA56F}" type="slidenum">
              <a:rPr lang="en-US" sz="1200">
                <a:solidFill>
                  <a:srgbClr val="898989"/>
                </a:solidFill>
                <a:latin typeface="Calibri" pitchFamily="34" charset="0"/>
                <a:sym typeface="Calibri" pitchFamily="34" charset="0"/>
              </a:rPr>
              <a:pPr algn="ctr"/>
              <a:t>1</a:t>
            </a:fld>
            <a:endParaRPr lang="en-US" sz="1200">
              <a:solidFill>
                <a:srgbClr val="898989"/>
              </a:solidFill>
              <a:latin typeface="Calibri" pitchFamily="34" charset="0"/>
              <a:sym typeface="Calibri" pitchFamily="34" charset="0"/>
            </a:endParaRPr>
          </a:p>
        </p:txBody>
      </p:sp>
      <p:pic>
        <p:nvPicPr>
          <p:cNvPr id="2052" name="Picture 3"/>
          <p:cNvPicPr>
            <a:picLocks noChangeAspect="1" noChangeArrowheads="1"/>
          </p:cNvPicPr>
          <p:nvPr/>
        </p:nvPicPr>
        <p:blipFill>
          <a:blip r:embed="rId3" cstate="print"/>
          <a:srcRect/>
          <a:stretch>
            <a:fillRect/>
          </a:stretch>
        </p:blipFill>
        <p:spPr bwMode="auto">
          <a:xfrm>
            <a:off x="2603500" y="3805238"/>
            <a:ext cx="5943600" cy="1411287"/>
          </a:xfrm>
          <a:prstGeom prst="rect">
            <a:avLst/>
          </a:prstGeom>
          <a:noFill/>
          <a:ln w="9525">
            <a:noFill/>
            <a:round/>
            <a:headEnd/>
            <a:tailEnd/>
          </a:ln>
        </p:spPr>
      </p:pic>
      <p:sp>
        <p:nvSpPr>
          <p:cNvPr id="2053" name="Line 4"/>
          <p:cNvSpPr>
            <a:spLocks noChangeShapeType="1"/>
          </p:cNvSpPr>
          <p:nvPr/>
        </p:nvSpPr>
        <p:spPr bwMode="auto">
          <a:xfrm>
            <a:off x="-114300" y="5346700"/>
            <a:ext cx="9372600" cy="11113"/>
          </a:xfrm>
          <a:prstGeom prst="line">
            <a:avLst/>
          </a:prstGeom>
          <a:noFill/>
          <a:ln w="25400" cap="rnd">
            <a:solidFill>
              <a:srgbClr val="FFFFFF"/>
            </a:solidFill>
            <a:prstDash val="sysDot"/>
            <a:round/>
            <a:headEnd/>
            <a:tailEnd/>
          </a:ln>
        </p:spPr>
        <p:txBody>
          <a:bodyPr lIns="0" tIns="0" rIns="0" bIns="0"/>
          <a:lstStyle/>
          <a:p>
            <a:endParaRPr lang="en-US"/>
          </a:p>
        </p:txBody>
      </p:sp>
      <p:sp>
        <p:nvSpPr>
          <p:cNvPr id="2054" name="Line 5"/>
          <p:cNvSpPr>
            <a:spLocks noChangeShapeType="1"/>
          </p:cNvSpPr>
          <p:nvPr/>
        </p:nvSpPr>
        <p:spPr bwMode="auto">
          <a:xfrm>
            <a:off x="-114300" y="3657600"/>
            <a:ext cx="9372600" cy="11113"/>
          </a:xfrm>
          <a:prstGeom prst="line">
            <a:avLst/>
          </a:prstGeom>
          <a:noFill/>
          <a:ln w="25400" cap="rnd">
            <a:solidFill>
              <a:srgbClr val="FFFFFF"/>
            </a:solidFill>
            <a:prstDash val="sysDot"/>
            <a:round/>
            <a:headEnd/>
            <a:tailEnd/>
          </a:ln>
        </p:spPr>
        <p:txBody>
          <a:bodyPr lIns="0" tIns="0" rIns="0" bIns="0"/>
          <a:lstStyle/>
          <a:p>
            <a:endParaRPr lang="en-US"/>
          </a:p>
        </p:txBody>
      </p:sp>
      <p:sp>
        <p:nvSpPr>
          <p:cNvPr id="7" name="6 CuadroTexto"/>
          <p:cNvSpPr txBox="1"/>
          <p:nvPr/>
        </p:nvSpPr>
        <p:spPr>
          <a:xfrm>
            <a:off x="611560" y="332656"/>
            <a:ext cx="7848872" cy="2408352"/>
          </a:xfrm>
          <a:prstGeom prst="rect">
            <a:avLst/>
          </a:prstGeom>
          <a:noFill/>
        </p:spPr>
        <p:txBody>
          <a:bodyPr wrap="square" rtlCol="0">
            <a:spAutoFit/>
          </a:bodyPr>
          <a:lstStyle/>
          <a:p>
            <a:pPr algn="ctr"/>
            <a:r>
              <a:rPr lang="es-DO" sz="2000" b="1" dirty="0" smtClean="0"/>
              <a:t>Alianzas para el Empoderamiento Económico (AAE)</a:t>
            </a:r>
          </a:p>
          <a:p>
            <a:pPr algn="ctr"/>
            <a:endParaRPr lang="es-DO" sz="1050" b="1" dirty="0" smtClean="0"/>
          </a:p>
          <a:p>
            <a:pPr algn="ctr"/>
            <a:r>
              <a:rPr lang="es-DO" sz="2400" b="1" dirty="0" smtClean="0"/>
              <a:t>Los entornos de la pequeña producción rural en Paraguay:</a:t>
            </a:r>
          </a:p>
          <a:p>
            <a:pPr algn="ctr"/>
            <a:r>
              <a:rPr lang="es-DO" sz="2400" b="1" dirty="0" smtClean="0"/>
              <a:t>transformaciones y retos para el cambio</a:t>
            </a:r>
            <a:endParaRPr lang="en-US" sz="2400" dirty="0"/>
          </a:p>
          <a:p>
            <a:pPr algn="ctr"/>
            <a:endParaRPr lang="en-US" dirty="0" smtClean="0"/>
          </a:p>
          <a:p>
            <a:pPr algn="ctr"/>
            <a:r>
              <a:rPr lang="en-US" dirty="0" smtClean="0"/>
              <a:t>Juan </a:t>
            </a:r>
            <a:r>
              <a:rPr lang="en-US" dirty="0" err="1" smtClean="0"/>
              <a:t>Cheaz</a:t>
            </a:r>
            <a:r>
              <a:rPr lang="en-US" dirty="0" smtClean="0"/>
              <a:t> y </a:t>
            </a:r>
            <a:r>
              <a:rPr lang="en-US" dirty="0" err="1" smtClean="0"/>
              <a:t>Pável</a:t>
            </a:r>
            <a:r>
              <a:rPr lang="en-US" dirty="0" smtClean="0"/>
              <a:t> Isa Contreras</a:t>
            </a:r>
          </a:p>
          <a:p>
            <a:pPr algn="ctr"/>
            <a:endParaRPr lang="en-US" dirty="0" smtClean="0"/>
          </a:p>
          <a:p>
            <a:pPr algn="ctr"/>
            <a:r>
              <a:rPr lang="en-US" dirty="0" err="1" smtClean="0"/>
              <a:t>Noviembre</a:t>
            </a:r>
            <a:r>
              <a:rPr lang="en-US" dirty="0" smtClean="0"/>
              <a:t> de 2013</a:t>
            </a:r>
            <a:endParaRPr lang="es-DO"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8" name="1 Título"/>
          <p:cNvSpPr txBox="1">
            <a:spLocks/>
          </p:cNvSpPr>
          <p:nvPr/>
        </p:nvSpPr>
        <p:spPr>
          <a:xfrm>
            <a:off x="611560" y="26064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4400" b="0" i="0" u="none" strike="noStrike" kern="1200" cap="none" spc="0" normalizeH="0" baseline="0" noProof="0" dirty="0" smtClean="0">
                <a:ln>
                  <a:noFill/>
                </a:ln>
                <a:solidFill>
                  <a:schemeClr val="tx1"/>
                </a:solidFill>
                <a:effectLst/>
                <a:uLnTx/>
                <a:uFillTx/>
                <a:latin typeface="+mj-lt"/>
                <a:ea typeface="+mj-ea"/>
                <a:cs typeface="+mj-cs"/>
              </a:rPr>
              <a:t>Objetivos del proyecto</a:t>
            </a:r>
            <a:endParaRPr kumimoji="0" lang="es-DO"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2 Marcador de contenido"/>
          <p:cNvSpPr txBox="1">
            <a:spLocks/>
          </p:cNvSpPr>
          <p:nvPr/>
        </p:nvSpPr>
        <p:spPr>
          <a:xfrm>
            <a:off x="457200" y="1412776"/>
            <a:ext cx="8229600" cy="5256584"/>
          </a:xfrm>
          <a:prstGeom prst="rect">
            <a:avLst/>
          </a:prstGeom>
        </p:spPr>
        <p:txBody>
          <a:bodyPr vert="horz" lIns="91440" tIns="45720" rIns="91440" bIns="45720" rtlCol="0">
            <a:normAutofit fontScale="62500" lnSpcReduction="20000"/>
          </a:bodyPr>
          <a:lstStyle/>
          <a:p>
            <a:pPr marL="0" marR="0" lvl="0" indent="0" algn="just" defTabSz="914400" rtl="0" eaLnBrk="1" fontAlgn="auto" latinLnBrk="0" hangingPunct="1">
              <a:lnSpc>
                <a:spcPct val="100000"/>
              </a:lnSpc>
              <a:spcBef>
                <a:spcPts val="0"/>
              </a:spcBef>
              <a:spcAft>
                <a:spcPts val="600"/>
              </a:spcAft>
              <a:buClrTx/>
              <a:buSzTx/>
              <a:buFont typeface="Arial" pitchFamily="34" charset="0"/>
              <a:buNone/>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Potenciar las capacidades de un conjunto de iniciativas exitosas a nivel local en el avance de metas de desarrollo a fin de contribuir a crear un actor colectivo con voluntad y capacidad para promover cambios en el entorno institucional y de políticas, que faciliten el desarrollo y la inclusión económica y social. A través de:</a:t>
            </a: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arenR"/>
              <a:tabLst/>
              <a:defRPr/>
            </a:pPr>
            <a:r>
              <a:rPr kumimoji="0" lang="es-CL" sz="3200" b="0" i="0" u="none" strike="noStrike" kern="1200" cap="none" spc="0" normalizeH="0" baseline="0" noProof="0" dirty="0" smtClean="0">
                <a:ln>
                  <a:noFill/>
                </a:ln>
                <a:solidFill>
                  <a:schemeClr val="tx1"/>
                </a:solidFill>
                <a:effectLst/>
                <a:uLnTx/>
                <a:uFillTx/>
                <a:latin typeface="+mn-lt"/>
                <a:ea typeface="+mn-ea"/>
                <a:cs typeface="+mn-cs"/>
              </a:rPr>
              <a:t>el establecimiento una red de colaboración capaz de producir aprendizajes útiles para el fomento de cambios en el ambiente de las políticas, en donde gran parte de los esfuerzos de empoderamiento económico tienen lugar; </a:t>
            </a: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arenR"/>
              <a:tabLst/>
              <a:defRPr/>
            </a:pPr>
            <a:r>
              <a:rPr kumimoji="0" lang="es-CL" sz="3200" b="0" i="0" u="none" strike="noStrike" kern="1200" cap="none" spc="0" normalizeH="0" baseline="0" noProof="0" dirty="0" smtClean="0">
                <a:ln>
                  <a:noFill/>
                </a:ln>
                <a:solidFill>
                  <a:schemeClr val="tx1"/>
                </a:solidFill>
                <a:effectLst/>
                <a:uLnTx/>
                <a:uFillTx/>
                <a:latin typeface="+mn-lt"/>
                <a:ea typeface="+mn-ea"/>
                <a:cs typeface="+mn-cs"/>
              </a:rPr>
              <a:t>contribuir a la generación de una agenda de cambio colectiva y estrategias para su implementación; y </a:t>
            </a: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arenR"/>
              <a:tabLst/>
              <a:defRPr/>
            </a:pPr>
            <a:r>
              <a:rPr kumimoji="0" lang="es-CL" sz="3200" b="0" i="0" u="none" strike="noStrike" kern="1200" cap="none" spc="0" normalizeH="0" baseline="0" noProof="0" dirty="0" smtClean="0">
                <a:ln>
                  <a:noFill/>
                </a:ln>
                <a:solidFill>
                  <a:schemeClr val="tx1"/>
                </a:solidFill>
                <a:effectLst/>
                <a:uLnTx/>
                <a:uFillTx/>
                <a:latin typeface="+mn-lt"/>
                <a:ea typeface="+mn-ea"/>
                <a:cs typeface="+mn-cs"/>
              </a:rPr>
              <a:t>la creación de un actor colectivo con voluntad y capacidad de promover, participar, e implementar cambios basados en una agenda consensuada</a:t>
            </a:r>
            <a:r>
              <a:rPr kumimoji="0" lang="es-DO"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DO" sz="3500" b="1" i="0" u="sng" strike="noStrike" kern="1200" cap="none" spc="0" normalizeH="0" baseline="0" dirty="0" smtClean="0">
                <a:ln>
                  <a:noFill/>
                </a:ln>
                <a:solidFill>
                  <a:schemeClr val="tx1"/>
                </a:solidFill>
                <a:effectLst/>
                <a:uLnTx/>
                <a:uFillTx/>
                <a:latin typeface="+mn-lt"/>
                <a:ea typeface="+mn-ea"/>
                <a:cs typeface="+mn-cs"/>
              </a:rPr>
              <a:t>Meta inmediata</a:t>
            </a:r>
            <a:r>
              <a:rPr kumimoji="0" lang="es-DO" sz="3500" b="1" i="0" u="none" strike="noStrike" kern="1200" cap="none" spc="0" normalizeH="0" baseline="0" dirty="0" smtClean="0">
                <a:ln>
                  <a:noFill/>
                </a:ln>
                <a:solidFill>
                  <a:schemeClr val="tx1"/>
                </a:solidFill>
                <a:effectLst/>
                <a:uLnTx/>
                <a:uFillTx/>
                <a:latin typeface="+mn-lt"/>
                <a:ea typeface="+mn-ea"/>
                <a:cs typeface="+mn-cs"/>
              </a:rPr>
              <a:t>: contribuir a identificar y caracterizar los entornos bajos los cuales operan las pequeñas unidades productivas rurales y apuntar hacia</a:t>
            </a:r>
            <a:r>
              <a:rPr kumimoji="0" lang="es-DO" sz="3500" b="1" i="0" u="none" strike="noStrike" kern="1200" cap="none" spc="0" normalizeH="0" dirty="0" smtClean="0">
                <a:ln>
                  <a:noFill/>
                </a:ln>
                <a:solidFill>
                  <a:schemeClr val="tx1"/>
                </a:solidFill>
                <a:effectLst/>
                <a:uLnTx/>
                <a:uFillTx/>
                <a:latin typeface="+mn-lt"/>
                <a:ea typeface="+mn-ea"/>
                <a:cs typeface="+mn-cs"/>
              </a:rPr>
              <a:t> una posible agenda de cambios</a:t>
            </a:r>
            <a:endParaRPr kumimoji="0" lang="es-DO" sz="3500" b="1" i="0" u="none" strike="noStrike" kern="1200" cap="none" spc="0" normalizeH="0" baseline="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DO"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8" name="1 Título"/>
          <p:cNvSpPr txBox="1">
            <a:spLocks/>
          </p:cNvSpPr>
          <p:nvPr/>
        </p:nvSpPr>
        <p:spPr>
          <a:xfrm>
            <a:off x="971600" y="260648"/>
            <a:ext cx="7867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2400" b="0" i="0" u="none" strike="noStrike" kern="1200" cap="none" spc="0" normalizeH="0" baseline="0" dirty="0" smtClean="0">
                <a:ln>
                  <a:noFill/>
                </a:ln>
                <a:solidFill>
                  <a:schemeClr val="tx1"/>
                </a:solidFill>
                <a:effectLst/>
                <a:uLnTx/>
                <a:uFillTx/>
                <a:latin typeface="+mj-lt"/>
                <a:ea typeface="+mj-ea"/>
                <a:cs typeface="+mj-cs"/>
              </a:rPr>
              <a:t>Experiencias</a:t>
            </a:r>
            <a:r>
              <a:rPr kumimoji="0" lang="es-DO" sz="2400" b="0" i="0" u="none" strike="noStrike" kern="1200" cap="none" spc="0" normalizeH="0" dirty="0" smtClean="0">
                <a:ln>
                  <a:noFill/>
                </a:ln>
                <a:solidFill>
                  <a:schemeClr val="tx1"/>
                </a:solidFill>
                <a:effectLst/>
                <a:uLnTx/>
                <a:uFillTx/>
                <a:latin typeface="+mj-lt"/>
                <a:ea typeface="+mj-ea"/>
                <a:cs typeface="+mj-cs"/>
              </a:rPr>
              <a:t> sistematizadas en </a:t>
            </a:r>
            <a:r>
              <a:rPr lang="es-DO" sz="2400" dirty="0" smtClean="0">
                <a:latin typeface="+mj-lt"/>
                <a:ea typeface="+mj-ea"/>
                <a:cs typeface="+mj-cs"/>
              </a:rPr>
              <a:t>Paraguay y América Latina: aspectos comunes</a:t>
            </a:r>
            <a:endParaRPr kumimoji="0" lang="es-DO" sz="2800" b="0" i="0" u="none" strike="noStrike" kern="1200" cap="none" spc="0" normalizeH="0" baseline="0" dirty="0">
              <a:ln>
                <a:noFill/>
              </a:ln>
              <a:solidFill>
                <a:schemeClr val="tx1"/>
              </a:solidFill>
              <a:effectLst/>
              <a:uLnTx/>
              <a:uFillTx/>
              <a:latin typeface="+mj-lt"/>
              <a:ea typeface="+mj-ea"/>
              <a:cs typeface="+mj-cs"/>
            </a:endParaRPr>
          </a:p>
        </p:txBody>
      </p:sp>
      <p:sp>
        <p:nvSpPr>
          <p:cNvPr id="9" name="2 Marcador de contenido"/>
          <p:cNvSpPr txBox="1">
            <a:spLocks/>
          </p:cNvSpPr>
          <p:nvPr/>
        </p:nvSpPr>
        <p:spPr>
          <a:xfrm>
            <a:off x="395536" y="1340768"/>
            <a:ext cx="8435280" cy="5069160"/>
          </a:xfrm>
          <a:prstGeom prst="rect">
            <a:avLst/>
          </a:prstGeom>
        </p:spPr>
        <p:txBody>
          <a:bodyPr vert="horz" lIns="91440" tIns="45720" rIns="91440" bIns="45720" rtlCol="0">
            <a:normAutofit fontScale="92500" lnSpcReduction="20000"/>
          </a:bodyPr>
          <a:lstStyle/>
          <a:p>
            <a:pPr marL="342900" marR="0" lvl="0" indent="-342900" defTabSz="914400" rtl="0" eaLnBrk="1" fontAlgn="auto" latinLnBrk="0" hangingPunct="1">
              <a:lnSpc>
                <a:spcPct val="100000"/>
              </a:lnSpc>
              <a:spcBef>
                <a:spcPts val="0"/>
              </a:spcBef>
              <a:spcAft>
                <a:spcPts val="0"/>
              </a:spcAft>
              <a:buClrTx/>
              <a:buSzTx/>
              <a:buFont typeface="Arial" pitchFamily="34" charset="0"/>
              <a:buNone/>
              <a:tabLst/>
              <a:defRPr/>
            </a:pPr>
            <a:r>
              <a:rPr lang="es-DO" sz="2400" b="1" u="sng" dirty="0" smtClean="0"/>
              <a:t>Puntos de partida </a:t>
            </a:r>
            <a:r>
              <a:rPr kumimoji="0" lang="es-DO" sz="2400" b="1" i="0" u="sng" strike="noStrike" kern="1200" cap="none" spc="0" normalizeH="0" baseline="0" noProof="0" dirty="0" smtClean="0">
                <a:ln>
                  <a:noFill/>
                </a:ln>
                <a:solidFill>
                  <a:schemeClr val="tx1"/>
                </a:solidFill>
                <a:effectLst/>
                <a:uLnTx/>
                <a:uFillTx/>
                <a:latin typeface="+mn-lt"/>
                <a:ea typeface="+mn-ea"/>
                <a:cs typeface="+mn-cs"/>
              </a:rPr>
              <a:t>comunes</a:t>
            </a:r>
          </a:p>
          <a:p>
            <a:pPr marL="285750" indent="-285750">
              <a:lnSpc>
                <a:spcPct val="120000"/>
              </a:lnSpc>
              <a:buFont typeface="Arial" pitchFamily="34" charset="0"/>
              <a:buChar char="•"/>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Pequeñez y baja productividad</a:t>
            </a:r>
          </a:p>
          <a:p>
            <a:pPr marL="285750" indent="-285750">
              <a:lnSpc>
                <a:spcPct val="120000"/>
              </a:lnSpc>
              <a:buFont typeface="Arial" pitchFamily="34" charset="0"/>
              <a:buChar char="•"/>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Débiles encadenamientos</a:t>
            </a:r>
          </a:p>
          <a:p>
            <a:pPr marL="285750" indent="-285750">
              <a:lnSpc>
                <a:spcPct val="120000"/>
              </a:lnSpc>
              <a:buFont typeface="Arial" pitchFamily="34" charset="0"/>
              <a:buChar char="•"/>
              <a:defRPr/>
            </a:pPr>
            <a:r>
              <a:rPr lang="es-DO" sz="2000" dirty="0" smtClean="0"/>
              <a:t>Restricciones crediticias</a:t>
            </a:r>
          </a:p>
          <a:p>
            <a:pPr marL="285750" indent="-285750">
              <a:lnSpc>
                <a:spcPct val="120000"/>
              </a:lnSpc>
              <a:buFont typeface="Arial" pitchFamily="34" charset="0"/>
              <a:buChar char="•"/>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Agricultura</a:t>
            </a:r>
            <a:r>
              <a:rPr kumimoji="0" lang="es-DO" sz="2000" b="0" i="0" u="none" strike="noStrike" kern="1200" cap="none" spc="0" normalizeH="0" noProof="0" dirty="0" smtClean="0">
                <a:ln>
                  <a:noFill/>
                </a:ln>
                <a:solidFill>
                  <a:schemeClr val="tx1"/>
                </a:solidFill>
                <a:effectLst/>
                <a:uLnTx/>
                <a:uFillTx/>
                <a:latin typeface="+mn-lt"/>
                <a:ea typeface="+mn-ea"/>
                <a:cs typeface="+mn-cs"/>
              </a:rPr>
              <a:t> convencional</a:t>
            </a:r>
            <a:endParaRPr kumimoji="0" lang="es-DO" sz="2000" b="0" i="0" u="none" strike="noStrike" kern="1200" cap="none" spc="0" normalizeH="0" baseline="0" noProof="0" dirty="0" smtClean="0">
              <a:ln>
                <a:noFill/>
              </a:ln>
              <a:solidFill>
                <a:schemeClr val="tx1"/>
              </a:solidFill>
              <a:effectLst/>
              <a:uLnTx/>
              <a:uFillTx/>
              <a:latin typeface="+mn-lt"/>
              <a:ea typeface="+mn-ea"/>
              <a:cs typeface="+mn-cs"/>
            </a:endParaRPr>
          </a:p>
          <a:p>
            <a:pPr marL="285750" indent="-285750">
              <a:lnSpc>
                <a:spcPct val="120000"/>
              </a:lnSpc>
              <a:buFont typeface="Arial" pitchFamily="34" charset="0"/>
              <a:buChar char="•"/>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Relaciones puntuales de mercado, vínculos no contractuales e incertidumbre</a:t>
            </a:r>
          </a:p>
          <a:p>
            <a:pPr marL="285750" indent="-285750">
              <a:lnSpc>
                <a:spcPct val="120000"/>
              </a:lnSpc>
              <a:buFont typeface="Arial" pitchFamily="34" charset="0"/>
              <a:buChar char="•"/>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Entorno competitivo y escaso poder de mercado</a:t>
            </a:r>
          </a:p>
          <a:p>
            <a:pPr marL="285750" indent="-285750">
              <a:defRPr/>
            </a:pPr>
            <a:r>
              <a:rPr lang="en-US" sz="2400" b="1" u="sng" dirty="0" err="1" smtClean="0"/>
              <a:t>Aspectos</a:t>
            </a:r>
            <a:r>
              <a:rPr lang="en-US" sz="2400" b="1" u="sng" dirty="0" smtClean="0"/>
              <a:t> </a:t>
            </a:r>
            <a:r>
              <a:rPr lang="en-US" sz="2400" b="1" u="sng" dirty="0" err="1" smtClean="0"/>
              <a:t>comunes</a:t>
            </a:r>
            <a:r>
              <a:rPr lang="en-US" sz="2400" b="1" u="sng" dirty="0" smtClean="0"/>
              <a:t> en la </a:t>
            </a:r>
            <a:r>
              <a:rPr lang="en-US" sz="2400" b="1" u="sng" dirty="0" err="1" smtClean="0"/>
              <a:t>experiencia</a:t>
            </a:r>
            <a:r>
              <a:rPr lang="en-US" sz="2400" b="1" u="sng" dirty="0" smtClean="0"/>
              <a:t> de </a:t>
            </a:r>
            <a:r>
              <a:rPr lang="en-US" sz="2400" b="1" u="sng" dirty="0" err="1" smtClean="0"/>
              <a:t>cambio</a:t>
            </a:r>
            <a:endParaRPr lang="en-US" sz="2400" dirty="0" smtClean="0"/>
          </a:p>
          <a:p>
            <a:pPr marL="285750" indent="-285750">
              <a:lnSpc>
                <a:spcPct val="120000"/>
              </a:lnSpc>
              <a:buFont typeface="Arial" pitchFamily="34" charset="0"/>
              <a:buChar char="•"/>
              <a:defRPr/>
            </a:pPr>
            <a:r>
              <a:rPr lang="es-DO" sz="2100" dirty="0" smtClean="0"/>
              <a:t>Mejores prácticas productivas vía asistencia técnica y el aprendizaje</a:t>
            </a:r>
          </a:p>
          <a:p>
            <a:pPr marL="742950" lvl="1" indent="-285750">
              <a:lnSpc>
                <a:spcPct val="120000"/>
              </a:lnSpc>
              <a:buFont typeface="Arial" pitchFamily="34" charset="0"/>
              <a:buChar char="•"/>
              <a:defRPr/>
            </a:pPr>
            <a:r>
              <a:rPr lang="es-DO" sz="2100" dirty="0" smtClean="0"/>
              <a:t>Incremento en los volúmenes de producción</a:t>
            </a:r>
          </a:p>
          <a:p>
            <a:pPr marL="742950" lvl="1" indent="-285750">
              <a:lnSpc>
                <a:spcPct val="120000"/>
              </a:lnSpc>
              <a:buFont typeface="Arial" pitchFamily="34" charset="0"/>
              <a:buChar char="•"/>
              <a:defRPr/>
            </a:pPr>
            <a:r>
              <a:rPr lang="es-DO" sz="2100" dirty="0" smtClean="0"/>
              <a:t>Mejoramiento de la calidad</a:t>
            </a:r>
          </a:p>
          <a:p>
            <a:pPr marL="285750" indent="-285750">
              <a:lnSpc>
                <a:spcPct val="120000"/>
              </a:lnSpc>
              <a:buFont typeface="Arial" pitchFamily="34" charset="0"/>
              <a:buChar char="•"/>
              <a:defRPr/>
            </a:pPr>
            <a:r>
              <a:rPr lang="es-DO" sz="2100" dirty="0" smtClean="0"/>
              <a:t>Introducción de prácticas agroecológicas o producción orgánica</a:t>
            </a:r>
          </a:p>
          <a:p>
            <a:pPr marL="285750" indent="-285750">
              <a:lnSpc>
                <a:spcPct val="120000"/>
              </a:lnSpc>
              <a:buFont typeface="Arial" pitchFamily="34" charset="0"/>
              <a:buChar char="•"/>
              <a:defRPr/>
            </a:pPr>
            <a:r>
              <a:rPr lang="es-DO" sz="2100" dirty="0" smtClean="0"/>
              <a:t>Introducción de prácticas de manejo y conservación de suelos</a:t>
            </a:r>
          </a:p>
          <a:p>
            <a:pPr marL="285750" indent="-285750">
              <a:lnSpc>
                <a:spcPct val="120000"/>
              </a:lnSpc>
              <a:buFont typeface="Arial" pitchFamily="34" charset="0"/>
              <a:buChar char="•"/>
              <a:defRPr/>
            </a:pPr>
            <a:r>
              <a:rPr lang="es-DO" sz="2100" dirty="0" smtClean="0"/>
              <a:t>Modernización de la gestión</a:t>
            </a:r>
          </a:p>
          <a:p>
            <a:pPr marL="285750" indent="-285750">
              <a:lnSpc>
                <a:spcPct val="120000"/>
              </a:lnSpc>
              <a:buFont typeface="Arial" pitchFamily="34" charset="0"/>
              <a:buChar char="•"/>
              <a:defRPr/>
            </a:pPr>
            <a:r>
              <a:rPr lang="es-DO" sz="2100" dirty="0" smtClean="0"/>
              <a:t>Vinculación a mercados más amplios y exigentes</a:t>
            </a:r>
          </a:p>
          <a:p>
            <a:pPr marL="285750" indent="-285750">
              <a:lnSpc>
                <a:spcPct val="120000"/>
              </a:lnSpc>
              <a:buFont typeface="Arial" pitchFamily="34" charset="0"/>
              <a:buChar char="•"/>
              <a:defRPr/>
            </a:pPr>
            <a:r>
              <a:rPr lang="es-DO" sz="2100" dirty="0" smtClean="0"/>
              <a:t>Relaciones contractuales más estables</a:t>
            </a:r>
          </a:p>
          <a:p>
            <a:pPr marL="285750" indent="-285750">
              <a:lnSpc>
                <a:spcPct val="120000"/>
              </a:lnSpc>
              <a:buFont typeface="Arial" pitchFamily="34" charset="0"/>
              <a:buChar char="•"/>
              <a:defRPr/>
            </a:pPr>
            <a:r>
              <a:rPr lang="es-DO" sz="2100" dirty="0" smtClean="0"/>
              <a:t>Fortalecimiento del capital social y empoderamiento colectivo</a:t>
            </a:r>
            <a:endParaRPr kumimoji="0" lang="es-DO" sz="2400" b="1" i="0" u="sng"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DO"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504056"/>
          </a:xfrm>
        </p:spPr>
        <p:txBody>
          <a:bodyPr>
            <a:normAutofit/>
          </a:bodyPr>
          <a:lstStyle/>
          <a:p>
            <a:r>
              <a:rPr lang="es-DO" sz="2400" dirty="0" smtClean="0"/>
              <a:t>Cambios en el entorno inmediato</a:t>
            </a:r>
            <a:endParaRPr lang="es-DO" sz="2400" dirty="0"/>
          </a:p>
        </p:txBody>
      </p:sp>
      <p:sp>
        <p:nvSpPr>
          <p:cNvPr id="4" name="3 Elipse"/>
          <p:cNvSpPr/>
          <p:nvPr/>
        </p:nvSpPr>
        <p:spPr>
          <a:xfrm>
            <a:off x="3779912" y="3284984"/>
            <a:ext cx="1872208" cy="108012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Pequeñas unidades productivas</a:t>
            </a:r>
            <a:endParaRPr lang="es-DO" dirty="0"/>
          </a:p>
        </p:txBody>
      </p:sp>
      <p:cxnSp>
        <p:nvCxnSpPr>
          <p:cNvPr id="7" name="6 Conector recto de flecha"/>
          <p:cNvCxnSpPr/>
          <p:nvPr/>
        </p:nvCxnSpPr>
        <p:spPr>
          <a:xfrm>
            <a:off x="3707904" y="2708920"/>
            <a:ext cx="504056"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4" idx="2"/>
          </p:cNvCxnSpPr>
          <p:nvPr/>
        </p:nvCxnSpPr>
        <p:spPr>
          <a:xfrm>
            <a:off x="2699792" y="3789040"/>
            <a:ext cx="1080120" cy="360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4" idx="3"/>
          </p:cNvCxnSpPr>
          <p:nvPr/>
        </p:nvCxnSpPr>
        <p:spPr>
          <a:xfrm flipV="1">
            <a:off x="3203848" y="4206924"/>
            <a:ext cx="850243" cy="7342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25" idx="0"/>
            <a:endCxn id="4" idx="4"/>
          </p:cNvCxnSpPr>
          <p:nvPr/>
        </p:nvCxnSpPr>
        <p:spPr>
          <a:xfrm flipH="1" flipV="1">
            <a:off x="4716016" y="4365104"/>
            <a:ext cx="108012"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5652120" y="3789040"/>
            <a:ext cx="9361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redondeado"/>
          <p:cNvSpPr/>
          <p:nvPr/>
        </p:nvSpPr>
        <p:spPr>
          <a:xfrm>
            <a:off x="2051720" y="1844824"/>
            <a:ext cx="22322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400" u="sng" dirty="0" smtClean="0"/>
              <a:t>Mejoramiento del acceso al crédito y asistencia técnica</a:t>
            </a:r>
            <a:endParaRPr lang="es-DO" sz="1400" u="sng" dirty="0"/>
          </a:p>
        </p:txBody>
      </p:sp>
      <p:sp>
        <p:nvSpPr>
          <p:cNvPr id="23" name="22 Rectángulo redondeado"/>
          <p:cNvSpPr/>
          <p:nvPr/>
        </p:nvSpPr>
        <p:spPr>
          <a:xfrm>
            <a:off x="539552" y="3212976"/>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Condiciones mejoradas en el acceso a insumos</a:t>
            </a:r>
            <a:endParaRPr lang="es-DO" dirty="0"/>
          </a:p>
        </p:txBody>
      </p:sp>
      <p:sp>
        <p:nvSpPr>
          <p:cNvPr id="24" name="23 Rectángulo redondeado"/>
          <p:cNvSpPr/>
          <p:nvPr/>
        </p:nvSpPr>
        <p:spPr>
          <a:xfrm>
            <a:off x="1043608" y="4797152"/>
            <a:ext cx="216024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Mejora de infraestructura pública</a:t>
            </a:r>
            <a:endParaRPr lang="es-DO" dirty="0"/>
          </a:p>
        </p:txBody>
      </p:sp>
      <p:sp>
        <p:nvSpPr>
          <p:cNvPr id="25" name="24 Rectángulo redondeado"/>
          <p:cNvSpPr/>
          <p:nvPr/>
        </p:nvSpPr>
        <p:spPr>
          <a:xfrm>
            <a:off x="3779912" y="5229200"/>
            <a:ext cx="208823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Acceso a servicios públicos mejorados</a:t>
            </a:r>
            <a:endParaRPr lang="es-DO" dirty="0"/>
          </a:p>
        </p:txBody>
      </p:sp>
      <p:sp>
        <p:nvSpPr>
          <p:cNvPr id="27" name="26 Recortar rectángulo de esquina diagonal"/>
          <p:cNvSpPr/>
          <p:nvPr/>
        </p:nvSpPr>
        <p:spPr>
          <a:xfrm>
            <a:off x="6588224" y="3068960"/>
            <a:ext cx="2304256" cy="165618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Nuevos compradores y/o mejora en los términos de relación comercial</a:t>
            </a:r>
            <a:endParaRPr lang="es-DO" u="sng" dirty="0"/>
          </a:p>
        </p:txBody>
      </p:sp>
      <p:sp>
        <p:nvSpPr>
          <p:cNvPr id="34" name="33 Elipse"/>
          <p:cNvSpPr/>
          <p:nvPr/>
        </p:nvSpPr>
        <p:spPr>
          <a:xfrm>
            <a:off x="2987824" y="2852936"/>
            <a:ext cx="3240360" cy="201622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cxnSp>
        <p:nvCxnSpPr>
          <p:cNvPr id="36" name="35 Conector recto"/>
          <p:cNvCxnSpPr/>
          <p:nvPr/>
        </p:nvCxnSpPr>
        <p:spPr>
          <a:xfrm flipV="1">
            <a:off x="5652120" y="2420888"/>
            <a:ext cx="36004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5364088" y="980728"/>
            <a:ext cx="3456384"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DO" dirty="0" smtClean="0"/>
              <a:t>Reglas del juego:</a:t>
            </a:r>
          </a:p>
          <a:p>
            <a:pPr>
              <a:buFont typeface="Arial" pitchFamily="34" charset="0"/>
              <a:buChar char="•"/>
            </a:pPr>
            <a:r>
              <a:rPr lang="es-DO" dirty="0" smtClean="0"/>
              <a:t> </a:t>
            </a:r>
            <a:r>
              <a:rPr lang="es-DO" u="sng" dirty="0" smtClean="0"/>
              <a:t>Contratos asegurados</a:t>
            </a:r>
          </a:p>
          <a:p>
            <a:pPr>
              <a:buFont typeface="Arial" pitchFamily="34" charset="0"/>
              <a:buChar char="•"/>
            </a:pPr>
            <a:r>
              <a:rPr lang="en-US" u="sng" dirty="0" smtClean="0"/>
              <a:t> </a:t>
            </a:r>
            <a:r>
              <a:rPr lang="en-US" u="sng" dirty="0" err="1" smtClean="0"/>
              <a:t>Precios</a:t>
            </a:r>
            <a:r>
              <a:rPr lang="en-US" u="sng" dirty="0" smtClean="0"/>
              <a:t>: </a:t>
            </a:r>
            <a:r>
              <a:rPr lang="en-US" u="sng" dirty="0" err="1" smtClean="0"/>
              <a:t>mejorados</a:t>
            </a:r>
            <a:endParaRPr lang="es-DO" u="sng" dirty="0" smtClean="0"/>
          </a:p>
          <a:p>
            <a:pPr>
              <a:buFont typeface="Arial" pitchFamily="34" charset="0"/>
              <a:buChar char="•"/>
            </a:pPr>
            <a:r>
              <a:rPr lang="es-DO" dirty="0" smtClean="0"/>
              <a:t> Competencia/poder de mercado</a:t>
            </a:r>
          </a:p>
          <a:p>
            <a:pPr>
              <a:buFont typeface="Arial" pitchFamily="34" charset="0"/>
              <a:buChar char="•"/>
            </a:pPr>
            <a:r>
              <a:rPr lang="es-DO" dirty="0" smtClean="0"/>
              <a:t> </a:t>
            </a:r>
            <a:r>
              <a:rPr lang="es-DO" u="sng" dirty="0" smtClean="0"/>
              <a:t>Capacidad de oferta mejorada</a:t>
            </a:r>
            <a:endParaRPr lang="es-DO" u="sng" dirty="0"/>
          </a:p>
        </p:txBody>
      </p:sp>
      <p:sp>
        <p:nvSpPr>
          <p:cNvPr id="45" name="44 Rectángulo redondeado"/>
          <p:cNvSpPr/>
          <p:nvPr/>
        </p:nvSpPr>
        <p:spPr>
          <a:xfrm>
            <a:off x="179512" y="188640"/>
            <a:ext cx="8784976" cy="64807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21"/>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23"/>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24"/>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25"/>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3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27" grpId="0" animBg="1"/>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9" name="2 Marcador de contenido"/>
          <p:cNvSpPr txBox="1">
            <a:spLocks/>
          </p:cNvSpPr>
          <p:nvPr/>
        </p:nvSpPr>
        <p:spPr>
          <a:xfrm>
            <a:off x="457200" y="1600200"/>
            <a:ext cx="8435280" cy="4709120"/>
          </a:xfrm>
          <a:prstGeom prst="rect">
            <a:avLst/>
          </a:prstGeom>
        </p:spPr>
        <p:txBody>
          <a:bodyPr vert="horz" lIns="91440" tIns="45720" rIns="91440" bIns="45720" rtlCol="0">
            <a:normAutofit fontScale="92500" lnSpcReduction="10000"/>
          </a:bodyPr>
          <a:lstStyle/>
          <a:p>
            <a:pPr marL="285750" indent="-285750">
              <a:defRPr/>
            </a:pPr>
            <a:r>
              <a:rPr lang="en-US" sz="2400" b="1" u="sng" dirty="0" err="1" smtClean="0"/>
              <a:t>Síntesis</a:t>
            </a:r>
            <a:r>
              <a:rPr lang="en-US" sz="2400" b="1" u="sng" dirty="0" smtClean="0"/>
              <a:t> de los </a:t>
            </a:r>
            <a:r>
              <a:rPr lang="en-US" sz="2400" b="1" u="sng" dirty="0" err="1" smtClean="0"/>
              <a:t>cambios</a:t>
            </a:r>
            <a:endParaRPr lang="en-US" sz="2400" dirty="0" smtClean="0"/>
          </a:p>
          <a:p>
            <a:pPr marL="285750" indent="-285750">
              <a:lnSpc>
                <a:spcPct val="120000"/>
              </a:lnSpc>
              <a:buFont typeface="Arial" pitchFamily="34" charset="0"/>
              <a:buChar char="•"/>
              <a:defRPr/>
            </a:pPr>
            <a:r>
              <a:rPr lang="es-DO" sz="2100" dirty="0" smtClean="0"/>
              <a:t>Internos </a:t>
            </a:r>
            <a:r>
              <a:rPr lang="es-DO" sz="2100" dirty="0" smtClean="0">
                <a:sym typeface="Wingdings" pitchFamily="2" charset="2"/>
              </a:rPr>
              <a:t> productivos, organizativos y de gestión</a:t>
            </a:r>
            <a:endParaRPr lang="es-DO" sz="2100" dirty="0" smtClean="0"/>
          </a:p>
          <a:p>
            <a:pPr marL="285750" indent="-285750">
              <a:lnSpc>
                <a:spcPct val="120000"/>
              </a:lnSpc>
              <a:buFont typeface="Arial" pitchFamily="34" charset="0"/>
              <a:buChar char="•"/>
              <a:defRPr/>
            </a:pPr>
            <a:r>
              <a:rPr lang="es-DO" sz="2100" dirty="0" smtClean="0"/>
              <a:t>Tipo y calidad de relaciones con actores del entorno inmediato</a:t>
            </a:r>
          </a:p>
          <a:p>
            <a:pPr marL="742950" lvl="1" indent="-285750">
              <a:lnSpc>
                <a:spcPct val="120000"/>
              </a:lnSpc>
              <a:buFont typeface="Arial" pitchFamily="34" charset="0"/>
              <a:buChar char="•"/>
              <a:defRPr/>
            </a:pPr>
            <a:r>
              <a:rPr lang="es-DO" sz="2100" dirty="0" smtClean="0"/>
              <a:t>Relaciones más estables, contractuales o cuasi-contractuales</a:t>
            </a:r>
          </a:p>
          <a:p>
            <a:pPr marL="742950" lvl="1" indent="-285750">
              <a:lnSpc>
                <a:spcPct val="120000"/>
              </a:lnSpc>
              <a:defRPr/>
            </a:pPr>
            <a:r>
              <a:rPr lang="es-DO" sz="2100" dirty="0" smtClean="0"/>
              <a:t>	con socios en la cadena de valor</a:t>
            </a:r>
          </a:p>
          <a:p>
            <a:pPr marL="742950" lvl="1" indent="-285750">
              <a:lnSpc>
                <a:spcPct val="120000"/>
              </a:lnSpc>
              <a:buFont typeface="Arial" pitchFamily="34" charset="0"/>
              <a:buChar char="•"/>
              <a:defRPr/>
            </a:pPr>
            <a:r>
              <a:rPr lang="es-DO" sz="2100" dirty="0" smtClean="0"/>
              <a:t>Mayor retorno para pequeña producción agrícola</a:t>
            </a:r>
          </a:p>
          <a:p>
            <a:pPr marL="285750" indent="-285750">
              <a:lnSpc>
                <a:spcPct val="120000"/>
              </a:lnSpc>
              <a:defRPr/>
            </a:pPr>
            <a:r>
              <a:rPr lang="en-US" sz="2400" b="1" u="sng" dirty="0" err="1" smtClean="0"/>
              <a:t>Limitaciones</a:t>
            </a:r>
            <a:r>
              <a:rPr lang="en-US" sz="2400" b="1" u="sng" dirty="0" smtClean="0"/>
              <a:t> y </a:t>
            </a:r>
            <a:r>
              <a:rPr lang="en-US" sz="2400" b="1" u="sng" dirty="0" err="1" smtClean="0"/>
              <a:t>retos</a:t>
            </a:r>
            <a:r>
              <a:rPr lang="en-US" sz="2400" b="1" u="sng" dirty="0" smtClean="0"/>
              <a:t> </a:t>
            </a:r>
            <a:r>
              <a:rPr lang="en-US" sz="2400" b="1" u="sng" dirty="0" err="1" smtClean="0"/>
              <a:t>pendientes</a:t>
            </a:r>
            <a:endParaRPr lang="en-US" sz="2400" b="1" u="sng" dirty="0" smtClean="0"/>
          </a:p>
          <a:p>
            <a:pPr marL="285750" indent="-285750">
              <a:lnSpc>
                <a:spcPct val="120000"/>
              </a:lnSpc>
              <a:buFont typeface="Arial" pitchFamily="34" charset="0"/>
              <a:buChar char="•"/>
              <a:defRPr/>
            </a:pPr>
            <a:r>
              <a:rPr lang="es-DO" sz="2400" dirty="0" smtClean="0"/>
              <a:t>Éxitos moderados</a:t>
            </a:r>
          </a:p>
          <a:p>
            <a:pPr marL="742950" lvl="1" indent="-285750">
              <a:lnSpc>
                <a:spcPct val="120000"/>
              </a:lnSpc>
              <a:buFont typeface="Arial" pitchFamily="34" charset="0"/>
              <a:buChar char="•"/>
              <a:defRPr/>
            </a:pPr>
            <a:r>
              <a:rPr lang="es-DO" sz="2400" dirty="0" smtClean="0"/>
              <a:t>Productivos</a:t>
            </a:r>
          </a:p>
          <a:p>
            <a:pPr marL="742950" lvl="1" indent="-285750">
              <a:lnSpc>
                <a:spcPct val="120000"/>
              </a:lnSpc>
              <a:buFont typeface="Arial" pitchFamily="34" charset="0"/>
              <a:buChar char="•"/>
              <a:defRPr/>
            </a:pPr>
            <a:r>
              <a:rPr lang="es-DO" sz="2400" dirty="0" smtClean="0"/>
              <a:t>Ingresos</a:t>
            </a:r>
          </a:p>
          <a:p>
            <a:pPr marL="742950" lvl="1" indent="-285750">
              <a:lnSpc>
                <a:spcPct val="120000"/>
              </a:lnSpc>
              <a:buFont typeface="Arial" pitchFamily="34" charset="0"/>
              <a:buChar char="•"/>
              <a:defRPr/>
            </a:pPr>
            <a:r>
              <a:rPr lang="es-DO" sz="2400" dirty="0" smtClean="0"/>
              <a:t>Bienestar</a:t>
            </a:r>
          </a:p>
          <a:p>
            <a:pPr marL="285750" indent="-285750">
              <a:lnSpc>
                <a:spcPct val="120000"/>
              </a:lnSpc>
              <a:buFont typeface="Arial" pitchFamily="34" charset="0"/>
              <a:buChar char="•"/>
              <a:defRPr/>
            </a:pPr>
            <a:r>
              <a:rPr lang="es-DO" sz="2400" dirty="0" smtClean="0"/>
              <a:t>Muy limitados cambios en el entorno de políticas</a:t>
            </a:r>
          </a:p>
          <a:p>
            <a:pPr marL="285750" indent="-285750">
              <a:lnSpc>
                <a:spcPct val="120000"/>
              </a:lnSpc>
              <a:buFont typeface="Arial" pitchFamily="34" charset="0"/>
              <a:buChar char="•"/>
              <a:defRPr/>
            </a:pPr>
            <a:r>
              <a:rPr lang="es-DO" sz="2400" dirty="0" smtClean="0"/>
              <a:t>Dudas sobre sostenibilidad de transformaciones</a:t>
            </a:r>
          </a:p>
          <a:p>
            <a:pPr marL="285750" indent="-285750">
              <a:lnSpc>
                <a:spcPct val="120000"/>
              </a:lnSpc>
              <a:defRPr/>
            </a:pPr>
            <a:endParaRPr lang="es-DO" sz="2100" dirty="0" smtClean="0"/>
          </a:p>
          <a:p>
            <a:pPr marL="285750" indent="-285750">
              <a:lnSpc>
                <a:spcPct val="120000"/>
              </a:lnSpc>
              <a:defRPr/>
            </a:pPr>
            <a:endParaRPr lang="en-US" sz="2000" dirty="0" smtClean="0"/>
          </a:p>
          <a:p>
            <a:pPr marL="285750" indent="-285750">
              <a:lnSpc>
                <a:spcPct val="120000"/>
              </a:lnSpc>
              <a:defRPr/>
            </a:pPr>
            <a:endParaRPr lang="en-US" sz="2100" dirty="0" smtClean="0"/>
          </a:p>
          <a:p>
            <a:pPr marL="285750" indent="-285750">
              <a:defRPr/>
            </a:pPr>
            <a:endParaRPr kumimoji="0" lang="es-DO" sz="2400" b="1" i="0" u="sng"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DO"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1 Título"/>
          <p:cNvSpPr txBox="1">
            <a:spLocks/>
          </p:cNvSpPr>
          <p:nvPr/>
        </p:nvSpPr>
        <p:spPr>
          <a:xfrm>
            <a:off x="971600" y="260648"/>
            <a:ext cx="7867600" cy="11430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4000" b="0" i="0" u="none" strike="noStrike" kern="1200" cap="none" spc="0" normalizeH="0" baseline="0" dirty="0" smtClean="0">
                <a:ln>
                  <a:noFill/>
                </a:ln>
                <a:solidFill>
                  <a:schemeClr val="tx1"/>
                </a:solidFill>
                <a:effectLst/>
                <a:uLnTx/>
                <a:uFillTx/>
                <a:latin typeface="+mj-lt"/>
                <a:ea typeface="+mj-ea"/>
                <a:cs typeface="+mj-cs"/>
              </a:rPr>
              <a:t>Experiencias</a:t>
            </a:r>
            <a:r>
              <a:rPr kumimoji="0" lang="es-DO" sz="4000" b="0" i="0" u="none" strike="noStrike" kern="1200" cap="none" spc="0" normalizeH="0" dirty="0" smtClean="0">
                <a:ln>
                  <a:noFill/>
                </a:ln>
                <a:solidFill>
                  <a:schemeClr val="tx1"/>
                </a:solidFill>
                <a:effectLst/>
                <a:uLnTx/>
                <a:uFillTx/>
                <a:latin typeface="+mj-lt"/>
                <a:ea typeface="+mj-ea"/>
                <a:cs typeface="+mj-cs"/>
              </a:rPr>
              <a:t> sistematizadas: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4000" b="0" i="0" u="none" strike="noStrike" kern="1200" cap="none" spc="0" normalizeH="0" dirty="0" smtClean="0">
                <a:ln>
                  <a:noFill/>
                </a:ln>
                <a:solidFill>
                  <a:schemeClr val="tx1"/>
                </a:solidFill>
                <a:effectLst/>
                <a:uLnTx/>
                <a:uFillTx/>
                <a:latin typeface="+mj-lt"/>
                <a:ea typeface="+mj-ea"/>
                <a:cs typeface="+mj-cs"/>
              </a:rPr>
              <a:t>resultados</a:t>
            </a:r>
            <a:endParaRPr kumimoji="0" lang="es-DO" sz="4400" b="0" i="0" u="none" strike="noStrike" kern="1200" cap="none" spc="0" normalizeH="0" baseline="0" dirty="0">
              <a:ln>
                <a:noFill/>
              </a:ln>
              <a:solidFill>
                <a:schemeClr val="tx1"/>
              </a:solidFill>
              <a:effectLst/>
              <a:uLnTx/>
              <a:uFillTx/>
              <a:latin typeface="+mj-lt"/>
              <a:ea typeface="+mj-ea"/>
              <a:cs typeface="+mj-cs"/>
            </a:endParaRPr>
          </a:p>
        </p:txBody>
      </p:sp>
      <p:sp>
        <p:nvSpPr>
          <p:cNvPr id="14" name="13 Cerrar llave"/>
          <p:cNvSpPr/>
          <p:nvPr/>
        </p:nvSpPr>
        <p:spPr>
          <a:xfrm>
            <a:off x="7092280" y="2204864"/>
            <a:ext cx="432048" cy="1296144"/>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DO"/>
          </a:p>
        </p:txBody>
      </p:sp>
      <p:cxnSp>
        <p:nvCxnSpPr>
          <p:cNvPr id="22" name="21 Conector recto"/>
          <p:cNvCxnSpPr/>
          <p:nvPr/>
        </p:nvCxnSpPr>
        <p:spPr>
          <a:xfrm>
            <a:off x="7596336" y="2852936"/>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7956376" y="2852936"/>
            <a:ext cx="0"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6516216" y="3717032"/>
            <a:ext cx="2376264" cy="1661993"/>
          </a:xfrm>
          <a:prstGeom prst="rect">
            <a:avLst/>
          </a:prstGeom>
          <a:ln w="285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DO" dirty="0" smtClean="0"/>
              <a:t>Nueva forma de productores/as vincularse a mercados</a:t>
            </a:r>
          </a:p>
          <a:p>
            <a:pPr algn="ctr"/>
            <a:endParaRPr lang="es-DO" sz="1050" dirty="0" smtClean="0"/>
          </a:p>
          <a:p>
            <a:pPr algn="ctr"/>
            <a:r>
              <a:rPr lang="es-DO" dirty="0" smtClean="0"/>
              <a:t>¿Nuevo modelo </a:t>
            </a:r>
          </a:p>
          <a:p>
            <a:pPr algn="ctr"/>
            <a:r>
              <a:rPr lang="es-DO" dirty="0" smtClean="0"/>
              <a:t>de negocios?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par>
                                <p:cTn id="22" presetID="3" presetClass="entr" presetSubtype="5"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linds(vertical)">
                                      <p:cBhvr>
                                        <p:cTn id="24" dur="500"/>
                                        <p:tgtEl>
                                          <p:spTgt spid="22"/>
                                        </p:tgtEl>
                                      </p:cBhvr>
                                    </p:animEffect>
                                  </p:childTnLst>
                                </p:cTn>
                              </p:par>
                            </p:childTnLst>
                          </p:cTn>
                        </p:par>
                        <p:par>
                          <p:cTn id="25" fill="hold">
                            <p:stCondLst>
                              <p:cond delay="500"/>
                            </p:stCondLst>
                            <p:childTnLst>
                              <p:par>
                                <p:cTn id="26" presetID="3" presetClass="entr" presetSubtype="5"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vertical)">
                                      <p:cBhvr>
                                        <p:cTn id="28" dur="500"/>
                                        <p:tgtEl>
                                          <p:spTgt spid="24"/>
                                        </p:tgtEl>
                                      </p:cBhvr>
                                    </p:animEffect>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up)">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DO" sz="3200" dirty="0" smtClean="0">
                <a:latin typeface="+mj-lt"/>
                <a:ea typeface="+mj-ea"/>
                <a:cs typeface="+mj-cs"/>
              </a:rPr>
              <a:t>Economía rural paraguaya</a:t>
            </a:r>
            <a:r>
              <a:rPr kumimoji="0" lang="es-DO" sz="3200" b="0" i="0" u="none" strike="noStrike" kern="1200" cap="none" spc="0" normalizeH="0" noProof="0" dirty="0" smtClean="0">
                <a:ln>
                  <a:noFill/>
                </a:ln>
                <a:solidFill>
                  <a:schemeClr val="tx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3200" b="0" i="0" u="none" strike="noStrike" kern="1200" cap="none" spc="0" normalizeH="0" noProof="0" dirty="0" smtClean="0">
                <a:ln>
                  <a:noFill/>
                </a:ln>
                <a:solidFill>
                  <a:schemeClr val="tx1"/>
                </a:solidFill>
                <a:effectLst/>
                <a:uLnTx/>
                <a:uFillTx/>
                <a:latin typeface="+mj-lt"/>
                <a:ea typeface="+mj-ea"/>
                <a:cs typeface="+mj-cs"/>
              </a:rPr>
              <a:t>aspectos generales</a:t>
            </a:r>
            <a:endParaRPr kumimoji="0" lang="es-DO"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2 Marcador de contenido"/>
          <p:cNvSpPr txBox="1">
            <a:spLocks/>
          </p:cNvSpPr>
          <p:nvPr/>
        </p:nvSpPr>
        <p:spPr>
          <a:xfrm>
            <a:off x="539552" y="1484784"/>
            <a:ext cx="8229600" cy="4824536"/>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Dinámica económica vinculada a:</a:t>
            </a:r>
          </a:p>
          <a:p>
            <a:pPr marL="800100" lvl="1" indent="-342900">
              <a:spcBef>
                <a:spcPct val="20000"/>
              </a:spcBef>
              <a:buFont typeface="Arial" pitchFamily="34" charset="0"/>
              <a:buChar char="•"/>
            </a:pPr>
            <a:r>
              <a:rPr kumimoji="0" lang="es-DO" sz="2600" b="0" i="0" u="none" strike="noStrike" kern="1200" cap="none" spc="0" normalizeH="0" baseline="0" noProof="0" dirty="0" smtClean="0">
                <a:ln>
                  <a:noFill/>
                </a:ln>
                <a:solidFill>
                  <a:schemeClr val="tx1"/>
                </a:solidFill>
                <a:effectLst/>
                <a:uLnTx/>
                <a:uFillTx/>
                <a:latin typeface="+mn-lt"/>
                <a:ea typeface="+mn-ea"/>
                <a:cs typeface="+mn-cs"/>
              </a:rPr>
              <a:t>explotación agroforestal y la ganadería</a:t>
            </a:r>
          </a:p>
          <a:p>
            <a:pPr marL="800100" lvl="1" indent="-342900">
              <a:spcBef>
                <a:spcPct val="20000"/>
              </a:spcBef>
              <a:buFont typeface="Arial" pitchFamily="34" charset="0"/>
              <a:buChar char="•"/>
            </a:pPr>
            <a:r>
              <a:rPr kumimoji="0" lang="es-DO" sz="2600" b="0" i="0" u="none" strike="noStrike" kern="1200" cap="none" spc="0" normalizeH="0" baseline="0" noProof="0" dirty="0" smtClean="0">
                <a:ln>
                  <a:noFill/>
                </a:ln>
                <a:solidFill>
                  <a:schemeClr val="tx1"/>
                </a:solidFill>
                <a:effectLst/>
                <a:uLnTx/>
                <a:uFillTx/>
                <a:latin typeface="+mn-lt"/>
                <a:ea typeface="+mn-ea"/>
                <a:cs typeface="+mn-cs"/>
              </a:rPr>
              <a:t>más recientemente a cultivo y exportación de algodón y soja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Alto peso de sector</a:t>
            </a:r>
            <a:r>
              <a:rPr kumimoji="0" lang="es-DO" sz="3200" b="0" i="0" u="none" strike="noStrike" kern="1200" cap="none" spc="0" normalizeH="0" noProof="0" dirty="0" smtClean="0">
                <a:ln>
                  <a:noFill/>
                </a:ln>
                <a:solidFill>
                  <a:schemeClr val="tx1"/>
                </a:solidFill>
                <a:effectLst/>
                <a:uLnTx/>
                <a:uFillTx/>
                <a:latin typeface="+mn-lt"/>
                <a:ea typeface="+mn-ea"/>
                <a:cs typeface="+mn-cs"/>
              </a:rPr>
              <a:t> agro en economía:</a:t>
            </a:r>
            <a:endParaRPr kumimoji="0" lang="es-DO"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600" b="0" i="0" u="none" strike="noStrike" kern="1200" cap="none" spc="0" normalizeH="0" baseline="0" noProof="0" dirty="0" smtClean="0">
                <a:ln>
                  <a:noFill/>
                </a:ln>
                <a:solidFill>
                  <a:schemeClr val="tx1"/>
                </a:solidFill>
                <a:effectLst/>
                <a:uLnTx/>
                <a:uFillTx/>
                <a:latin typeface="+mn-lt"/>
                <a:ea typeface="+mn-ea"/>
                <a:cs typeface="+mn-cs"/>
              </a:rPr>
              <a:t>33% PIB; 40% con actividades agroindustriales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600" b="0" i="0" u="none" strike="noStrike" kern="1200" cap="none" spc="0" normalizeH="0" baseline="0" noProof="0" dirty="0" smtClean="0">
                <a:ln>
                  <a:noFill/>
                </a:ln>
                <a:solidFill>
                  <a:schemeClr val="tx1"/>
                </a:solidFill>
                <a:effectLst/>
                <a:uLnTx/>
                <a:uFillTx/>
                <a:latin typeface="+mn-lt"/>
                <a:ea typeface="+mn-ea"/>
                <a:cs typeface="+mn-cs"/>
              </a:rPr>
              <a:t>50% de exportaciones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600" b="0" i="0" u="none" strike="noStrike" kern="1200" cap="none" spc="0" normalizeH="0" baseline="0" noProof="0" dirty="0" smtClean="0">
                <a:ln>
                  <a:noFill/>
                </a:ln>
                <a:solidFill>
                  <a:schemeClr val="tx1"/>
                </a:solidFill>
                <a:effectLst/>
                <a:uLnTx/>
                <a:uFillTx/>
                <a:latin typeface="+mn-lt"/>
                <a:ea typeface="+mn-ea"/>
                <a:cs typeface="+mn-cs"/>
              </a:rPr>
              <a:t>76% territorio nacional: explotaciones agropecuarias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Población rural pobre: +50% población pobre total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Asociado a severa inequidad rural:</a:t>
            </a:r>
            <a:r>
              <a:rPr kumimoji="0" lang="es-DO" sz="3200" b="0" i="0" u="none" strike="noStrike" kern="1200" cap="none" spc="0" normalizeH="0" noProof="0" dirty="0" smtClean="0">
                <a:ln>
                  <a:noFill/>
                </a:ln>
                <a:solidFill>
                  <a:schemeClr val="tx1"/>
                </a:solidFill>
                <a:effectLst/>
                <a:uLnTx/>
                <a:uFillTx/>
                <a:latin typeface="+mn-lt"/>
                <a:ea typeface="+mn-ea"/>
                <a:cs typeface="+mn-cs"/>
              </a:rPr>
              <a:t> </a:t>
            </a:r>
            <a:r>
              <a:rPr kumimoji="0" lang="es-DO" sz="3200" b="0" i="0" u="none" strike="noStrike" kern="1200" cap="none" spc="0" normalizeH="0" baseline="0" noProof="0" dirty="0" smtClean="0">
                <a:ln>
                  <a:noFill/>
                </a:ln>
                <a:solidFill>
                  <a:schemeClr val="tx1"/>
                </a:solidFill>
                <a:effectLst/>
                <a:uLnTx/>
                <a:uFillTx/>
                <a:latin typeface="+mn-lt"/>
                <a:ea typeface="+mn-ea"/>
                <a:cs typeface="+mn-cs"/>
              </a:rPr>
              <a:t>bipolaridad agraria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600" b="0" i="0" u="none" strike="noStrike" kern="1200" cap="none" spc="0" normalizeH="0" baseline="0" noProof="0" dirty="0" smtClean="0">
                <a:ln>
                  <a:noFill/>
                </a:ln>
                <a:solidFill>
                  <a:schemeClr val="tx1"/>
                </a:solidFill>
                <a:effectLst/>
                <a:uLnTx/>
                <a:uFillTx/>
                <a:latin typeface="+mn-lt"/>
                <a:ea typeface="+mn-ea"/>
                <a:cs typeface="+mn-cs"/>
              </a:rPr>
              <a:t>La doble restricción de la pequeña agricultura:</a:t>
            </a:r>
          </a:p>
          <a:p>
            <a:pPr marL="1200150" lvl="2" indent="-285750">
              <a:spcBef>
                <a:spcPct val="20000"/>
              </a:spcBef>
              <a:buFont typeface="Arial" pitchFamily="34" charset="0"/>
              <a:buChar char="–"/>
            </a:pPr>
            <a:r>
              <a:rPr lang="es-DO" sz="2600" noProof="0" dirty="0" smtClean="0"/>
              <a:t>Acceso a recursos</a:t>
            </a:r>
          </a:p>
          <a:p>
            <a:pPr marL="1200150" lvl="2" indent="-285750">
              <a:spcBef>
                <a:spcPct val="20000"/>
              </a:spcBef>
              <a:buFont typeface="Arial" pitchFamily="34" charset="0"/>
              <a:buChar char="–"/>
            </a:pPr>
            <a:r>
              <a:rPr kumimoji="0" lang="es-DO" sz="2600" b="0" i="0" u="none" strike="noStrike" kern="1200" cap="none" spc="0" normalizeH="0" baseline="0" dirty="0" smtClean="0">
                <a:ln>
                  <a:noFill/>
                </a:ln>
                <a:solidFill>
                  <a:schemeClr val="tx1"/>
                </a:solidFill>
                <a:effectLst/>
                <a:uLnTx/>
                <a:uFillTx/>
                <a:latin typeface="+mn-lt"/>
                <a:ea typeface="+mn-ea"/>
                <a:cs typeface="+mn-cs"/>
              </a:rPr>
              <a:t>Acceso</a:t>
            </a:r>
            <a:r>
              <a:rPr kumimoji="0" lang="es-DO" sz="2600" b="0" i="0" u="none" strike="noStrike" kern="1200" cap="none" spc="0" normalizeH="0" dirty="0" smtClean="0">
                <a:ln>
                  <a:noFill/>
                </a:ln>
                <a:solidFill>
                  <a:schemeClr val="tx1"/>
                </a:solidFill>
                <a:effectLst/>
                <a:uLnTx/>
                <a:uFillTx/>
                <a:latin typeface="+mn-lt"/>
                <a:ea typeface="+mn-ea"/>
                <a:cs typeface="+mn-cs"/>
              </a:rPr>
              <a:t> a mercados</a:t>
            </a:r>
            <a:endParaRPr kumimoji="0" lang="es-DO" sz="2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DO"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936104"/>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DO" sz="4400" dirty="0" smtClean="0">
                <a:latin typeface="+mj-lt"/>
                <a:ea typeface="+mj-ea"/>
                <a:cs typeface="+mj-cs"/>
              </a:rPr>
              <a:t>En</a:t>
            </a:r>
            <a:r>
              <a:rPr kumimoji="0" lang="es-DO" sz="4400" b="0" i="0" u="none" strike="noStrike" kern="1200" cap="none" spc="0" normalizeH="0" baseline="0" noProof="0" dirty="0" smtClean="0">
                <a:ln>
                  <a:noFill/>
                </a:ln>
                <a:solidFill>
                  <a:schemeClr val="tx1"/>
                </a:solidFill>
                <a:effectLst/>
                <a:uLnTx/>
                <a:uFillTx/>
                <a:latin typeface="+mj-lt"/>
                <a:ea typeface="+mj-ea"/>
                <a:cs typeface="+mj-cs"/>
              </a:rPr>
              <a:t>torno</a:t>
            </a:r>
            <a:r>
              <a:rPr kumimoji="0" lang="es-DO" sz="4400" b="0" i="0" u="none" strike="noStrike" kern="1200" cap="none" spc="0" normalizeH="0" noProof="0" dirty="0" smtClean="0">
                <a:ln>
                  <a:noFill/>
                </a:ln>
                <a:solidFill>
                  <a:schemeClr val="tx1"/>
                </a:solidFill>
                <a:effectLst/>
                <a:uLnTx/>
                <a:uFillTx/>
                <a:latin typeface="+mj-lt"/>
                <a:ea typeface="+mj-ea"/>
                <a:cs typeface="+mj-cs"/>
              </a:rPr>
              <a:t> externo: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4400" b="0" i="0" u="none" strike="noStrike" kern="1200" cap="none" spc="0" normalizeH="0" noProof="0" dirty="0" smtClean="0">
                <a:ln>
                  <a:noFill/>
                </a:ln>
                <a:solidFill>
                  <a:schemeClr val="tx1"/>
                </a:solidFill>
                <a:effectLst/>
                <a:uLnTx/>
                <a:uFillTx/>
                <a:latin typeface="+mj-lt"/>
                <a:ea typeface="+mj-ea"/>
                <a:cs typeface="+mj-cs"/>
              </a:rPr>
              <a:t>marco </a:t>
            </a:r>
            <a:r>
              <a:rPr lang="es-DO" sz="4400" dirty="0" smtClean="0">
                <a:latin typeface="+mj-lt"/>
                <a:ea typeface="+mj-ea"/>
                <a:cs typeface="+mj-cs"/>
              </a:rPr>
              <a:t>de políticas de largo plazo </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2 Marcador de contenido"/>
          <p:cNvSpPr txBox="1">
            <a:spLocks/>
          </p:cNvSpPr>
          <p:nvPr/>
        </p:nvSpPr>
        <p:spPr>
          <a:xfrm>
            <a:off x="609600" y="1268760"/>
            <a:ext cx="8229600" cy="5009803"/>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20000"/>
              </a:lnSpc>
              <a:spcAft>
                <a:spcPts val="600"/>
              </a:spcAft>
              <a:buClrTx/>
              <a:buSzTx/>
              <a:buFont typeface="Arial" pitchFamily="34" charset="0"/>
              <a:buChar char="•"/>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Contexto de extrema y prolongada inequidad rural</a:t>
            </a:r>
          </a:p>
          <a:p>
            <a:pPr marL="342900" marR="0" lvl="0" indent="-342900" algn="l" defTabSz="914400" rtl="0" eaLnBrk="1" fontAlgn="auto" latinLnBrk="0" hangingPunct="1">
              <a:lnSpc>
                <a:spcPct val="120000"/>
              </a:lnSpc>
              <a:spcAft>
                <a:spcPts val="600"/>
              </a:spcAft>
              <a:buClrTx/>
              <a:buSzTx/>
              <a:buFont typeface="Arial" pitchFamily="34" charset="0"/>
              <a:buChar char="•"/>
              <a:tabLst/>
              <a:defRPr/>
            </a:pPr>
            <a:r>
              <a:rPr lang="es-DO" sz="3200" dirty="0" smtClean="0"/>
              <a:t>Inefectividad de políticas de desarrollo rural</a:t>
            </a:r>
          </a:p>
          <a:p>
            <a:pPr marL="342900" marR="0" lvl="0" indent="-342900" algn="l" defTabSz="914400" rtl="0" eaLnBrk="1" fontAlgn="auto" latinLnBrk="0" hangingPunct="1">
              <a:lnSpc>
                <a:spcPct val="120000"/>
              </a:lnSpc>
              <a:spcAft>
                <a:spcPts val="600"/>
              </a:spcAft>
              <a:buClrTx/>
              <a:buSzTx/>
              <a:buFont typeface="Arial" pitchFamily="34" charset="0"/>
              <a:buChar char="•"/>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Estatuto agrario de 2002: hacia la renovación</a:t>
            </a:r>
            <a:r>
              <a:rPr kumimoji="0" lang="es-DO" sz="3200" b="0" i="0" u="none" strike="noStrike" kern="1200" cap="none" spc="0" normalizeH="0" noProof="0" dirty="0" smtClean="0">
                <a:ln>
                  <a:noFill/>
                </a:ln>
                <a:solidFill>
                  <a:schemeClr val="tx1"/>
                </a:solidFill>
                <a:effectLst/>
                <a:uLnTx/>
                <a:uFillTx/>
                <a:latin typeface="+mn-lt"/>
                <a:ea typeface="+mn-ea"/>
                <a:cs typeface="+mn-cs"/>
              </a:rPr>
              <a:t> de la política pública</a:t>
            </a:r>
            <a:endParaRPr kumimoji="0" lang="es-DO" sz="32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lgn="just">
              <a:lnSpc>
                <a:spcPct val="120000"/>
              </a:lnSpc>
              <a:spcAft>
                <a:spcPts val="600"/>
              </a:spcAft>
              <a:buFont typeface="Arial" pitchFamily="34" charset="0"/>
              <a:buChar char="–"/>
            </a:pPr>
            <a:r>
              <a:rPr kumimoji="0" lang="es-DO" sz="2600" b="0" i="0" u="sng" strike="noStrike" kern="1200" cap="none" spc="0" normalizeH="0" baseline="0" noProof="0" dirty="0" smtClean="0">
                <a:ln>
                  <a:noFill/>
                </a:ln>
                <a:solidFill>
                  <a:schemeClr val="tx1"/>
                </a:solidFill>
                <a:effectLst/>
                <a:uLnTx/>
                <a:uFillTx/>
                <a:latin typeface="+mn-lt"/>
                <a:ea typeface="+mn-ea"/>
                <a:cs typeface="+mn-cs"/>
              </a:rPr>
              <a:t>prioridad en agricultura familiar</a:t>
            </a:r>
            <a:r>
              <a:rPr kumimoji="0" lang="es-DO" sz="2600" b="0" i="0" u="none" strike="noStrike" kern="1200" cap="none" spc="0" normalizeH="0" baseline="0" noProof="0" dirty="0" smtClean="0">
                <a:ln>
                  <a:noFill/>
                </a:ln>
                <a:solidFill>
                  <a:schemeClr val="tx1"/>
                </a:solidFill>
                <a:effectLst/>
                <a:uLnTx/>
                <a:uFillTx/>
                <a:latin typeface="+mn-lt"/>
                <a:ea typeface="+mn-ea"/>
                <a:cs typeface="+mn-cs"/>
              </a:rPr>
              <a:t>:</a:t>
            </a:r>
            <a:r>
              <a:rPr kumimoji="0" lang="es-DO" sz="2600" b="0" i="0" u="none" strike="noStrike" kern="1200" cap="none" spc="0" normalizeH="0" noProof="0" dirty="0" smtClean="0">
                <a:ln>
                  <a:noFill/>
                </a:ln>
                <a:solidFill>
                  <a:schemeClr val="tx1"/>
                </a:solidFill>
                <a:effectLst/>
                <a:uLnTx/>
                <a:uFillTx/>
                <a:latin typeface="+mn-lt"/>
                <a:ea typeface="+mn-ea"/>
                <a:cs typeface="+mn-cs"/>
              </a:rPr>
              <a:t> </a:t>
            </a:r>
            <a:r>
              <a:rPr lang="es-DO" sz="2600" dirty="0" smtClean="0"/>
              <a:t>“promoverá la adecuación de la estructura agraria, conducente al arraigo, al fortalecimiento y a la incorporación armónica de la agricultura familiar campesina al Desarrollo Nacional”</a:t>
            </a:r>
            <a:endParaRPr kumimoji="0" lang="es-DO" sz="26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lgn="just">
              <a:lnSpc>
                <a:spcPct val="120000"/>
              </a:lnSpc>
              <a:spcAft>
                <a:spcPts val="600"/>
              </a:spcAft>
              <a:buFont typeface="Arial" pitchFamily="34" charset="0"/>
              <a:buChar char="–"/>
            </a:pPr>
            <a:r>
              <a:rPr kumimoji="0" lang="es-DO" sz="2600" b="0" i="0" u="sng" strike="noStrike" kern="1200" cap="none" spc="0" normalizeH="0" baseline="0" noProof="0" dirty="0" smtClean="0">
                <a:ln>
                  <a:noFill/>
                </a:ln>
                <a:solidFill>
                  <a:schemeClr val="tx1"/>
                </a:solidFill>
                <a:effectLst/>
                <a:uLnTx/>
                <a:uFillTx/>
                <a:latin typeface="+mn-lt"/>
                <a:ea typeface="+mn-ea"/>
                <a:cs typeface="+mn-cs"/>
              </a:rPr>
              <a:t>creación del INDERT</a:t>
            </a:r>
            <a:r>
              <a:rPr kumimoji="0" lang="es-DO" sz="2600" b="0" i="0" u="none" strike="noStrike" kern="1200" cap="none" spc="0" normalizeH="0" baseline="0" noProof="0" dirty="0" smtClean="0">
                <a:ln>
                  <a:noFill/>
                </a:ln>
                <a:solidFill>
                  <a:schemeClr val="tx1"/>
                </a:solidFill>
                <a:effectLst/>
                <a:uLnTx/>
                <a:uFillTx/>
                <a:latin typeface="+mn-lt"/>
                <a:ea typeface="+mn-ea"/>
                <a:cs typeface="+mn-cs"/>
              </a:rPr>
              <a:t> a partir de IBR: </a:t>
            </a:r>
            <a:r>
              <a:rPr lang="es-DO" sz="2600" dirty="0" smtClean="0"/>
              <a:t>“adecuar la estructura agraria promoviendo el acceso a la tierra rural … creando las condiciones propicias para el desarrollo que posibilite el arraigo …  configurando estrategias que integren participación, productividad y sostenibilidad ambiental” </a:t>
            </a:r>
            <a:endParaRPr kumimoji="0" lang="es-DO"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es-DO" sz="4400" dirty="0" smtClean="0"/>
              <a:t>Entorno externo: </a:t>
            </a:r>
          </a:p>
          <a:p>
            <a:pPr lvl="0" algn="ctr">
              <a:spcBef>
                <a:spcPct val="0"/>
              </a:spcBef>
              <a:defRPr/>
            </a:pPr>
            <a:r>
              <a:rPr lang="es-DO" sz="4400" dirty="0" smtClean="0"/>
              <a:t>marco de políticas de largo plazo </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83568" y="1412776"/>
            <a:ext cx="7992888" cy="5022914"/>
          </a:xfrm>
          <a:prstGeom prst="rect">
            <a:avLst/>
          </a:prstGeom>
          <a:noFill/>
        </p:spPr>
        <p:txBody>
          <a:bodyPr wrap="square" rtlCol="0">
            <a:spAutoFit/>
          </a:bodyPr>
          <a:lstStyle/>
          <a:p>
            <a:pPr marL="342900" indent="-342900">
              <a:spcBef>
                <a:spcPct val="20000"/>
              </a:spcBef>
              <a:buFont typeface="Arial" pitchFamily="34" charset="0"/>
              <a:buChar char="•"/>
              <a:defRPr/>
            </a:pPr>
            <a:r>
              <a:rPr lang="es-DO" sz="2400" u="sng" dirty="0" smtClean="0"/>
              <a:t>Marco Estratégico Agrario 2008-19</a:t>
            </a:r>
          </a:p>
          <a:p>
            <a:pPr marL="800100" lvl="1" indent="-342900">
              <a:buFont typeface="Arial" pitchFamily="34" charset="0"/>
              <a:buChar char="•"/>
              <a:defRPr/>
            </a:pPr>
            <a:r>
              <a:rPr lang="es-DO" sz="2400" dirty="0" smtClean="0"/>
              <a:t>esfuerzo por dotar  a la política pública de:</a:t>
            </a:r>
          </a:p>
          <a:p>
            <a:pPr marL="1257300" lvl="2" indent="-342900">
              <a:buFont typeface="Arial" pitchFamily="34" charset="0"/>
              <a:buChar char="•"/>
              <a:defRPr/>
            </a:pPr>
            <a:r>
              <a:rPr lang="es-DO" sz="2400" dirty="0" smtClean="0"/>
              <a:t>integralidad</a:t>
            </a:r>
          </a:p>
          <a:p>
            <a:pPr marL="1257300" lvl="2" indent="-342900">
              <a:buFont typeface="Arial" pitchFamily="34" charset="0"/>
              <a:buChar char="•"/>
              <a:defRPr/>
            </a:pPr>
            <a:r>
              <a:rPr lang="es-DO" sz="2400" dirty="0" smtClean="0"/>
              <a:t>estabilidad</a:t>
            </a:r>
          </a:p>
          <a:p>
            <a:pPr marL="1257300" lvl="2" indent="-342900">
              <a:buFont typeface="Arial" pitchFamily="34" charset="0"/>
              <a:buChar char="•"/>
              <a:defRPr/>
            </a:pPr>
            <a:r>
              <a:rPr lang="es-DO" sz="2400" dirty="0" smtClean="0"/>
              <a:t>especificidad (respuesta a la heterogeneidad)</a:t>
            </a:r>
          </a:p>
          <a:p>
            <a:pPr marL="1257300" lvl="2" indent="-342900">
              <a:buFont typeface="Arial" pitchFamily="34" charset="0"/>
              <a:buChar char="•"/>
              <a:defRPr/>
            </a:pPr>
            <a:r>
              <a:rPr lang="es-DO" sz="2400" dirty="0" smtClean="0"/>
              <a:t>apertura a la participación de actores</a:t>
            </a:r>
          </a:p>
          <a:p>
            <a:pPr marL="800100" lvl="1" indent="-342900">
              <a:spcBef>
                <a:spcPct val="20000"/>
              </a:spcBef>
              <a:buFont typeface="Arial" pitchFamily="34" charset="0"/>
              <a:buChar char="•"/>
              <a:defRPr/>
            </a:pPr>
            <a:r>
              <a:rPr lang="es-DO" sz="2400" dirty="0" smtClean="0"/>
              <a:t>Establece como objetivo incrementar la competitividad sectorial, con visión de sistemas agroalimentarios en el marco de procesos incluyentes y equitativos</a:t>
            </a:r>
          </a:p>
          <a:p>
            <a:pPr marL="800100" lvl="1" indent="-342900">
              <a:spcBef>
                <a:spcPct val="20000"/>
              </a:spcBef>
              <a:buFont typeface="Arial" pitchFamily="34" charset="0"/>
              <a:buChar char="•"/>
              <a:defRPr/>
            </a:pPr>
            <a:r>
              <a:rPr lang="es-DO" sz="2400" dirty="0" smtClean="0"/>
              <a:t>Principios rectores:  inclusión social,  equidad, sostenibilidad, subsidiariedad, equidad de género y generacional, protección ambiental</a:t>
            </a:r>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es-DO" sz="4400" dirty="0" smtClean="0"/>
              <a:t>Entorno externo:  </a:t>
            </a:r>
          </a:p>
          <a:p>
            <a:pPr lvl="0" algn="ctr">
              <a:spcBef>
                <a:spcPct val="0"/>
              </a:spcBef>
              <a:defRPr/>
            </a:pPr>
            <a:r>
              <a:rPr lang="es-DO" sz="4400" dirty="0" smtClean="0"/>
              <a:t>marco de políticas de largo plazo </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83568" y="1412776"/>
            <a:ext cx="7992888" cy="4739759"/>
          </a:xfrm>
          <a:prstGeom prst="rect">
            <a:avLst/>
          </a:prstGeom>
          <a:noFill/>
        </p:spPr>
        <p:txBody>
          <a:bodyPr wrap="square" rtlCol="0">
            <a:spAutoFit/>
          </a:bodyPr>
          <a:lstStyle/>
          <a:p>
            <a:pPr marL="342900" indent="-342900">
              <a:spcBef>
                <a:spcPct val="20000"/>
              </a:spcBef>
              <a:spcAft>
                <a:spcPts val="1200"/>
              </a:spcAft>
              <a:buFont typeface="Arial" pitchFamily="34" charset="0"/>
              <a:buChar char="•"/>
              <a:defRPr/>
            </a:pPr>
            <a:r>
              <a:rPr lang="es-DO" sz="2400" u="sng" dirty="0" smtClean="0"/>
              <a:t>Marco Estratégico Agrario 2008-19 (cont.)</a:t>
            </a:r>
          </a:p>
          <a:p>
            <a:pPr marL="723900" indent="-368300">
              <a:spcAft>
                <a:spcPts val="1200"/>
              </a:spcAft>
            </a:pPr>
            <a:r>
              <a:rPr lang="es-DO" sz="2000" dirty="0" smtClean="0"/>
              <a:t>Cinco ejes estratégicos de mediano y largo plazo: </a:t>
            </a:r>
          </a:p>
          <a:p>
            <a:pPr marL="906463" lvl="1" indent="-361950">
              <a:buFont typeface="Arial" pitchFamily="34" charset="0"/>
              <a:buChar char="•"/>
            </a:pPr>
            <a:r>
              <a:rPr lang="es-DO" sz="2000" dirty="0" smtClean="0"/>
              <a:t>adecuación institucional sectorial; </a:t>
            </a:r>
          </a:p>
          <a:p>
            <a:pPr marL="906463" lvl="1" indent="-361950">
              <a:buFont typeface="Arial" pitchFamily="34" charset="0"/>
              <a:buChar char="•"/>
            </a:pPr>
            <a:r>
              <a:rPr lang="es-DO" sz="2000" dirty="0" smtClean="0"/>
              <a:t>desarrollo de la Agricultura Familiar y Seguridad alimentaria</a:t>
            </a:r>
          </a:p>
          <a:p>
            <a:pPr marL="906463" lvl="1" indent="-361950">
              <a:buFont typeface="Arial" pitchFamily="34" charset="0"/>
              <a:buChar char="•"/>
            </a:pPr>
            <a:r>
              <a:rPr lang="es-DO" sz="2000" dirty="0" smtClean="0"/>
              <a:t>desarrollo de la Competitividad Agraria</a:t>
            </a:r>
          </a:p>
          <a:p>
            <a:pPr marL="906463" lvl="1" indent="-361950">
              <a:buFont typeface="Arial" pitchFamily="34" charset="0"/>
              <a:buChar char="•"/>
            </a:pPr>
            <a:r>
              <a:rPr lang="es-DO" sz="2000" dirty="0" smtClean="0"/>
              <a:t>desarrollo de </a:t>
            </a:r>
            <a:r>
              <a:rPr lang="es-DO" sz="2000" dirty="0" err="1" smtClean="0"/>
              <a:t>agroenergías</a:t>
            </a:r>
            <a:r>
              <a:rPr lang="es-DO" sz="2000" dirty="0" smtClean="0"/>
              <a:t>; y </a:t>
            </a:r>
          </a:p>
          <a:p>
            <a:pPr marL="906463" lvl="1" indent="-361950">
              <a:buFont typeface="Arial" pitchFamily="34" charset="0"/>
              <a:buChar char="•"/>
            </a:pPr>
            <a:r>
              <a:rPr lang="es-DO" sz="2000" dirty="0" smtClean="0"/>
              <a:t>desarrollo pecuario y granjero</a:t>
            </a:r>
          </a:p>
          <a:p>
            <a:pPr lvl="1">
              <a:buNone/>
            </a:pPr>
            <a:endParaRPr lang="es-DO" sz="2000" dirty="0" smtClean="0"/>
          </a:p>
          <a:p>
            <a:pPr lvl="1">
              <a:spcAft>
                <a:spcPts val="1200"/>
              </a:spcAft>
              <a:buNone/>
            </a:pPr>
            <a:r>
              <a:rPr lang="es-DO" sz="2000" dirty="0" smtClean="0"/>
              <a:t>¿Balance?</a:t>
            </a:r>
          </a:p>
          <a:p>
            <a:pPr marL="717550" lvl="1" indent="-185738">
              <a:spcAft>
                <a:spcPts val="600"/>
              </a:spcAft>
              <a:buFont typeface="Arial" pitchFamily="34" charset="0"/>
              <a:buChar char="•"/>
            </a:pPr>
            <a:r>
              <a:rPr lang="es-DO" sz="2000" dirty="0" smtClean="0"/>
              <a:t>Ausencia de documentos de balance</a:t>
            </a:r>
          </a:p>
          <a:p>
            <a:pPr marL="717550" lvl="1" indent="-185738">
              <a:spcAft>
                <a:spcPts val="600"/>
              </a:spcAft>
              <a:buFont typeface="Arial" pitchFamily="34" charset="0"/>
              <a:buChar char="•"/>
            </a:pPr>
            <a:r>
              <a:rPr lang="es-DO" sz="2000" dirty="0" smtClean="0"/>
              <a:t>Interrupción de gobierno en 2012 seguramente supuso la disrupción de componentes críticos de la estrategia, sea de forma o de fondo</a:t>
            </a:r>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es-DO" sz="4400" dirty="0" smtClean="0"/>
              <a:t>Entorno externo: </a:t>
            </a:r>
          </a:p>
          <a:p>
            <a:pPr lvl="0" algn="ctr">
              <a:spcBef>
                <a:spcPct val="0"/>
              </a:spcBef>
              <a:defRPr/>
            </a:pPr>
            <a:r>
              <a:rPr lang="es-DO" sz="4400" dirty="0" smtClean="0"/>
              <a:t>política de tierras</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83568" y="1412776"/>
            <a:ext cx="7992888" cy="4693593"/>
          </a:xfrm>
          <a:prstGeom prst="rect">
            <a:avLst/>
          </a:prstGeom>
          <a:noFill/>
        </p:spPr>
        <p:txBody>
          <a:bodyPr wrap="square" rtlCol="0">
            <a:spAutoFit/>
          </a:bodyPr>
          <a:lstStyle/>
          <a:p>
            <a:pPr>
              <a:spcAft>
                <a:spcPts val="600"/>
              </a:spcAft>
            </a:pPr>
            <a:r>
              <a:rPr lang="es-DO" sz="2000" b="1" u="sng" dirty="0" smtClean="0"/>
              <a:t>Políticas de tierras</a:t>
            </a:r>
            <a:endParaRPr lang="en-US" sz="2000" b="1" dirty="0" smtClean="0"/>
          </a:p>
          <a:p>
            <a:pPr lvl="1" indent="-279400">
              <a:spcAft>
                <a:spcPts val="600"/>
              </a:spcAft>
              <a:buFont typeface="Arial" pitchFamily="34" charset="0"/>
              <a:buChar char="•"/>
            </a:pPr>
            <a:r>
              <a:rPr lang="es-DO" dirty="0" smtClean="0"/>
              <a:t>Restricción de tierra: barrera más significativa para el desarrollo la pequeña agricultura </a:t>
            </a:r>
          </a:p>
          <a:p>
            <a:pPr lvl="1" indent="-279400">
              <a:spcAft>
                <a:spcPts val="600"/>
              </a:spcAft>
              <a:buFont typeface="Arial" pitchFamily="34" charset="0"/>
              <a:buChar char="•"/>
            </a:pPr>
            <a:r>
              <a:rPr lang="es-DO" dirty="0" smtClean="0"/>
              <a:t>Cuatro infructuosas décadas de política: del IBR al Estatuto Agrario 2</a:t>
            </a:r>
            <a:r>
              <a:rPr lang="es-DO" dirty="0" smtClean="0">
                <a:sym typeface="Wingdings" pitchFamily="2" charset="2"/>
              </a:rPr>
              <a:t>002 y al INDERT</a:t>
            </a:r>
          </a:p>
          <a:p>
            <a:pPr lvl="1" indent="-279400">
              <a:spcAft>
                <a:spcPts val="600"/>
              </a:spcAft>
              <a:buFont typeface="Arial" pitchFamily="34" charset="0"/>
              <a:buChar char="•"/>
            </a:pPr>
            <a:r>
              <a:rPr lang="es-DO" dirty="0" smtClean="0">
                <a:sym typeface="Wingdings" pitchFamily="2" charset="2"/>
              </a:rPr>
              <a:t>Una década de magros resultados: propiedad se concentró aún más</a:t>
            </a:r>
          </a:p>
          <a:p>
            <a:pPr lvl="2">
              <a:spcAft>
                <a:spcPts val="600"/>
              </a:spcAft>
            </a:pPr>
            <a:r>
              <a:rPr lang="es-DO" dirty="0" smtClean="0">
                <a:sym typeface="Wingdings" pitchFamily="2" charset="2"/>
              </a:rPr>
              <a:t>Alcance limitado de programas</a:t>
            </a:r>
          </a:p>
          <a:p>
            <a:pPr lvl="2">
              <a:spcAft>
                <a:spcPts val="600"/>
              </a:spcAft>
            </a:pPr>
            <a:r>
              <a:rPr lang="es-DO" dirty="0" smtClean="0">
                <a:sym typeface="Wingdings" pitchFamily="2" charset="2"/>
              </a:rPr>
              <a:t>Proceso de reversión </a:t>
            </a:r>
          </a:p>
          <a:p>
            <a:pPr marL="273050" lvl="2">
              <a:spcAft>
                <a:spcPts val="600"/>
              </a:spcAft>
              <a:buNone/>
            </a:pPr>
            <a:r>
              <a:rPr lang="es-DO" dirty="0" smtClean="0"/>
              <a:t>En 2010, IICA indicó:</a:t>
            </a:r>
          </a:p>
          <a:p>
            <a:pPr marL="273050" lvl="2" algn="ctr">
              <a:spcAft>
                <a:spcPts val="600"/>
              </a:spcAft>
              <a:buNone/>
            </a:pPr>
            <a:r>
              <a:rPr lang="es-DO" dirty="0" smtClean="0"/>
              <a:t>“los esfuerzos iniciados en el año anterior por el gobierno entrante no han conseguido efectivamente arrojar resultados positivos y que muestren una vía de solución a esta problemática histórica”</a:t>
            </a:r>
            <a:endParaRPr lang="es-DO" dirty="0" smtClean="0">
              <a:sym typeface="Wingdings" pitchFamily="2" charset="2"/>
            </a:endParaRPr>
          </a:p>
          <a:p>
            <a:pPr marL="730250" lvl="1" indent="-374650">
              <a:spcAft>
                <a:spcPts val="600"/>
              </a:spcAft>
              <a:buFont typeface="Arial" pitchFamily="34" charset="0"/>
              <a:buChar char="•"/>
            </a:pPr>
            <a:r>
              <a:rPr lang="es-DO" dirty="0" smtClean="0"/>
              <a:t>Avances en catastro</a:t>
            </a:r>
          </a:p>
          <a:p>
            <a:pPr marL="730250" lvl="1" indent="-374650">
              <a:spcAft>
                <a:spcPts val="600"/>
              </a:spcAft>
              <a:buFont typeface="Arial" pitchFamily="34" charset="0"/>
              <a:buChar char="•"/>
            </a:pPr>
            <a:r>
              <a:rPr lang="es-DO" dirty="0" smtClean="0"/>
              <a:t>Reconocimiento de derecho de propiedad de pequeños/as productores/as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es-DO" sz="4400" dirty="0" smtClean="0"/>
              <a:t>Entorno externo: </a:t>
            </a:r>
          </a:p>
          <a:p>
            <a:pPr lvl="0" algn="ctr">
              <a:spcBef>
                <a:spcPct val="0"/>
              </a:spcBef>
              <a:defRPr/>
            </a:pPr>
            <a:r>
              <a:rPr lang="es-DO" sz="4400" dirty="0" smtClean="0"/>
              <a:t>política fiscal</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83568" y="1412776"/>
            <a:ext cx="7992888" cy="4093428"/>
          </a:xfrm>
          <a:prstGeom prst="rect">
            <a:avLst/>
          </a:prstGeom>
          <a:noFill/>
        </p:spPr>
        <p:txBody>
          <a:bodyPr wrap="square" rtlCol="0">
            <a:spAutoFit/>
          </a:bodyPr>
          <a:lstStyle/>
          <a:p>
            <a:pPr>
              <a:spcAft>
                <a:spcPts val="600"/>
              </a:spcAft>
            </a:pPr>
            <a:r>
              <a:rPr lang="es-DO" sz="2000" b="1" u="sng" dirty="0" smtClean="0"/>
              <a:t>Política fiscal</a:t>
            </a:r>
            <a:endParaRPr lang="en-US" sz="2000" b="1" dirty="0" smtClean="0"/>
          </a:p>
          <a:p>
            <a:pPr marL="531813" lvl="1" indent="-368300">
              <a:spcAft>
                <a:spcPts val="600"/>
              </a:spcAft>
              <a:buFont typeface="Arial" pitchFamily="34" charset="0"/>
              <a:buChar char="•"/>
              <a:tabLst>
                <a:tab pos="723900" algn="l"/>
              </a:tabLst>
            </a:pPr>
            <a:r>
              <a:rPr lang="es-DO" sz="2000" dirty="0" smtClean="0"/>
              <a:t>Política tributaria favorable al agro</a:t>
            </a:r>
          </a:p>
          <a:p>
            <a:pPr marL="723900" lvl="1" indent="-80963">
              <a:spcAft>
                <a:spcPts val="600"/>
              </a:spcAft>
              <a:buFont typeface="Courier New" pitchFamily="49" charset="0"/>
              <a:buChar char="o"/>
              <a:tabLst>
                <a:tab pos="723900" algn="l"/>
              </a:tabLst>
            </a:pPr>
            <a:r>
              <a:rPr lang="es-DO" sz="2000" dirty="0" smtClean="0"/>
              <a:t>	créditos tributarios y compensaciones impositivas “perforan” 	IMAGRO </a:t>
            </a:r>
            <a:r>
              <a:rPr lang="es-DO" sz="2000" dirty="0" smtClean="0">
                <a:sym typeface="Wingdings" pitchFamily="2" charset="2"/>
              </a:rPr>
              <a:t> </a:t>
            </a:r>
            <a:r>
              <a:rPr lang="es-DO" sz="2000" dirty="0" smtClean="0"/>
              <a:t>baja contribución sectorial al fisco </a:t>
            </a:r>
          </a:p>
          <a:p>
            <a:pPr marL="531813" lvl="1" indent="-368300">
              <a:spcAft>
                <a:spcPts val="600"/>
              </a:spcAft>
              <a:buFont typeface="Arial" pitchFamily="34" charset="0"/>
              <a:buChar char="•"/>
              <a:tabLst>
                <a:tab pos="723900" algn="l"/>
              </a:tabLst>
            </a:pPr>
            <a:r>
              <a:rPr lang="es-DO" sz="2000" dirty="0" smtClean="0"/>
              <a:t>Disminución secular de gasto público en agricultura</a:t>
            </a:r>
          </a:p>
          <a:p>
            <a:pPr marL="531813" lvl="1" indent="-368300">
              <a:spcAft>
                <a:spcPts val="600"/>
              </a:spcAft>
              <a:buFont typeface="Arial" pitchFamily="34" charset="0"/>
              <a:buChar char="•"/>
              <a:tabLst>
                <a:tab pos="723900" algn="l"/>
              </a:tabLst>
            </a:pPr>
            <a:r>
              <a:rPr lang="es-DO" sz="2000" dirty="0" smtClean="0"/>
              <a:t>Mayor concentración de gastos rurales en:</a:t>
            </a:r>
          </a:p>
          <a:p>
            <a:pPr marL="989013" lvl="2" indent="-368300">
              <a:spcAft>
                <a:spcPts val="600"/>
              </a:spcAft>
              <a:buFont typeface="Arial" pitchFamily="34" charset="0"/>
              <a:buChar char="•"/>
              <a:tabLst>
                <a:tab pos="723900" algn="l"/>
              </a:tabLst>
            </a:pPr>
            <a:r>
              <a:rPr lang="es-DO" sz="2000" dirty="0" smtClean="0"/>
              <a:t>gasto social rural</a:t>
            </a:r>
          </a:p>
          <a:p>
            <a:pPr marL="989013" lvl="2" indent="-368300">
              <a:spcAft>
                <a:spcPts val="600"/>
              </a:spcAft>
              <a:buFont typeface="Arial" pitchFamily="34" charset="0"/>
              <a:buChar char="•"/>
              <a:tabLst>
                <a:tab pos="723900" algn="l"/>
              </a:tabLst>
            </a:pPr>
            <a:r>
              <a:rPr lang="es-DO" sz="2000" dirty="0" smtClean="0"/>
              <a:t>infraestructura </a:t>
            </a:r>
          </a:p>
          <a:p>
            <a:pPr marL="989013" lvl="2" indent="-368300">
              <a:spcAft>
                <a:spcPts val="600"/>
              </a:spcAft>
              <a:buFont typeface="Arial" pitchFamily="34" charset="0"/>
              <a:buChar char="•"/>
              <a:tabLst>
                <a:tab pos="723900" algn="l"/>
              </a:tabLst>
            </a:pPr>
            <a:r>
              <a:rPr lang="es-DO" sz="2000" dirty="0" smtClean="0"/>
              <a:t>gastos en bienes y subsidios privados en detrimento de los públicos</a:t>
            </a:r>
          </a:p>
          <a:p>
            <a:pPr marL="531813" lvl="1" indent="-368300">
              <a:spcAft>
                <a:spcPts val="600"/>
              </a:spcAft>
              <a:buFont typeface="Arial" pitchFamily="34" charset="0"/>
              <a:buChar char="•"/>
              <a:tabLst>
                <a:tab pos="723900" algn="l"/>
              </a:tabLst>
            </a:pPr>
            <a:r>
              <a:rPr lang="es-DO" sz="2000" dirty="0" smtClean="0"/>
              <a:t>Altos niveles de ineficiencia de instituciones del Estado</a:t>
            </a:r>
            <a:endParaRPr lang="es-D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10" name="1 Título"/>
          <p:cNvSpPr txBox="1">
            <a:spLocks/>
          </p:cNvSpPr>
          <p:nvPr/>
        </p:nvSpPr>
        <p:spPr>
          <a:xfrm>
            <a:off x="609600" y="427038"/>
            <a:ext cx="8229600" cy="91373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3200" b="0" i="0" u="none" strike="noStrike" kern="1200" cap="none" spc="0" normalizeH="0" baseline="0" noProof="0" dirty="0" smtClean="0">
                <a:ln>
                  <a:noFill/>
                </a:ln>
                <a:solidFill>
                  <a:schemeClr val="tx1"/>
                </a:solidFill>
                <a:effectLst/>
                <a:uLnTx/>
                <a:uFillTx/>
                <a:latin typeface="+mj-lt"/>
                <a:ea typeface="+mj-ea"/>
                <a:cs typeface="+mj-cs"/>
              </a:rPr>
              <a:t>La ruta</a:t>
            </a:r>
            <a:r>
              <a:rPr kumimoji="0" lang="es-DO" sz="3200" b="0" i="0" u="none" strike="noStrike" kern="1200" cap="none" spc="0" normalizeH="0" noProof="0" dirty="0" smtClean="0">
                <a:ln>
                  <a:noFill/>
                </a:ln>
                <a:solidFill>
                  <a:schemeClr val="tx1"/>
                </a:solidFill>
                <a:effectLst/>
                <a:uLnTx/>
                <a:uFillTx/>
                <a:latin typeface="+mj-lt"/>
                <a:ea typeface="+mj-ea"/>
                <a:cs typeface="+mj-cs"/>
              </a:rPr>
              <a:t> a seguir</a:t>
            </a:r>
            <a:endParaRPr kumimoji="0" lang="es-DO"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2 Marcador de contenido"/>
          <p:cNvSpPr txBox="1">
            <a:spLocks/>
          </p:cNvSpPr>
          <p:nvPr/>
        </p:nvSpPr>
        <p:spPr>
          <a:xfrm>
            <a:off x="609600" y="1752600"/>
            <a:ext cx="8066856" cy="4525963"/>
          </a:xfrm>
          <a:prstGeom prst="rect">
            <a:avLst/>
          </a:prstGeom>
        </p:spPr>
        <p:txBody>
          <a:bodyPr vert="horz" lIns="91440" tIns="45720" rIns="91440" bIns="45720" rtlCol="0">
            <a:normAutofit/>
          </a:bodyPr>
          <a:lstStyle/>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DO"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11 CuadroTexto"/>
          <p:cNvSpPr txBox="1"/>
          <p:nvPr/>
        </p:nvSpPr>
        <p:spPr>
          <a:xfrm>
            <a:off x="827584" y="1412776"/>
            <a:ext cx="7704856" cy="4585871"/>
          </a:xfrm>
          <a:prstGeom prst="rect">
            <a:avLst/>
          </a:prstGeom>
          <a:noFill/>
        </p:spPr>
        <p:txBody>
          <a:bodyPr wrap="square" rtlCol="0">
            <a:spAutoFit/>
          </a:bodyPr>
          <a:lstStyle/>
          <a:p>
            <a:pPr marL="358775" indent="-358775" algn="just">
              <a:spcBef>
                <a:spcPts val="600"/>
              </a:spcBef>
              <a:spcAft>
                <a:spcPts val="600"/>
              </a:spcAft>
              <a:buFont typeface="Arial" pitchFamily="34" charset="0"/>
              <a:buChar char="•"/>
            </a:pPr>
            <a:r>
              <a:rPr lang="es-DO" sz="2200" dirty="0" smtClean="0"/>
              <a:t>Una caracterización general las economías rurales y sus pequeñas unidades productivas en América Latina.</a:t>
            </a:r>
          </a:p>
          <a:p>
            <a:pPr marL="358775" indent="-358775" algn="just">
              <a:spcBef>
                <a:spcPts val="600"/>
              </a:spcBef>
              <a:spcAft>
                <a:spcPts val="600"/>
              </a:spcAft>
              <a:buFont typeface="Arial" pitchFamily="34" charset="0"/>
              <a:buChar char="•"/>
            </a:pPr>
            <a:r>
              <a:rPr lang="es-DO" sz="2200" dirty="0" smtClean="0"/>
              <a:t>A pesar de algunos éxitos,  en general, la pequeña producción rural está entrampada. Una hipótesis.</a:t>
            </a:r>
          </a:p>
          <a:p>
            <a:pPr marL="358775" indent="-358775" algn="just">
              <a:spcBef>
                <a:spcPts val="600"/>
              </a:spcBef>
              <a:spcAft>
                <a:spcPts val="600"/>
              </a:spcAft>
              <a:buFont typeface="Arial" pitchFamily="34" charset="0"/>
              <a:buChar char="•"/>
            </a:pPr>
            <a:r>
              <a:rPr lang="es-DO" sz="2200" dirty="0" smtClean="0"/>
              <a:t>Una propuesta metodológica para entender los entornos de la pequeña producción rural.</a:t>
            </a:r>
          </a:p>
          <a:p>
            <a:pPr marL="358775" indent="-358775" algn="just">
              <a:spcBef>
                <a:spcPts val="600"/>
              </a:spcBef>
              <a:spcAft>
                <a:spcPts val="600"/>
              </a:spcAft>
              <a:buFont typeface="Arial" pitchFamily="34" charset="0"/>
              <a:buChar char="•"/>
            </a:pPr>
            <a:r>
              <a:rPr lang="es-DO" sz="2200" dirty="0" smtClean="0"/>
              <a:t>Las experiencias sistematizadas por AEE.</a:t>
            </a:r>
          </a:p>
          <a:p>
            <a:pPr marL="358775" indent="-358775" algn="just">
              <a:spcBef>
                <a:spcPts val="600"/>
              </a:spcBef>
              <a:spcAft>
                <a:spcPts val="600"/>
              </a:spcAft>
              <a:buFont typeface="Arial" pitchFamily="34" charset="0"/>
              <a:buChar char="•"/>
            </a:pPr>
            <a:r>
              <a:rPr lang="es-DO" sz="2200" dirty="0" smtClean="0"/>
              <a:t>Una aplicación de esa metodología sobre entornos rurales al caso de Paraguay.</a:t>
            </a:r>
          </a:p>
          <a:p>
            <a:pPr marL="358775" indent="-358775" algn="just">
              <a:spcBef>
                <a:spcPts val="600"/>
              </a:spcBef>
              <a:spcAft>
                <a:spcPts val="600"/>
              </a:spcAft>
              <a:buFont typeface="Arial" pitchFamily="34" charset="0"/>
              <a:buChar char="•"/>
            </a:pPr>
            <a:r>
              <a:rPr lang="es-DO" sz="2200" dirty="0" smtClean="0"/>
              <a:t>¿Hacia donde caminar? ¿Cómo? ¿Con quienes? Preguntas para provocar la discusión.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es-DO" sz="4400" dirty="0" smtClean="0"/>
              <a:t>Entorno externo:</a:t>
            </a:r>
          </a:p>
          <a:p>
            <a:pPr lvl="0" algn="ctr">
              <a:spcBef>
                <a:spcPct val="0"/>
              </a:spcBef>
              <a:defRPr/>
            </a:pPr>
            <a:r>
              <a:rPr lang="es-DO" sz="4400" dirty="0" smtClean="0"/>
              <a:t>crédito y extensión</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83568" y="1412776"/>
            <a:ext cx="7992888" cy="4662815"/>
          </a:xfrm>
          <a:prstGeom prst="rect">
            <a:avLst/>
          </a:prstGeom>
          <a:noFill/>
        </p:spPr>
        <p:txBody>
          <a:bodyPr wrap="square" rtlCol="0">
            <a:spAutoFit/>
          </a:bodyPr>
          <a:lstStyle/>
          <a:p>
            <a:pPr>
              <a:spcAft>
                <a:spcPts val="600"/>
              </a:spcAft>
            </a:pPr>
            <a:r>
              <a:rPr lang="es-DO" sz="2000" b="1" u="sng" dirty="0" smtClean="0"/>
              <a:t>Crédito</a:t>
            </a:r>
            <a:endParaRPr lang="es-DO" dirty="0" smtClean="0"/>
          </a:p>
          <a:p>
            <a:pPr marL="620713" lvl="1" indent="-265113">
              <a:buFont typeface="Arial" pitchFamily="34" charset="0"/>
              <a:buChar char="•"/>
            </a:pPr>
            <a:r>
              <a:rPr lang="es-DO" dirty="0" smtClean="0"/>
              <a:t>Crédito privado volcado a agricultura comercial</a:t>
            </a:r>
          </a:p>
          <a:p>
            <a:pPr marL="620713" lvl="1" indent="-265113">
              <a:buFont typeface="Arial" pitchFamily="34" charset="0"/>
              <a:buChar char="•"/>
            </a:pPr>
            <a:r>
              <a:rPr lang="es-DO" dirty="0" smtClean="0"/>
              <a:t>Crédito para pequeña producción: </a:t>
            </a:r>
          </a:p>
          <a:p>
            <a:pPr lvl="2"/>
            <a:r>
              <a:rPr lang="es-DO" dirty="0" smtClean="0"/>
              <a:t>Solo alcanza para 16% de pequeña producción</a:t>
            </a:r>
          </a:p>
          <a:p>
            <a:pPr lvl="2"/>
            <a:r>
              <a:rPr lang="es-DO" dirty="0" smtClean="0"/>
              <a:t>	43%: crédito público</a:t>
            </a:r>
          </a:p>
          <a:p>
            <a:pPr lvl="2"/>
            <a:r>
              <a:rPr lang="es-DO" dirty="0" smtClean="0"/>
              <a:t>	27%: cooperativas</a:t>
            </a:r>
          </a:p>
          <a:p>
            <a:pPr lvl="2"/>
            <a:r>
              <a:rPr lang="es-DO" dirty="0" smtClean="0"/>
              <a:t>	Sesgo de género</a:t>
            </a:r>
          </a:p>
          <a:p>
            <a:pPr lvl="2"/>
            <a:r>
              <a:rPr lang="es-DO" dirty="0" smtClean="0"/>
              <a:t>Importancia del crédito de acopiadores</a:t>
            </a:r>
          </a:p>
          <a:p>
            <a:pPr marL="627063" lvl="2" indent="-271463">
              <a:buFont typeface="Arial" pitchFamily="34" charset="0"/>
              <a:buChar char="•"/>
            </a:pPr>
            <a:r>
              <a:rPr lang="es-DO" dirty="0" smtClean="0"/>
              <a:t>Sin crédito para campesinos/as sin tierra</a:t>
            </a:r>
          </a:p>
          <a:p>
            <a:pPr marL="0" lvl="2"/>
            <a:r>
              <a:rPr lang="es-DO" sz="2000" b="1" u="sng" dirty="0" smtClean="0"/>
              <a:t>Políticas de extensión</a:t>
            </a:r>
          </a:p>
          <a:p>
            <a:pPr marL="723900" lvl="2" indent="-273050">
              <a:buFont typeface="Arial" pitchFamily="34" charset="0"/>
              <a:buChar char="•"/>
            </a:pPr>
            <a:r>
              <a:rPr lang="es-DO" dirty="0" smtClean="0"/>
              <a:t>Programas débiles y con escaso financiamiento</a:t>
            </a:r>
          </a:p>
          <a:p>
            <a:pPr marL="723900" lvl="2" indent="-273050">
              <a:buFont typeface="Arial" pitchFamily="34" charset="0"/>
              <a:buChar char="•"/>
            </a:pPr>
            <a:r>
              <a:rPr lang="es-DO" dirty="0" smtClean="0"/>
              <a:t>Debilitamiento secular de </a:t>
            </a:r>
            <a:r>
              <a:rPr lang="es-DO" dirty="0" err="1" smtClean="0"/>
              <a:t>DEAg</a:t>
            </a:r>
            <a:endParaRPr lang="es-DO" dirty="0" smtClean="0"/>
          </a:p>
          <a:p>
            <a:pPr marL="1084263" lvl="3" indent="-360363">
              <a:buFont typeface="Calibri" pitchFamily="34" charset="0"/>
              <a:buChar char="‒"/>
            </a:pPr>
            <a:r>
              <a:rPr lang="es-DO" dirty="0" smtClean="0"/>
              <a:t>Baja cobertura</a:t>
            </a:r>
          </a:p>
          <a:p>
            <a:pPr marL="1084263" lvl="3" indent="-360363">
              <a:buFont typeface="Calibri" pitchFamily="34" charset="0"/>
              <a:buChar char="‒"/>
            </a:pPr>
            <a:r>
              <a:rPr lang="es-DO" dirty="0" smtClean="0"/>
              <a:t>Baja calidad de servicios</a:t>
            </a:r>
          </a:p>
          <a:p>
            <a:pPr marL="1084263" lvl="3" indent="-360363">
              <a:buFont typeface="Calibri" pitchFamily="34" charset="0"/>
              <a:buChar char="‒"/>
            </a:pPr>
            <a:r>
              <a:rPr lang="es-DO" dirty="0" smtClean="0"/>
              <a:t>Poco énfasis en impulso a cambios tecnológicos</a:t>
            </a:r>
          </a:p>
          <a:p>
            <a:pPr marL="1084263" lvl="3" indent="-360363">
              <a:buFont typeface="Calibri" pitchFamily="34" charset="0"/>
              <a:buChar char="‒"/>
            </a:pPr>
            <a:r>
              <a:rPr lang="es-DO" dirty="0" smtClean="0"/>
              <a:t>Pérdida de personal calificado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es-DO" sz="4400" dirty="0" smtClean="0"/>
              <a:t>Vinculación a los mercados </a:t>
            </a:r>
          </a:p>
          <a:p>
            <a:pPr lvl="0" algn="ctr">
              <a:spcBef>
                <a:spcPct val="0"/>
              </a:spcBef>
              <a:defRPr/>
            </a:pPr>
            <a:r>
              <a:rPr lang="es-DO" sz="4400" dirty="0" smtClean="0"/>
              <a:t>y </a:t>
            </a:r>
            <a:r>
              <a:rPr lang="es-DO" sz="4400" dirty="0" err="1" smtClean="0"/>
              <a:t>asociatividad</a:t>
            </a:r>
            <a:endParaRPr lang="es-DO" sz="4400" dirty="0" smtClean="0"/>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83568" y="1412776"/>
            <a:ext cx="7992888" cy="4755148"/>
          </a:xfrm>
          <a:prstGeom prst="rect">
            <a:avLst/>
          </a:prstGeom>
          <a:noFill/>
        </p:spPr>
        <p:txBody>
          <a:bodyPr wrap="square" rtlCol="0">
            <a:spAutoFit/>
          </a:bodyPr>
          <a:lstStyle/>
          <a:p>
            <a:pPr>
              <a:spcAft>
                <a:spcPts val="600"/>
              </a:spcAft>
            </a:pPr>
            <a:r>
              <a:rPr lang="es-DO" sz="2000" b="1" u="sng" dirty="0" smtClean="0"/>
              <a:t>Comercialización y vinculación a los mercados</a:t>
            </a:r>
            <a:endParaRPr lang="es-DO" dirty="0" smtClean="0"/>
          </a:p>
          <a:p>
            <a:pPr marL="717550" lvl="1" indent="-361950">
              <a:buFont typeface="Arial" pitchFamily="34" charset="0"/>
              <a:buChar char="•"/>
            </a:pPr>
            <a:r>
              <a:rPr lang="es-DO" sz="1700" dirty="0" smtClean="0"/>
              <a:t>70% producción de pequeña producción vendida a acopiadores; doble que para mediana y gran producción</a:t>
            </a:r>
          </a:p>
          <a:p>
            <a:pPr marL="717550" lvl="1" indent="-361950">
              <a:buFont typeface="Arial" pitchFamily="34" charset="0"/>
              <a:buChar char="•"/>
            </a:pPr>
            <a:r>
              <a:rPr lang="es-DO" sz="1700" dirty="0" smtClean="0"/>
              <a:t>Procesadores: no supera 20%</a:t>
            </a:r>
          </a:p>
          <a:p>
            <a:pPr marL="717550" lvl="1" indent="-361950" algn="ctr">
              <a:spcBef>
                <a:spcPts val="1200"/>
              </a:spcBef>
              <a:spcAft>
                <a:spcPts val="1200"/>
              </a:spcAft>
            </a:pPr>
            <a:r>
              <a:rPr lang="es-DO" sz="1700" dirty="0" smtClean="0"/>
              <a:t>Supondría pequeña producción en el marco de </a:t>
            </a:r>
            <a:r>
              <a:rPr lang="es-DO" sz="1700" u="sng" dirty="0" smtClean="0"/>
              <a:t>modelo/s de negocios desventajosos</a:t>
            </a:r>
            <a:r>
              <a:rPr lang="es-DO" sz="1700" dirty="0" smtClean="0"/>
              <a:t>:  sin poder de mercado, condicionados por crédito de compradores, sujeto a bajos precios o a incertidumbre </a:t>
            </a:r>
          </a:p>
          <a:p>
            <a:r>
              <a:rPr lang="es-DO" sz="2000" b="1" u="sng" dirty="0" err="1" smtClean="0"/>
              <a:t>Asociatividad</a:t>
            </a:r>
            <a:endParaRPr lang="es-DO" sz="2000" b="1" u="sng" dirty="0" smtClean="0"/>
          </a:p>
          <a:p>
            <a:pPr marL="717550" lvl="1" indent="-266700">
              <a:buFont typeface="Arial" pitchFamily="34" charset="0"/>
              <a:buChar char="•"/>
            </a:pPr>
            <a:r>
              <a:rPr lang="es-ES" sz="1700" dirty="0" smtClean="0"/>
              <a:t>larga historia de </a:t>
            </a:r>
            <a:r>
              <a:rPr lang="es-ES" sz="1700" dirty="0" err="1" smtClean="0"/>
              <a:t>asociatividad</a:t>
            </a:r>
            <a:r>
              <a:rPr lang="es-ES" sz="1700" dirty="0" smtClean="0"/>
              <a:t> en el ámbito rural productivo; extendida cultura de cooperación económica entre productores</a:t>
            </a:r>
          </a:p>
          <a:p>
            <a:pPr marL="717550" lvl="1" indent="-266700">
              <a:buFont typeface="Arial" pitchFamily="34" charset="0"/>
              <a:buChar char="•"/>
            </a:pPr>
            <a:r>
              <a:rPr lang="es-ES" sz="1700" dirty="0" smtClean="0"/>
              <a:t>legislación nacional sobre cooperativas y trabajo asociativo rural  facilitadora</a:t>
            </a:r>
          </a:p>
          <a:p>
            <a:pPr marL="717550" lvl="1" indent="-266700">
              <a:buFont typeface="Arial" pitchFamily="34" charset="0"/>
              <a:buChar char="•"/>
            </a:pPr>
            <a:r>
              <a:rPr lang="es-DO" sz="1700" dirty="0" smtClean="0"/>
              <a:t>patrón muy diferenciado de organización:</a:t>
            </a:r>
          </a:p>
          <a:p>
            <a:pPr marL="1174750" lvl="2" indent="-266700">
              <a:buFont typeface="Arial" pitchFamily="34" charset="0"/>
              <a:buChar char="•"/>
            </a:pPr>
            <a:r>
              <a:rPr lang="es-DO" sz="1700" dirty="0" smtClean="0"/>
              <a:t>modelos asociativos, </a:t>
            </a:r>
            <a:r>
              <a:rPr lang="es-DO" sz="1700" dirty="0" err="1" smtClean="0"/>
              <a:t>p.e.</a:t>
            </a:r>
            <a:r>
              <a:rPr lang="es-DO" sz="1700" dirty="0" smtClean="0"/>
              <a:t> cooperativas más fuertes en unidades medianas y grandes</a:t>
            </a:r>
          </a:p>
          <a:p>
            <a:pPr marL="1174750" lvl="2" indent="-266700">
              <a:buFont typeface="Arial" pitchFamily="34" charset="0"/>
              <a:buChar char="•"/>
            </a:pPr>
            <a:r>
              <a:rPr lang="es-DO" sz="1700" dirty="0" smtClean="0"/>
              <a:t>Estructuras asociativas más débiles en pequeña producción , </a:t>
            </a:r>
            <a:r>
              <a:rPr lang="es-DO" sz="1700" dirty="0" err="1" smtClean="0"/>
              <a:t>p.e.</a:t>
            </a:r>
            <a:r>
              <a:rPr lang="es-DO" sz="1700" dirty="0" smtClean="0"/>
              <a:t> comités agropecuarios estimulados por el Estado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008112"/>
          </a:xfrm>
          <a:prstGeom prst="rect">
            <a:avLst/>
          </a:prstGeom>
        </p:spPr>
        <p:txBody>
          <a:bodyPr vert="horz" lIns="91440" tIns="45720" rIns="91440" bIns="45720" rtlCol="0" anchor="ctr">
            <a:normAutofit fontScale="97500"/>
          </a:bodyPr>
          <a:lstStyle/>
          <a:p>
            <a:pPr lvl="0" algn="ctr">
              <a:spcBef>
                <a:spcPct val="0"/>
              </a:spcBef>
              <a:defRPr/>
            </a:pPr>
            <a:r>
              <a:rPr lang="es-DO" sz="4400" dirty="0" smtClean="0"/>
              <a:t>Contexto ampliado</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11560" y="1556792"/>
            <a:ext cx="7992888" cy="3693319"/>
          </a:xfrm>
          <a:prstGeom prst="rect">
            <a:avLst/>
          </a:prstGeom>
          <a:noFill/>
        </p:spPr>
        <p:txBody>
          <a:bodyPr wrap="square" rtlCol="0">
            <a:spAutoFit/>
          </a:bodyPr>
          <a:lstStyle/>
          <a:p>
            <a:r>
              <a:rPr lang="es-DO" b="1" u="sng" dirty="0" smtClean="0"/>
              <a:t>Contexto internacional favorable</a:t>
            </a:r>
          </a:p>
          <a:p>
            <a:pPr lvl="1" indent="-279400">
              <a:buFont typeface="Arial" pitchFamily="34" charset="0"/>
              <a:buChar char="•"/>
            </a:pPr>
            <a:endParaRPr lang="es-DO" dirty="0" smtClean="0"/>
          </a:p>
          <a:p>
            <a:pPr lvl="1" indent="-279400">
              <a:buFont typeface="Arial" pitchFamily="34" charset="0"/>
              <a:buChar char="•"/>
            </a:pPr>
            <a:r>
              <a:rPr lang="es-DO" dirty="0" smtClean="0"/>
              <a:t>Altos precios materias primas</a:t>
            </a:r>
          </a:p>
          <a:p>
            <a:pPr lvl="1" indent="-279400">
              <a:buFont typeface="Arial" pitchFamily="34" charset="0"/>
              <a:buChar char="•"/>
            </a:pPr>
            <a:r>
              <a:rPr lang="es-DO" dirty="0" smtClean="0"/>
              <a:t>Pequeña producción poco vinculada a comercio internacional</a:t>
            </a:r>
          </a:p>
          <a:p>
            <a:pPr lvl="1" indent="-279400">
              <a:buFont typeface="Arial" pitchFamily="34" charset="0"/>
              <a:buChar char="•"/>
            </a:pPr>
            <a:r>
              <a:rPr lang="es-DO" dirty="0" smtClean="0"/>
              <a:t>Mas inestabilidad precio alimentos: impacto en hogares rurales pobres</a:t>
            </a:r>
          </a:p>
          <a:p>
            <a:pPr lvl="1" indent="-279400"/>
            <a:endParaRPr lang="es-DO" dirty="0" smtClean="0"/>
          </a:p>
          <a:p>
            <a:pPr lvl="1" indent="-279400"/>
            <a:endParaRPr lang="es-DO" dirty="0" smtClean="0"/>
          </a:p>
          <a:p>
            <a:r>
              <a:rPr lang="es-DO" b="1" u="sng" dirty="0" smtClean="0"/>
              <a:t>Estructura institucional del Estado: limitada adecuación a retos del cambio</a:t>
            </a:r>
          </a:p>
          <a:p>
            <a:pPr lvl="1" indent="-279400">
              <a:buFont typeface="Arial" pitchFamily="34" charset="0"/>
              <a:buChar char="•"/>
            </a:pPr>
            <a:endParaRPr lang="es-DO" dirty="0" smtClean="0"/>
          </a:p>
          <a:p>
            <a:pPr lvl="1" indent="-279400">
              <a:buFont typeface="Arial" pitchFamily="34" charset="0"/>
              <a:buChar char="•"/>
            </a:pPr>
            <a:r>
              <a:rPr lang="es-DO" dirty="0" smtClean="0"/>
              <a:t>Excesiva centralización de servicios y decisión;</a:t>
            </a:r>
          </a:p>
          <a:p>
            <a:pPr lvl="1" indent="-279400">
              <a:buFont typeface="Arial" pitchFamily="34" charset="0"/>
              <a:buChar char="•"/>
            </a:pPr>
            <a:r>
              <a:rPr lang="es-DO" dirty="0" smtClean="0"/>
              <a:t>Ausencia de planes de descentralización; </a:t>
            </a:r>
          </a:p>
          <a:p>
            <a:pPr lvl="1" indent="-279400">
              <a:buFont typeface="Arial" pitchFamily="34" charset="0"/>
              <a:buChar char="•"/>
            </a:pPr>
            <a:r>
              <a:rPr lang="es-DO" dirty="0" smtClean="0"/>
              <a:t>Débil capacidad de gestión; y </a:t>
            </a:r>
          </a:p>
          <a:p>
            <a:pPr lvl="1" indent="-279400">
              <a:buFont typeface="Arial" pitchFamily="34" charset="0"/>
              <a:buChar char="•"/>
            </a:pPr>
            <a:r>
              <a:rPr lang="es-DO" dirty="0" smtClean="0"/>
              <a:t>Limitada participación de agricultores/as y trabajadores/as rurales (FAO 2007).</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1008112"/>
          </a:xfrm>
          <a:prstGeom prst="rect">
            <a:avLst/>
          </a:prstGeom>
        </p:spPr>
        <p:txBody>
          <a:bodyPr vert="horz" lIns="91440" tIns="45720" rIns="91440" bIns="45720" rtlCol="0" anchor="ctr">
            <a:normAutofit fontScale="97500"/>
          </a:bodyPr>
          <a:lstStyle/>
          <a:p>
            <a:pPr lvl="0" algn="ctr">
              <a:spcBef>
                <a:spcPct val="0"/>
              </a:spcBef>
              <a:defRPr/>
            </a:pPr>
            <a:r>
              <a:rPr lang="es-DO" sz="4400" dirty="0" smtClean="0"/>
              <a:t>Contexto ampliado</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611560" y="1124744"/>
            <a:ext cx="7992888" cy="3801041"/>
          </a:xfrm>
          <a:prstGeom prst="rect">
            <a:avLst/>
          </a:prstGeom>
          <a:noFill/>
        </p:spPr>
        <p:txBody>
          <a:bodyPr wrap="square" rtlCol="0">
            <a:spAutoFit/>
          </a:bodyPr>
          <a:lstStyle/>
          <a:p>
            <a:pPr lvl="1" algn="ctr">
              <a:spcBef>
                <a:spcPts val="600"/>
              </a:spcBef>
              <a:spcAft>
                <a:spcPts val="600"/>
              </a:spcAft>
            </a:pPr>
            <a:endParaRPr lang="es-DO" u="sng" dirty="0" smtClean="0"/>
          </a:p>
          <a:p>
            <a:pPr lvl="1" algn="ctr">
              <a:spcBef>
                <a:spcPts val="600"/>
              </a:spcBef>
              <a:spcAft>
                <a:spcPts val="600"/>
              </a:spcAft>
            </a:pPr>
            <a:r>
              <a:rPr lang="es-DO" b="1" u="sng" dirty="0" smtClean="0"/>
              <a:t>Balance de una década de reformas institucionales:</a:t>
            </a:r>
          </a:p>
          <a:p>
            <a:pPr lvl="1">
              <a:spcAft>
                <a:spcPts val="600"/>
              </a:spcAft>
            </a:pPr>
            <a:endParaRPr lang="es-DO" sz="1700" u="sng" dirty="0" smtClean="0"/>
          </a:p>
          <a:p>
            <a:pPr lvl="1">
              <a:spcAft>
                <a:spcPts val="600"/>
              </a:spcAft>
            </a:pPr>
            <a:r>
              <a:rPr lang="es-DO" sz="1700" u="sng" dirty="0" smtClean="0"/>
              <a:t>FAO (2007)</a:t>
            </a:r>
            <a:r>
              <a:rPr lang="es-DO" sz="1700" dirty="0" smtClean="0"/>
              <a:t>:  orientada a promover instituciones autónomas y descentralizadas que ….puedan relacionarse de forma más flexible y adaptada a los contextos</a:t>
            </a:r>
          </a:p>
          <a:p>
            <a:pPr lvl="1">
              <a:spcAft>
                <a:spcPts val="600"/>
              </a:spcAft>
            </a:pPr>
            <a:endParaRPr lang="es-DO" sz="1700" u="sng" dirty="0" smtClean="0"/>
          </a:p>
          <a:p>
            <a:pPr lvl="1">
              <a:spcAft>
                <a:spcPts val="600"/>
              </a:spcAft>
            </a:pPr>
            <a:r>
              <a:rPr lang="es-DO" sz="1700" u="sng" dirty="0" smtClean="0"/>
              <a:t>PNUD (2010)</a:t>
            </a:r>
            <a:r>
              <a:rPr lang="es-DO" sz="1700" dirty="0" smtClean="0"/>
              <a:t>: “la estructura del Estado, el marco normativo y el conjunto de políticas públicas, no son suficientes, o los más adecuados en algunos casos, para impulsar en el sector rural el Desarrollo humano en general y el productivo en particular” </a:t>
            </a:r>
          </a:p>
          <a:p>
            <a:pPr lvl="1">
              <a:spcAft>
                <a:spcPts val="600"/>
              </a:spcAft>
            </a:pPr>
            <a:r>
              <a:rPr lang="es-DO" sz="1700" dirty="0" smtClean="0"/>
              <a:t>Destaca  desafíos de promover la titulación y de reducir la marcada desigualdad en los servicios públicos sociales y productivos</a:t>
            </a:r>
            <a:endParaRPr lang="en-US"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79208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DO" sz="3200" dirty="0" smtClean="0">
                <a:latin typeface="+mj-lt"/>
                <a:ea typeface="+mj-ea"/>
                <a:cs typeface="+mj-cs"/>
              </a:rPr>
              <a:t>En</a:t>
            </a:r>
            <a:r>
              <a:rPr kumimoji="0" lang="es-DO" sz="3200" b="0" i="0" u="none" strike="noStrike" kern="1200" cap="none" spc="0" normalizeH="0" baseline="0" noProof="0" dirty="0" smtClean="0">
                <a:ln>
                  <a:noFill/>
                </a:ln>
                <a:solidFill>
                  <a:schemeClr val="tx1"/>
                </a:solidFill>
                <a:effectLst/>
                <a:uLnTx/>
                <a:uFillTx/>
                <a:latin typeface="+mj-lt"/>
                <a:ea typeface="+mj-ea"/>
                <a:cs typeface="+mj-cs"/>
              </a:rPr>
              <a:t>tornos para</a:t>
            </a:r>
            <a:r>
              <a:rPr kumimoji="0" lang="es-DO" sz="3200" b="0" i="0" u="none" strike="noStrike" kern="1200" cap="none" spc="0" normalizeH="0" noProof="0" dirty="0" smtClean="0">
                <a:ln>
                  <a:noFill/>
                </a:ln>
                <a:solidFill>
                  <a:schemeClr val="tx1"/>
                </a:solidFill>
                <a:effectLst/>
                <a:uLnTx/>
                <a:uFillTx/>
                <a:latin typeface="+mj-lt"/>
                <a:ea typeface="+mj-ea"/>
                <a:cs typeface="+mj-cs"/>
              </a:rPr>
              <a:t> el cambio: </a:t>
            </a:r>
            <a:r>
              <a:rPr lang="es-DO" sz="3200" dirty="0" smtClean="0"/>
              <a:t>preguntas clave</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12 CuadroTexto"/>
          <p:cNvSpPr txBox="1"/>
          <p:nvPr/>
        </p:nvSpPr>
        <p:spPr>
          <a:xfrm>
            <a:off x="899592" y="1052736"/>
            <a:ext cx="7848872" cy="4724370"/>
          </a:xfrm>
          <a:prstGeom prst="rect">
            <a:avLst/>
          </a:prstGeom>
          <a:noFill/>
        </p:spPr>
        <p:txBody>
          <a:bodyPr wrap="square" rtlCol="0">
            <a:spAutoFit/>
          </a:bodyPr>
          <a:lstStyle/>
          <a:p>
            <a:pPr marL="360363" indent="-360363"/>
            <a:r>
              <a:rPr lang="es-DO" b="1" dirty="0" smtClean="0"/>
              <a:t>¿Cómo relanzar la política de desarrollo rural y de la pequeña producción?</a:t>
            </a:r>
          </a:p>
          <a:p>
            <a:pPr marL="360363" indent="-360363">
              <a:spcAft>
                <a:spcPts val="600"/>
              </a:spcAft>
            </a:pPr>
            <a:r>
              <a:rPr lang="es-DO" b="1" dirty="0" smtClean="0"/>
              <a:t>¿Dónde poner los énfasis? </a:t>
            </a:r>
            <a:endParaRPr lang="es-DO" sz="1600" dirty="0" smtClean="0"/>
          </a:p>
          <a:p>
            <a:pPr marL="366713" indent="-360363">
              <a:buFont typeface="Calibri" pitchFamily="34" charset="0"/>
              <a:buChar char="‒"/>
            </a:pPr>
            <a:r>
              <a:rPr lang="es-DO" dirty="0" smtClean="0"/>
              <a:t>¿Política de tierras y la misión del INDERT?</a:t>
            </a:r>
          </a:p>
          <a:p>
            <a:pPr marL="366713" indent="-360363">
              <a:buFont typeface="Calibri" pitchFamily="34" charset="0"/>
              <a:buChar char="‒"/>
            </a:pPr>
            <a:r>
              <a:rPr lang="es-DO" dirty="0" smtClean="0"/>
              <a:t>¿Políticas de apoyo (crédito, extensión , comercialización)?</a:t>
            </a:r>
          </a:p>
          <a:p>
            <a:pPr marL="366713" indent="-360363"/>
            <a:endParaRPr lang="es-DO" sz="1600" dirty="0" smtClean="0"/>
          </a:p>
          <a:p>
            <a:pPr marL="360363" indent="-360363">
              <a:spcAft>
                <a:spcPts val="600"/>
              </a:spcAft>
            </a:pPr>
            <a:r>
              <a:rPr lang="es-DO" b="1" dirty="0" smtClean="0"/>
              <a:t>Política de tierras:  acceso al recurso crítico</a:t>
            </a:r>
          </a:p>
          <a:p>
            <a:pPr marL="360363" indent="-360363">
              <a:buFontTx/>
              <a:buChar char="-"/>
            </a:pPr>
            <a:r>
              <a:rPr lang="es-DO" dirty="0" smtClean="0"/>
              <a:t>Pero necesita: 	-    </a:t>
            </a:r>
            <a:r>
              <a:rPr lang="es-DO" dirty="0" smtClean="0">
                <a:sym typeface="Wingdings" pitchFamily="2" charset="2"/>
              </a:rPr>
              <a:t> Capacidad política </a:t>
            </a:r>
            <a:endParaRPr lang="es-DO" dirty="0" smtClean="0"/>
          </a:p>
          <a:p>
            <a:pPr marL="2189163" lvl="4" indent="-360363">
              <a:buFontTx/>
              <a:buChar char="-"/>
            </a:pPr>
            <a:r>
              <a:rPr lang="es-DO" dirty="0" smtClean="0"/>
              <a:t>Recursos  financieros </a:t>
            </a:r>
            <a:r>
              <a:rPr lang="es-DO" dirty="0" smtClean="0">
                <a:sym typeface="Wingdings" pitchFamily="2" charset="2"/>
              </a:rPr>
              <a:t> reforma de política fiscal</a:t>
            </a:r>
          </a:p>
          <a:p>
            <a:pPr marL="0" lvl="4" indent="355600">
              <a:buFontTx/>
              <a:buChar char="-"/>
            </a:pPr>
            <a:r>
              <a:rPr lang="es-DO" dirty="0" smtClean="0"/>
              <a:t>Más allá de la voluntad política, </a:t>
            </a:r>
            <a:r>
              <a:rPr lang="es-DO" u="sng" dirty="0" smtClean="0"/>
              <a:t>¿tiene el INDERT la capacidad </a:t>
            </a:r>
          </a:p>
          <a:p>
            <a:pPr marL="0" lvl="4" indent="355600"/>
            <a:r>
              <a:rPr lang="es-DO" u="sng" dirty="0" smtClean="0"/>
              <a:t>para avanzar en su misión?</a:t>
            </a:r>
          </a:p>
          <a:p>
            <a:pPr marL="0" lvl="4" indent="355600"/>
            <a:endParaRPr lang="es-DO" u="sng" dirty="0" smtClean="0"/>
          </a:p>
          <a:p>
            <a:pPr marL="360363" indent="-360363">
              <a:spcAft>
                <a:spcPts val="600"/>
              </a:spcAft>
            </a:pPr>
            <a:r>
              <a:rPr lang="es-DO" b="1" dirty="0" smtClean="0"/>
              <a:t>Políticas complementarias de apoyo: ventajas y desventajas</a:t>
            </a:r>
            <a:endParaRPr lang="es-DO" dirty="0" smtClean="0"/>
          </a:p>
          <a:p>
            <a:pPr marL="360363" indent="-360363">
              <a:buFontTx/>
              <a:buChar char="-"/>
            </a:pPr>
            <a:r>
              <a:rPr lang="es-DO" dirty="0" smtClean="0"/>
              <a:t>Necesita: 	-     Recursos financieros (</a:t>
            </a:r>
            <a:r>
              <a:rPr lang="es-DO" dirty="0" err="1" smtClean="0"/>
              <a:t>p.e.</a:t>
            </a:r>
            <a:r>
              <a:rPr lang="es-DO" dirty="0" smtClean="0"/>
              <a:t> extensión, crédito)</a:t>
            </a:r>
          </a:p>
          <a:p>
            <a:pPr marL="2189163" lvl="4" indent="-360363">
              <a:buFontTx/>
              <a:buChar char="-"/>
            </a:pPr>
            <a:r>
              <a:rPr lang="es-DO" dirty="0" smtClean="0"/>
              <a:t>Reforma del Estado y de las instituciones sectoriales</a:t>
            </a:r>
          </a:p>
          <a:p>
            <a:pPr marL="360363" lvl="4" indent="-360363">
              <a:buFontTx/>
              <a:buChar char="-"/>
            </a:pPr>
            <a:r>
              <a:rPr lang="es-DO" dirty="0" smtClean="0"/>
              <a:t>¿Qué tipo de reforma/reestructuración? ¿Qué tipo de capacidades y articulación estatal se hacen necesarias para lograr políticas integrales?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sp>
        <p:nvSpPr>
          <p:cNvPr id="9" name="1 Título"/>
          <p:cNvSpPr txBox="1">
            <a:spLocks/>
          </p:cNvSpPr>
          <p:nvPr/>
        </p:nvSpPr>
        <p:spPr>
          <a:xfrm>
            <a:off x="1115616" y="260648"/>
            <a:ext cx="7723584" cy="79208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DO" sz="3200" dirty="0" smtClean="0">
                <a:latin typeface="+mj-lt"/>
                <a:ea typeface="+mj-ea"/>
                <a:cs typeface="+mj-cs"/>
              </a:rPr>
              <a:t>En</a:t>
            </a:r>
            <a:r>
              <a:rPr kumimoji="0" lang="es-DO" sz="3200" b="0" i="0" u="none" strike="noStrike" kern="1200" cap="none" spc="0" normalizeH="0" baseline="0" noProof="0" dirty="0" smtClean="0">
                <a:ln>
                  <a:noFill/>
                </a:ln>
                <a:solidFill>
                  <a:schemeClr val="tx1"/>
                </a:solidFill>
                <a:effectLst/>
                <a:uLnTx/>
                <a:uFillTx/>
                <a:latin typeface="+mj-lt"/>
                <a:ea typeface="+mj-ea"/>
                <a:cs typeface="+mj-cs"/>
              </a:rPr>
              <a:t>tornos para</a:t>
            </a:r>
            <a:r>
              <a:rPr kumimoji="0" lang="es-DO" sz="3200" b="0" i="0" u="none" strike="noStrike" kern="1200" cap="none" spc="0" normalizeH="0" noProof="0" dirty="0" smtClean="0">
                <a:ln>
                  <a:noFill/>
                </a:ln>
                <a:solidFill>
                  <a:schemeClr val="tx1"/>
                </a:solidFill>
                <a:effectLst/>
                <a:uLnTx/>
                <a:uFillTx/>
                <a:latin typeface="+mj-lt"/>
                <a:ea typeface="+mj-ea"/>
                <a:cs typeface="+mj-cs"/>
              </a:rPr>
              <a:t> el cambio: </a:t>
            </a:r>
            <a:r>
              <a:rPr lang="es-DO" sz="3200" dirty="0" smtClean="0"/>
              <a:t>preguntas clave</a:t>
            </a:r>
          </a:p>
        </p:txBody>
      </p:sp>
      <p:sp>
        <p:nvSpPr>
          <p:cNvPr id="10" name="2 Marcador de contenido"/>
          <p:cNvSpPr txBox="1">
            <a:spLocks/>
          </p:cNvSpPr>
          <p:nvPr/>
        </p:nvSpPr>
        <p:spPr>
          <a:xfrm>
            <a:off x="457200" y="1412776"/>
            <a:ext cx="8229600" cy="4713387"/>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12 CuadroTexto"/>
          <p:cNvSpPr txBox="1"/>
          <p:nvPr/>
        </p:nvSpPr>
        <p:spPr>
          <a:xfrm>
            <a:off x="899592" y="1340768"/>
            <a:ext cx="7848872" cy="4878259"/>
          </a:xfrm>
          <a:prstGeom prst="rect">
            <a:avLst/>
          </a:prstGeom>
          <a:noFill/>
        </p:spPr>
        <p:txBody>
          <a:bodyPr wrap="square" rtlCol="0">
            <a:spAutoFit/>
          </a:bodyPr>
          <a:lstStyle/>
          <a:p>
            <a:pPr marL="360363" indent="-360363">
              <a:spcAft>
                <a:spcPts val="600"/>
              </a:spcAft>
            </a:pPr>
            <a:r>
              <a:rPr lang="es-DO" b="1" dirty="0" smtClean="0"/>
              <a:t>Cuatro cuestiones críticas:</a:t>
            </a:r>
          </a:p>
          <a:p>
            <a:pPr marL="360363" indent="-360363">
              <a:buFontTx/>
              <a:buChar char="-"/>
            </a:pPr>
            <a:r>
              <a:rPr lang="es-DO" dirty="0" smtClean="0"/>
              <a:t>Claridad de la ruta 		-     Efectividad</a:t>
            </a:r>
          </a:p>
          <a:p>
            <a:pPr marL="360363" indent="-360363">
              <a:buFontTx/>
              <a:buChar char="-"/>
            </a:pPr>
            <a:r>
              <a:rPr lang="es-DO" dirty="0" smtClean="0"/>
              <a:t>Viabilidad política                                -     Viabilidad financiera</a:t>
            </a:r>
          </a:p>
          <a:p>
            <a:pPr marL="4763" indent="-4763"/>
            <a:endParaRPr lang="es-DO" b="1" dirty="0" smtClean="0"/>
          </a:p>
          <a:p>
            <a:pPr marL="4763" indent="-4763"/>
            <a:r>
              <a:rPr lang="es-DO" b="1" dirty="0" smtClean="0"/>
              <a:t>¿Qué pueden hacer los diversos actores distintos del Estado para contribuir para un relanzamiento de una renovada política para el desarrollo rural?</a:t>
            </a:r>
          </a:p>
          <a:p>
            <a:pPr marL="4763" indent="-4763"/>
            <a:endParaRPr lang="es-DO" b="1" dirty="0" smtClean="0"/>
          </a:p>
          <a:p>
            <a:pPr marL="461963" lvl="1" indent="-4763">
              <a:buFontTx/>
              <a:buChar char="-"/>
            </a:pPr>
            <a:r>
              <a:rPr lang="es-DO" b="1" dirty="0" smtClean="0"/>
              <a:t>  ¿Hacia donde deben dirigir sus esfuerzos los colectivos de pequeñas unidades productivas rurales?</a:t>
            </a:r>
            <a:endParaRPr lang="es-DO" b="1" smtClean="0"/>
          </a:p>
          <a:p>
            <a:pPr marL="461963" lvl="1" indent="-4763">
              <a:buFontTx/>
              <a:buChar char="-"/>
            </a:pPr>
            <a:endParaRPr lang="es-DO" b="1" dirty="0" smtClean="0"/>
          </a:p>
          <a:p>
            <a:pPr marL="461963" lvl="1" indent="-4763">
              <a:buFontTx/>
              <a:buChar char="-"/>
            </a:pPr>
            <a:r>
              <a:rPr lang="es-DO" b="1" dirty="0" smtClean="0"/>
              <a:t>  ¿Qué rol pueden jugar las </a:t>
            </a:r>
            <a:r>
              <a:rPr lang="es-DO" b="1" dirty="0" err="1" smtClean="0"/>
              <a:t>ONGs</a:t>
            </a:r>
            <a:r>
              <a:rPr lang="es-DO" b="1" dirty="0" smtClean="0"/>
              <a:t> y la cooperación externa? ¿Cómo participar en ese esfuerzo?</a:t>
            </a:r>
          </a:p>
          <a:p>
            <a:pPr marL="461963" lvl="1" indent="-4763">
              <a:buFontTx/>
              <a:buChar char="-"/>
            </a:pPr>
            <a:endParaRPr lang="es-DO" b="1" dirty="0" smtClean="0"/>
          </a:p>
          <a:p>
            <a:pPr marL="461963" lvl="1" indent="-4763">
              <a:buFontTx/>
              <a:buChar char="-"/>
            </a:pPr>
            <a:r>
              <a:rPr lang="es-DO" b="1" dirty="0" smtClean="0"/>
              <a:t> ¿Qué puede hace el sector privado ubicado en eslabones superiores en las cadenas para conformar nuevos modelos de negocios más inclusivos?</a:t>
            </a:r>
          </a:p>
          <a:p>
            <a:pPr marL="4763" indent="-4763"/>
            <a:endParaRPr lang="es-DO" b="1" dirty="0" smtClean="0"/>
          </a:p>
          <a:p>
            <a:pPr marL="4763" indent="-4763"/>
            <a:endParaRPr lang="es-DO"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10" name="1 Título"/>
          <p:cNvSpPr txBox="1">
            <a:spLocks/>
          </p:cNvSpPr>
          <p:nvPr/>
        </p:nvSpPr>
        <p:spPr>
          <a:xfrm>
            <a:off x="609600" y="427038"/>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3200" b="0" i="0" u="none" strike="noStrike" kern="1200" cap="none" spc="0" normalizeH="0" baseline="0" noProof="0" smtClean="0">
                <a:ln>
                  <a:noFill/>
                </a:ln>
                <a:solidFill>
                  <a:schemeClr val="tx1"/>
                </a:solidFill>
                <a:effectLst/>
                <a:uLnTx/>
                <a:uFillTx/>
                <a:latin typeface="+mj-lt"/>
                <a:ea typeface="+mj-ea"/>
                <a:cs typeface="+mj-cs"/>
              </a:rPr>
              <a:t>El contexto rural en América Latina </a:t>
            </a:r>
            <a:br>
              <a:rPr kumimoji="0" lang="es-DO" sz="3200" b="0" i="0" u="none" strike="noStrike" kern="1200" cap="none" spc="0" normalizeH="0" baseline="0" noProof="0" smtClean="0">
                <a:ln>
                  <a:noFill/>
                </a:ln>
                <a:solidFill>
                  <a:schemeClr val="tx1"/>
                </a:solidFill>
                <a:effectLst/>
                <a:uLnTx/>
                <a:uFillTx/>
                <a:latin typeface="+mj-lt"/>
                <a:ea typeface="+mj-ea"/>
                <a:cs typeface="+mj-cs"/>
              </a:rPr>
            </a:br>
            <a:r>
              <a:rPr kumimoji="0" lang="es-DO" sz="3200" b="0" i="0" u="none" strike="noStrike" kern="1200" cap="none" spc="0" normalizeH="0" baseline="0" noProof="0" smtClean="0">
                <a:ln>
                  <a:noFill/>
                </a:ln>
                <a:solidFill>
                  <a:schemeClr val="tx1"/>
                </a:solidFill>
                <a:effectLst/>
                <a:uLnTx/>
                <a:uFillTx/>
                <a:latin typeface="+mj-lt"/>
                <a:ea typeface="+mj-ea"/>
                <a:cs typeface="+mj-cs"/>
              </a:rPr>
              <a:t>y de sus pequeñas unidades productivas</a:t>
            </a:r>
            <a:endParaRPr kumimoji="0" lang="es-DO"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2 Marcador de contenido"/>
          <p:cNvSpPr txBox="1">
            <a:spLocks/>
          </p:cNvSpPr>
          <p:nvPr/>
        </p:nvSpPr>
        <p:spPr>
          <a:xfrm>
            <a:off x="609600" y="1752600"/>
            <a:ext cx="8066856" cy="4525963"/>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s-DO" sz="2200" dirty="0" smtClean="0"/>
              <a:t>Persistencia de altas b</a:t>
            </a:r>
            <a:r>
              <a:rPr kumimoji="0" lang="es-DO" sz="2200" b="0" i="0" u="none" strike="noStrike" kern="1200" cap="none" spc="0" normalizeH="0" baseline="0" noProof="0" dirty="0" smtClean="0">
                <a:ln>
                  <a:noFill/>
                </a:ln>
                <a:solidFill>
                  <a:schemeClr val="tx1"/>
                </a:solidFill>
                <a:effectLst/>
                <a:uLnTx/>
                <a:uFillTx/>
                <a:latin typeface="+mn-lt"/>
                <a:ea typeface="+mn-ea"/>
                <a:cs typeface="+mn-cs"/>
              </a:rPr>
              <a:t>rechas urbano-rurales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s-DO" sz="2200" dirty="0" smtClean="0"/>
              <a:t>Dimensión económica y productiva es una de las más importantes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s-DO" sz="2200" dirty="0" smtClean="0"/>
              <a:t>Precario  </a:t>
            </a:r>
            <a:r>
              <a:rPr lang="es-DO" sz="2200" dirty="0" err="1" smtClean="0"/>
              <a:t>desemp</a:t>
            </a:r>
            <a:r>
              <a:rPr kumimoji="0" lang="es-DO" sz="2200" b="0" i="0" u="none" strike="noStrike" kern="1200" cap="none" spc="0" normalizeH="0" baseline="0" noProof="0" dirty="0" err="1" smtClean="0">
                <a:ln>
                  <a:noFill/>
                </a:ln>
                <a:solidFill>
                  <a:schemeClr val="tx1"/>
                </a:solidFill>
                <a:effectLst/>
                <a:uLnTx/>
                <a:uFillTx/>
                <a:latin typeface="+mn-lt"/>
                <a:ea typeface="+mn-ea"/>
                <a:cs typeface="+mn-cs"/>
              </a:rPr>
              <a:t>eño</a:t>
            </a:r>
            <a:r>
              <a:rPr kumimoji="0" lang="es-DO" sz="2200" b="0" i="0" u="none" strike="noStrike" kern="1200" cap="none" spc="0" normalizeH="0" noProof="0" dirty="0" smtClean="0">
                <a:ln>
                  <a:noFill/>
                </a:ln>
                <a:solidFill>
                  <a:schemeClr val="tx1"/>
                </a:solidFill>
                <a:effectLst/>
                <a:uLnTx/>
                <a:uFillTx/>
                <a:latin typeface="+mn-lt"/>
                <a:ea typeface="+mn-ea"/>
                <a:cs typeface="+mn-cs"/>
              </a:rPr>
              <a:t> económico de p</a:t>
            </a:r>
            <a:r>
              <a:rPr kumimoji="0" lang="es-DO" sz="2200" b="0" i="0" u="none" strike="noStrike" kern="1200" cap="none" spc="0" normalizeH="0" baseline="0" noProof="0" dirty="0" smtClean="0">
                <a:ln>
                  <a:noFill/>
                </a:ln>
                <a:solidFill>
                  <a:schemeClr val="tx1"/>
                </a:solidFill>
                <a:effectLst/>
                <a:uLnTx/>
                <a:uFillTx/>
                <a:latin typeface="+mn-lt"/>
                <a:ea typeface="+mn-ea"/>
                <a:cs typeface="+mn-cs"/>
              </a:rPr>
              <a:t>equeñas unidades es crucial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err="1" smtClean="0"/>
              <a:t>Aspectos</a:t>
            </a:r>
            <a:r>
              <a:rPr lang="en-US" sz="2200" dirty="0" smtClean="0"/>
              <a:t> clave:</a:t>
            </a:r>
            <a:endParaRPr kumimoji="0" lang="es-DO" sz="2200" b="0" i="0" u="none" strike="noStrike" kern="1200" cap="none" spc="0" normalizeH="0" baseline="0" noProof="0" dirty="0" smtClean="0">
              <a:ln>
                <a:noFill/>
              </a:ln>
              <a:solidFill>
                <a:schemeClr val="tx1"/>
              </a:solidFill>
              <a:effectLst/>
              <a:uLnTx/>
              <a:uFillTx/>
              <a:latin typeface="+mn-lt"/>
              <a:ea typeface="+mn-ea"/>
              <a:cs typeface="+mn-cs"/>
            </a:endParaRPr>
          </a:p>
          <a:p>
            <a:pPr marL="1143000" lvl="2" indent="-228600">
              <a:spcBef>
                <a:spcPct val="20000"/>
              </a:spcBef>
              <a:buFont typeface="Arial" pitchFamily="34" charset="0"/>
              <a:buChar char="–"/>
              <a:defRPr/>
            </a:pPr>
            <a:r>
              <a:rPr kumimoji="0" lang="es-DO" sz="1600" b="0" i="0" u="none" strike="noStrike" kern="1200" cap="none" spc="0" normalizeH="0" baseline="0" noProof="0" dirty="0" smtClean="0">
                <a:ln>
                  <a:noFill/>
                </a:ln>
                <a:solidFill>
                  <a:schemeClr val="tx1"/>
                </a:solidFill>
                <a:effectLst/>
                <a:uLnTx/>
                <a:uFillTx/>
                <a:latin typeface="+mn-lt"/>
                <a:ea typeface="+mn-ea"/>
                <a:cs typeface="+mn-cs"/>
              </a:rPr>
              <a:t>Pequeñez y desventajas de escala       - Rezago tecnológico</a:t>
            </a:r>
          </a:p>
          <a:p>
            <a:pPr marL="1143000" lvl="2" indent="-228600">
              <a:spcBef>
                <a:spcPct val="20000"/>
              </a:spcBef>
              <a:buFont typeface="Arial" pitchFamily="34" charset="0"/>
              <a:buChar char="–"/>
              <a:defRPr/>
            </a:pPr>
            <a:r>
              <a:rPr kumimoji="0" lang="es-DO" sz="1600" b="0" i="0" u="none" strike="noStrike" kern="1200" cap="none" spc="0" normalizeH="0" baseline="0" noProof="0" dirty="0" smtClean="0">
                <a:ln>
                  <a:noFill/>
                </a:ln>
                <a:solidFill>
                  <a:schemeClr val="tx1"/>
                </a:solidFill>
                <a:effectLst/>
                <a:uLnTx/>
                <a:uFillTx/>
                <a:latin typeface="+mn-lt"/>
                <a:ea typeface="+mn-ea"/>
                <a:cs typeface="+mn-cs"/>
              </a:rPr>
              <a:t>Barreras de acceso recursos                 - Desventajosas relaciones de mercado</a:t>
            </a:r>
          </a:p>
          <a:p>
            <a:pPr marL="228600" indent="-228600">
              <a:spcBef>
                <a:spcPct val="20000"/>
              </a:spcBef>
              <a:buFont typeface="Arial" pitchFamily="34" charset="0"/>
              <a:buChar char="•"/>
              <a:defRPr/>
            </a:pPr>
            <a:r>
              <a:rPr kumimoji="0" lang="es-DO" sz="2200" b="0" i="0" u="none" strike="noStrike" kern="1200" cap="none" spc="0" normalizeH="0" baseline="0" noProof="0" dirty="0" smtClean="0">
                <a:ln>
                  <a:noFill/>
                </a:ln>
                <a:solidFill>
                  <a:schemeClr val="tx1"/>
                </a:solidFill>
                <a:effectLst/>
                <a:uLnTx/>
                <a:uFillTx/>
                <a:latin typeface="+mn-lt"/>
                <a:ea typeface="+mn-ea"/>
                <a:cs typeface="+mn-cs"/>
              </a:rPr>
              <a:t>Resultado:</a:t>
            </a:r>
            <a:r>
              <a:rPr kumimoji="0" lang="es-DO" sz="2200" b="0" i="0" u="none" strike="noStrike" kern="1200" cap="none" spc="0" normalizeH="0" noProof="0" dirty="0" smtClean="0">
                <a:ln>
                  <a:noFill/>
                </a:ln>
                <a:solidFill>
                  <a:schemeClr val="tx1"/>
                </a:solidFill>
                <a:effectLst/>
                <a:uLnTx/>
                <a:uFillTx/>
                <a:latin typeface="+mn-lt"/>
                <a:ea typeface="+mn-ea"/>
                <a:cs typeface="+mn-cs"/>
              </a:rPr>
              <a:t>  </a:t>
            </a:r>
            <a:r>
              <a:rPr lang="es-DO" sz="2200" dirty="0" smtClean="0"/>
              <a:t>alta y persistente </a:t>
            </a:r>
            <a:r>
              <a:rPr kumimoji="0" lang="es-DO" sz="2200" b="0" i="0" u="none" strike="noStrike" kern="1200" cap="none" spc="0" normalizeH="0" baseline="0" noProof="0" dirty="0" smtClean="0">
                <a:ln>
                  <a:noFill/>
                </a:ln>
                <a:solidFill>
                  <a:schemeClr val="tx1"/>
                </a:solidFill>
                <a:effectLst/>
                <a:uLnTx/>
                <a:uFillTx/>
                <a:latin typeface="+mn-lt"/>
                <a:ea typeface="+mn-ea"/>
                <a:cs typeface="+mn-cs"/>
              </a:rPr>
              <a:t>incidencia de pobreza y  privaciones</a:t>
            </a:r>
          </a:p>
          <a:p>
            <a:pPr marL="685800" lvl="1" indent="-228600">
              <a:spcBef>
                <a:spcPct val="20000"/>
              </a:spcBef>
              <a:buFont typeface="Arial" pitchFamily="34" charset="0"/>
              <a:buChar char="•"/>
              <a:defRPr/>
            </a:pPr>
            <a:r>
              <a:rPr kumimoji="0" lang="es-DO" sz="1600" b="0" i="0" u="none" strike="noStrike" kern="1200" cap="none" spc="0" normalizeH="0" baseline="0" noProof="0" dirty="0" smtClean="0">
                <a:ln>
                  <a:noFill/>
                </a:ln>
                <a:solidFill>
                  <a:schemeClr val="tx1"/>
                </a:solidFill>
                <a:effectLst/>
                <a:uLnTx/>
                <a:uFillTx/>
                <a:latin typeface="+mn-lt"/>
                <a:ea typeface="+mn-ea"/>
                <a:cs typeface="+mn-cs"/>
              </a:rPr>
              <a:t>Vulnerabilidad económica</a:t>
            </a:r>
            <a:r>
              <a:rPr kumimoji="0" lang="es-DO" sz="1600" b="0" i="0" u="none" strike="noStrike" kern="1200" cap="none" spc="0" normalizeH="0" noProof="0" dirty="0" smtClean="0">
                <a:ln>
                  <a:noFill/>
                </a:ln>
                <a:solidFill>
                  <a:schemeClr val="tx1"/>
                </a:solidFill>
                <a:effectLst/>
                <a:uLnTx/>
                <a:uFillTx/>
                <a:latin typeface="+mn-lt"/>
                <a:ea typeface="+mn-ea"/>
                <a:cs typeface="+mn-cs"/>
              </a:rPr>
              <a:t> y ambiental de pequeña producción</a:t>
            </a:r>
          </a:p>
          <a:p>
            <a:pPr marL="685800" lvl="1" indent="-228600">
              <a:spcBef>
                <a:spcPct val="20000"/>
              </a:spcBef>
              <a:buFont typeface="Arial" pitchFamily="34" charset="0"/>
              <a:buChar char="•"/>
              <a:defRPr/>
            </a:pPr>
            <a:r>
              <a:rPr kumimoji="0" lang="es-DO" sz="1600" b="0" i="0" u="none" strike="noStrike" kern="1200" cap="none" spc="0" normalizeH="0" baseline="0" noProof="0" dirty="0" smtClean="0">
                <a:ln>
                  <a:noFill/>
                </a:ln>
                <a:solidFill>
                  <a:schemeClr val="tx1"/>
                </a:solidFill>
                <a:effectLst/>
                <a:uLnTx/>
                <a:uFillTx/>
                <a:latin typeface="+mn-lt"/>
                <a:ea typeface="+mn-ea"/>
                <a:cs typeface="+mn-cs"/>
              </a:rPr>
              <a:t>Inseguridad alimentaria de familias involucradas</a:t>
            </a:r>
            <a:r>
              <a:rPr kumimoji="0" lang="es-DO" sz="1600" b="0" i="0" u="none" strike="noStrike" kern="1200" cap="none" spc="0" normalizeH="0" noProof="0" dirty="0" smtClean="0">
                <a:ln>
                  <a:noFill/>
                </a:ln>
                <a:solidFill>
                  <a:schemeClr val="tx1"/>
                </a:solidFill>
                <a:effectLst/>
                <a:uLnTx/>
                <a:uFillTx/>
                <a:latin typeface="+mn-lt"/>
                <a:ea typeface="+mn-ea"/>
                <a:cs typeface="+mn-cs"/>
              </a:rPr>
              <a:t> en la pequeña producción</a:t>
            </a:r>
            <a:endParaRPr kumimoji="0" lang="es-DO" sz="1600" b="0" i="0" u="none" strike="noStrike" kern="1200" cap="none" spc="0" normalizeH="0" baseline="0" noProof="0" dirty="0" smtClean="0">
              <a:ln>
                <a:noFill/>
              </a:ln>
              <a:solidFill>
                <a:schemeClr val="tx1"/>
              </a:solidFill>
              <a:effectLst/>
              <a:uLnTx/>
              <a:uFillTx/>
              <a:latin typeface="+mn-lt"/>
              <a:ea typeface="+mn-ea"/>
              <a:cs typeface="+mn-cs"/>
            </a:endParaRPr>
          </a:p>
          <a:p>
            <a:pPr marL="265113" marR="0" lvl="0" indent="-265113"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200" b="0" i="0" u="none" strike="noStrike" kern="1200" cap="none" spc="0" normalizeH="0" baseline="0" noProof="0" dirty="0" smtClean="0">
                <a:ln>
                  <a:noFill/>
                </a:ln>
                <a:solidFill>
                  <a:schemeClr val="tx1"/>
                </a:solidFill>
                <a:effectLst/>
                <a:uLnTx/>
                <a:uFillTx/>
                <a:latin typeface="+mn-lt"/>
                <a:ea typeface="+mn-ea"/>
                <a:cs typeface="+mn-cs"/>
              </a:rPr>
              <a:t>Pequeñas unidades productivas entrampadas:</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1700" b="0" i="0" u="none" strike="noStrike" kern="1200" cap="none" spc="0" normalizeH="0" baseline="0" noProof="0" dirty="0" smtClean="0">
                <a:ln>
                  <a:noFill/>
                </a:ln>
                <a:solidFill>
                  <a:schemeClr val="tx1"/>
                </a:solidFill>
                <a:effectLst/>
                <a:uLnTx/>
                <a:uFillTx/>
                <a:latin typeface="+mn-lt"/>
                <a:ea typeface="+mn-ea"/>
                <a:cs typeface="+mn-cs"/>
              </a:rPr>
              <a:t>Capacidades productivas y de gestión</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1700" b="0" i="0" u="none" strike="noStrike" kern="1200" cap="none" spc="0" normalizeH="0" baseline="0" noProof="0" dirty="0" smtClean="0">
                <a:ln>
                  <a:noFill/>
                </a:ln>
                <a:solidFill>
                  <a:schemeClr val="tx1"/>
                </a:solidFill>
                <a:effectLst/>
                <a:uLnTx/>
                <a:uFillTx/>
                <a:latin typeface="+mn-lt"/>
                <a:ea typeface="+mn-ea"/>
                <a:cs typeface="+mn-cs"/>
              </a:rPr>
              <a:t>Capacidades básicas</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1700" b="0" i="0" u="none" strike="noStrike" kern="1200" cap="none" spc="0" normalizeH="0" baseline="0" noProof="0" dirty="0" smtClean="0">
                <a:ln>
                  <a:noFill/>
                </a:ln>
                <a:solidFill>
                  <a:schemeClr val="tx1"/>
                </a:solidFill>
                <a:effectLst/>
                <a:uLnTx/>
                <a:uFillTx/>
                <a:latin typeface="+mn-lt"/>
                <a:ea typeface="+mn-ea"/>
                <a:cs typeface="+mn-cs"/>
              </a:rPr>
              <a:t>Capacidad de agencia</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DO"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8" name="1 Título"/>
          <p:cNvSpPr txBox="1">
            <a:spLocks/>
          </p:cNvSpPr>
          <p:nvPr/>
        </p:nvSpPr>
        <p:spPr>
          <a:xfrm>
            <a:off x="609600" y="427038"/>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3200" b="0" i="0" u="none" strike="noStrike" kern="1200" cap="none" spc="0" normalizeH="0" baseline="0" noProof="0" smtClean="0">
                <a:ln>
                  <a:noFill/>
                </a:ln>
                <a:solidFill>
                  <a:schemeClr val="tx1"/>
                </a:solidFill>
                <a:effectLst/>
                <a:uLnTx/>
                <a:uFillTx/>
                <a:latin typeface="+mj-lt"/>
                <a:ea typeface="+mj-ea"/>
                <a:cs typeface="+mj-cs"/>
              </a:rPr>
              <a:t>El contexto rural en América Latina </a:t>
            </a:r>
            <a:br>
              <a:rPr kumimoji="0" lang="es-DO" sz="3200" b="0" i="0" u="none" strike="noStrike" kern="1200" cap="none" spc="0" normalizeH="0" baseline="0" noProof="0" smtClean="0">
                <a:ln>
                  <a:noFill/>
                </a:ln>
                <a:solidFill>
                  <a:schemeClr val="tx1"/>
                </a:solidFill>
                <a:effectLst/>
                <a:uLnTx/>
                <a:uFillTx/>
                <a:latin typeface="+mj-lt"/>
                <a:ea typeface="+mj-ea"/>
                <a:cs typeface="+mj-cs"/>
              </a:rPr>
            </a:br>
            <a:r>
              <a:rPr kumimoji="0" lang="es-DO" sz="3200" b="0" i="0" u="none" strike="noStrike" kern="1200" cap="none" spc="0" normalizeH="0" baseline="0" noProof="0" smtClean="0">
                <a:ln>
                  <a:noFill/>
                </a:ln>
                <a:solidFill>
                  <a:schemeClr val="tx1"/>
                </a:solidFill>
                <a:effectLst/>
                <a:uLnTx/>
                <a:uFillTx/>
                <a:latin typeface="+mj-lt"/>
                <a:ea typeface="+mj-ea"/>
                <a:cs typeface="+mj-cs"/>
              </a:rPr>
              <a:t>y de sus pequeñas unidades productivas</a:t>
            </a:r>
            <a:endParaRPr kumimoji="0" lang="es-DO" sz="32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9" name="8 Grupo"/>
          <p:cNvGrpSpPr/>
          <p:nvPr/>
        </p:nvGrpSpPr>
        <p:grpSpPr>
          <a:xfrm>
            <a:off x="1907704" y="1628800"/>
            <a:ext cx="5040560" cy="2304256"/>
            <a:chOff x="1475656" y="3717032"/>
            <a:chExt cx="5616624" cy="2808312"/>
          </a:xfrm>
        </p:grpSpPr>
        <p:sp>
          <p:nvSpPr>
            <p:cNvPr id="10" name="9 Flecha izquierda"/>
            <p:cNvSpPr/>
            <p:nvPr/>
          </p:nvSpPr>
          <p:spPr>
            <a:xfrm rot="10800000">
              <a:off x="3923928" y="5229200"/>
              <a:ext cx="792088"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1" name="10 CuadroTexto"/>
            <p:cNvSpPr txBox="1"/>
            <p:nvPr/>
          </p:nvSpPr>
          <p:spPr>
            <a:xfrm>
              <a:off x="2483768" y="3717032"/>
              <a:ext cx="3672408" cy="63767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dirty="0" smtClean="0"/>
                <a:t>Inequidad y falta </a:t>
              </a:r>
            </a:p>
            <a:p>
              <a:pPr algn="ctr"/>
              <a:r>
                <a:rPr lang="es-DO" sz="1400" dirty="0" smtClean="0"/>
                <a:t>de capacidades básicas</a:t>
              </a:r>
              <a:endParaRPr lang="es-DO" sz="1400" dirty="0"/>
            </a:p>
          </p:txBody>
        </p:sp>
        <p:sp>
          <p:nvSpPr>
            <p:cNvPr id="12" name="11 CuadroTexto"/>
            <p:cNvSpPr txBox="1"/>
            <p:nvPr/>
          </p:nvSpPr>
          <p:spPr>
            <a:xfrm>
              <a:off x="4860033" y="4869160"/>
              <a:ext cx="1368152" cy="9002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dirty="0" smtClean="0"/>
                <a:t>Débil capacidad productiva</a:t>
              </a:r>
              <a:endParaRPr lang="es-DO" sz="1400" dirty="0"/>
            </a:p>
          </p:txBody>
        </p:sp>
        <p:sp>
          <p:nvSpPr>
            <p:cNvPr id="13" name="12 CuadroTexto"/>
            <p:cNvSpPr txBox="1"/>
            <p:nvPr/>
          </p:nvSpPr>
          <p:spPr>
            <a:xfrm>
              <a:off x="2555775" y="5085184"/>
              <a:ext cx="1296144" cy="9002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dirty="0" smtClean="0"/>
                <a:t>Falta de poder, débil agencia</a:t>
              </a:r>
            </a:p>
          </p:txBody>
        </p:sp>
        <p:sp>
          <p:nvSpPr>
            <p:cNvPr id="14" name="13 Flecha en U"/>
            <p:cNvSpPr/>
            <p:nvPr/>
          </p:nvSpPr>
          <p:spPr>
            <a:xfrm rot="5400000">
              <a:off x="6192180" y="4257092"/>
              <a:ext cx="1008112" cy="79208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solidFill>
                  <a:schemeClr val="tx1"/>
                </a:solidFill>
              </a:endParaRPr>
            </a:p>
          </p:txBody>
        </p:sp>
        <p:sp>
          <p:nvSpPr>
            <p:cNvPr id="15" name="14 Flecha en U"/>
            <p:cNvSpPr/>
            <p:nvPr/>
          </p:nvSpPr>
          <p:spPr>
            <a:xfrm rot="16200000">
              <a:off x="1079612" y="4257092"/>
              <a:ext cx="1728192" cy="93610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solidFill>
                  <a:schemeClr val="tx1"/>
                </a:solidFill>
              </a:endParaRPr>
            </a:p>
          </p:txBody>
        </p:sp>
        <p:sp>
          <p:nvSpPr>
            <p:cNvPr id="16" name="15 Flecha arriba"/>
            <p:cNvSpPr/>
            <p:nvPr/>
          </p:nvSpPr>
          <p:spPr>
            <a:xfrm>
              <a:off x="5220072" y="4365104"/>
              <a:ext cx="405759"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7" name="16 Flecha abajo"/>
            <p:cNvSpPr/>
            <p:nvPr/>
          </p:nvSpPr>
          <p:spPr>
            <a:xfrm>
              <a:off x="3131840" y="4437112"/>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8" name="17 Flecha en U"/>
            <p:cNvSpPr/>
            <p:nvPr/>
          </p:nvSpPr>
          <p:spPr>
            <a:xfrm rot="10800000">
              <a:off x="2987824" y="5877272"/>
              <a:ext cx="2304256" cy="648072"/>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solidFill>
                  <a:schemeClr val="tx1"/>
                </a:solidFill>
              </a:endParaRPr>
            </a:p>
          </p:txBody>
        </p:sp>
      </p:grpSp>
      <p:sp>
        <p:nvSpPr>
          <p:cNvPr id="19" name="2 Marcador de contenido"/>
          <p:cNvSpPr txBox="1">
            <a:spLocks/>
          </p:cNvSpPr>
          <p:nvPr/>
        </p:nvSpPr>
        <p:spPr>
          <a:xfrm>
            <a:off x="251520" y="4293096"/>
            <a:ext cx="8435280" cy="2016224"/>
          </a:xfrm>
          <a:prstGeom prst="rect">
            <a:avLst/>
          </a:prstGeom>
        </p:spPr>
        <p:txBody>
          <a:bodyPr vert="horz" lIns="91440" tIns="45720" rIns="91440" bIns="45720" rtlCol="0">
            <a:normAutofit lnSpcReduction="1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DO" sz="2400" b="1" i="0" u="none" strike="noStrike" kern="1200" cap="none" spc="0" normalizeH="0" baseline="0" noProof="0" dirty="0" smtClean="0">
                <a:ln>
                  <a:noFill/>
                </a:ln>
                <a:solidFill>
                  <a:schemeClr val="tx1"/>
                </a:solidFill>
                <a:effectLst/>
                <a:uLnTx/>
                <a:uFillTx/>
                <a:latin typeface="+mn-lt"/>
                <a:ea typeface="+mn-ea"/>
                <a:cs typeface="+mn-cs"/>
              </a:rPr>
              <a:t>Nuevos elementos del contexto</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Tendencia al alza y volatilidad de precios de alimentos y </a:t>
            </a:r>
            <a:r>
              <a:rPr kumimoji="0" lang="es-DO" sz="2000" b="0" i="1" u="none" strike="noStrike" kern="1200" cap="none" spc="0" normalizeH="0" baseline="0" noProof="0" dirty="0" err="1" smtClean="0">
                <a:ln>
                  <a:noFill/>
                </a:ln>
                <a:solidFill>
                  <a:schemeClr val="tx1"/>
                </a:solidFill>
                <a:effectLst/>
                <a:uLnTx/>
                <a:uFillTx/>
                <a:latin typeface="+mn-lt"/>
                <a:ea typeface="+mn-ea"/>
                <a:cs typeface="+mn-cs"/>
              </a:rPr>
              <a:t>commodities</a:t>
            </a:r>
            <a:endParaRPr kumimoji="0" lang="es-DO" sz="2000" b="0" i="1"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Reestructuración de mercados agrícolas y de alimentos</a:t>
            </a:r>
          </a:p>
          <a:p>
            <a:pPr marL="1600200" lvl="3" indent="-228600">
              <a:spcBef>
                <a:spcPct val="20000"/>
              </a:spcBef>
              <a:buFont typeface="Arial" pitchFamily="34" charset="0"/>
              <a:buChar char="•"/>
              <a:defRPr/>
            </a:pPr>
            <a:r>
              <a:rPr lang="es-DO" sz="1600" dirty="0" smtClean="0"/>
              <a:t>Concentración del comercio</a:t>
            </a:r>
          </a:p>
          <a:p>
            <a:pPr marL="1600200" lvl="3" indent="-228600">
              <a:spcBef>
                <a:spcPct val="20000"/>
              </a:spcBef>
              <a:buFont typeface="Arial" pitchFamily="34" charset="0"/>
              <a:buChar char="•"/>
              <a:defRPr/>
            </a:pPr>
            <a:r>
              <a:rPr kumimoji="0" lang="es-DO" sz="1600" b="0" i="0" u="none" strike="noStrike" kern="1200" cap="none" spc="0" normalizeH="0" baseline="0" noProof="0" dirty="0" smtClean="0">
                <a:ln>
                  <a:noFill/>
                </a:ln>
                <a:solidFill>
                  <a:schemeClr val="tx1"/>
                </a:solidFill>
                <a:effectLst/>
                <a:uLnTx/>
                <a:uFillTx/>
                <a:latin typeface="+mn-lt"/>
                <a:ea typeface="+mn-ea"/>
                <a:cs typeface="+mn-cs"/>
              </a:rPr>
              <a:t>“</a:t>
            </a:r>
            <a:r>
              <a:rPr kumimoji="0" lang="es-DO" sz="1600" b="0" i="0" u="none" strike="noStrike" kern="1200" cap="none" spc="0" normalizeH="0" baseline="0" noProof="0" dirty="0" err="1" smtClean="0">
                <a:ln>
                  <a:noFill/>
                </a:ln>
                <a:solidFill>
                  <a:schemeClr val="tx1"/>
                </a:solidFill>
                <a:effectLst/>
                <a:uLnTx/>
                <a:uFillTx/>
                <a:latin typeface="+mn-lt"/>
                <a:ea typeface="+mn-ea"/>
                <a:cs typeface="+mn-cs"/>
              </a:rPr>
              <a:t>Supermercadización</a:t>
            </a:r>
            <a:r>
              <a:rPr kumimoji="0" lang="es-DO"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es-DO" sz="20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000" b="0" i="0" u="none" strike="noStrike" kern="1200" cap="none" spc="0" normalizeH="0" baseline="0" noProof="0" dirty="0" smtClean="0">
                <a:ln>
                  <a:noFill/>
                </a:ln>
                <a:solidFill>
                  <a:schemeClr val="tx1"/>
                </a:solidFill>
                <a:effectLst/>
                <a:uLnTx/>
                <a:uFillTx/>
                <a:latin typeface="+mn-lt"/>
                <a:ea typeface="+mn-ea"/>
                <a:cs typeface="+mn-cs"/>
              </a:rPr>
              <a:t>Cambio climático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8" name="1 Título"/>
          <p:cNvSpPr txBox="1">
            <a:spLocks/>
          </p:cNvSpPr>
          <p:nvPr/>
        </p:nvSpPr>
        <p:spPr>
          <a:xfrm>
            <a:off x="1187624" y="260648"/>
            <a:ext cx="7499176" cy="1080120"/>
          </a:xfrm>
          <a:prstGeom prst="rect">
            <a:avLst/>
          </a:prstGeom>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3200" b="0" i="0" u="none" strike="noStrike" kern="1200" cap="none" spc="0" normalizeH="0" baseline="0" noProof="0" dirty="0" smtClean="0">
                <a:ln>
                  <a:noFill/>
                </a:ln>
                <a:solidFill>
                  <a:schemeClr val="dk1"/>
                </a:solidFill>
                <a:effectLst/>
                <a:uLnTx/>
                <a:uFillTx/>
                <a:latin typeface="+mn-lt"/>
                <a:ea typeface="+mn-ea"/>
                <a:cs typeface="+mn-cs"/>
              </a:rPr>
              <a:t>Experiencias de éxito de pequeñas unidades productivas en América Latina</a:t>
            </a:r>
            <a:endParaRPr kumimoji="0" lang="es-DO"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9" name="2 Marcador de contenido"/>
          <p:cNvSpPr txBox="1">
            <a:spLocks/>
          </p:cNvSpPr>
          <p:nvPr/>
        </p:nvSpPr>
        <p:spPr>
          <a:xfrm>
            <a:off x="457200" y="1412776"/>
            <a:ext cx="8229600" cy="5184576"/>
          </a:xfrm>
          <a:prstGeom prst="rect">
            <a:avLst/>
          </a:prstGeom>
        </p:spPr>
        <p:txBody>
          <a:bodyPr vert="horz" lIns="91440" tIns="45720" rIns="91440" bIns="45720" rtlCol="0">
            <a:normAutofit fontScale="77500" lnSpcReduction="20000"/>
          </a:bodyPr>
          <a:lstStyle/>
          <a:p>
            <a:pPr marL="342900" lvl="0" indent="-342900">
              <a:spcBef>
                <a:spcPct val="20000"/>
              </a:spcBef>
              <a:buFont typeface="Arial" pitchFamily="34" charset="0"/>
              <a:buChar char="•"/>
              <a:defRPr/>
            </a:pPr>
            <a:r>
              <a:rPr lang="es-DO" sz="3200" dirty="0" smtClean="0"/>
              <a:t>Experiencias diversas</a:t>
            </a:r>
          </a:p>
          <a:p>
            <a:pPr marL="742950" lvl="1" indent="-285750">
              <a:spcBef>
                <a:spcPct val="20000"/>
              </a:spcBef>
              <a:buFont typeface="Arial" pitchFamily="34" charset="0"/>
              <a:buChar char="–"/>
              <a:defRPr/>
            </a:pPr>
            <a:r>
              <a:rPr lang="es-DO" sz="2800" dirty="0" smtClean="0"/>
              <a:t>actividades (</a:t>
            </a:r>
            <a:r>
              <a:rPr lang="es-DO" sz="2800" i="1" dirty="0" err="1" smtClean="0"/>
              <a:t>commodities</a:t>
            </a:r>
            <a:r>
              <a:rPr lang="es-DO" sz="2800" dirty="0" smtClean="0"/>
              <a:t>, no tradicionales, servicios), </a:t>
            </a:r>
          </a:p>
          <a:p>
            <a:pPr marL="742950" lvl="1" indent="-285750">
              <a:spcBef>
                <a:spcPct val="20000"/>
              </a:spcBef>
              <a:buFont typeface="Arial" pitchFamily="34" charset="0"/>
              <a:buChar char="–"/>
              <a:defRPr/>
            </a:pPr>
            <a:r>
              <a:rPr lang="es-DO" sz="2800" dirty="0" smtClean="0"/>
              <a:t>estrategias (innovar en procesos, productos, comercialización) </a:t>
            </a:r>
          </a:p>
          <a:p>
            <a:pPr marL="342900" marR="0" lvl="0" indent="-342900" algn="l" defTabSz="914400" rtl="0" eaLnBrk="1" fontAlgn="auto" latinLnBrk="0" hangingPunct="1">
              <a:lnSpc>
                <a:spcPct val="120000"/>
              </a:lnSpc>
              <a:spcBef>
                <a:spcPts val="1200"/>
              </a:spcBef>
              <a:spcAft>
                <a:spcPts val="0"/>
              </a:spcAft>
              <a:buClrTx/>
              <a:buSzTx/>
              <a:buFont typeface="Arial" pitchFamily="34" charset="0"/>
              <a:buChar char="•"/>
              <a:tabLst/>
              <a:defRPr/>
            </a:pPr>
            <a:r>
              <a:rPr kumimoji="0" lang="es-DO" sz="3200" b="0" i="0" u="none" strike="noStrike" kern="1200" cap="none" spc="0" normalizeH="0" baseline="0" noProof="0" dirty="0" smtClean="0">
                <a:ln>
                  <a:noFill/>
                </a:ln>
                <a:solidFill>
                  <a:schemeClr val="tx1"/>
                </a:solidFill>
                <a:effectLst/>
                <a:uLnTx/>
                <a:uFillTx/>
                <a:latin typeface="+mn-lt"/>
                <a:ea typeface="+mn-ea"/>
                <a:cs typeface="+mn-cs"/>
              </a:rPr>
              <a:t>Éxitos multidimensionales.  Énfasis  de esfuerzos incluyen: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800" b="0" i="0" u="none" strike="noStrike" kern="1200" cap="none" spc="0" normalizeH="0" baseline="0" noProof="0" dirty="0" smtClean="0">
                <a:ln>
                  <a:noFill/>
                </a:ln>
                <a:solidFill>
                  <a:schemeClr val="tx1"/>
                </a:solidFill>
                <a:effectLst/>
                <a:uLnTx/>
                <a:uFillTx/>
                <a:latin typeface="+mn-lt"/>
                <a:ea typeface="+mn-ea"/>
                <a:cs typeface="+mn-cs"/>
              </a:rPr>
              <a:t>transformaciones tecnológicas,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800" b="0" i="0" u="none" strike="noStrike" kern="1200" cap="none" spc="0" normalizeH="0" baseline="0" noProof="0" dirty="0" smtClean="0">
                <a:ln>
                  <a:noFill/>
                </a:ln>
                <a:solidFill>
                  <a:schemeClr val="tx1"/>
                </a:solidFill>
                <a:effectLst/>
                <a:uLnTx/>
                <a:uFillTx/>
                <a:latin typeface="+mn-lt"/>
                <a:ea typeface="+mn-ea"/>
                <a:cs typeface="+mn-cs"/>
              </a:rPr>
              <a:t>vinculación a mercados y </a:t>
            </a:r>
            <a:r>
              <a:rPr kumimoji="0" lang="es-DO" sz="2800" b="0" i="0" u="none" strike="noStrike" kern="1200" cap="none" spc="0" normalizeH="0" baseline="0" noProof="0" dirty="0" err="1" smtClean="0">
                <a:ln>
                  <a:noFill/>
                </a:ln>
                <a:solidFill>
                  <a:schemeClr val="tx1"/>
                </a:solidFill>
                <a:effectLst/>
                <a:uLnTx/>
                <a:uFillTx/>
                <a:latin typeface="+mn-lt"/>
                <a:ea typeface="+mn-ea"/>
                <a:cs typeface="+mn-cs"/>
              </a:rPr>
              <a:t>partici</a:t>
            </a:r>
            <a:r>
              <a:rPr lang="es-DO" sz="2800" dirty="0" smtClean="0"/>
              <a:t>pación en las cadenas</a:t>
            </a:r>
            <a:r>
              <a:rPr kumimoji="0" lang="es-DO"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800" b="0" i="0" u="none" strike="noStrike" kern="1200" cap="none" spc="0" normalizeH="0" baseline="0" noProof="0" dirty="0" smtClean="0">
                <a:ln>
                  <a:noFill/>
                </a:ln>
                <a:solidFill>
                  <a:schemeClr val="tx1"/>
                </a:solidFill>
                <a:effectLst/>
                <a:uLnTx/>
                <a:uFillTx/>
                <a:latin typeface="+mn-lt"/>
                <a:ea typeface="+mn-ea"/>
                <a:cs typeface="+mn-cs"/>
              </a:rPr>
              <a:t>organización de colectivos de productores y empoderamiento,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800" b="0" i="0" u="none" strike="noStrike" kern="1200" cap="none" spc="0" normalizeH="0" baseline="0" noProof="0" dirty="0" smtClean="0">
                <a:ln>
                  <a:noFill/>
                </a:ln>
                <a:solidFill>
                  <a:schemeClr val="tx1"/>
                </a:solidFill>
                <a:effectLst/>
                <a:uLnTx/>
                <a:uFillTx/>
                <a:latin typeface="+mn-lt"/>
                <a:ea typeface="+mn-ea"/>
                <a:cs typeface="+mn-cs"/>
              </a:rPr>
              <a:t>diversificación productiva,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800" b="0" i="0" u="none" strike="noStrike" kern="1200" cap="none" spc="0" normalizeH="0" baseline="0" noProof="0" dirty="0" smtClean="0">
                <a:ln>
                  <a:noFill/>
                </a:ln>
                <a:solidFill>
                  <a:schemeClr val="tx1"/>
                </a:solidFill>
                <a:effectLst/>
                <a:uLnTx/>
                <a:uFillTx/>
                <a:latin typeface="+mn-lt"/>
                <a:ea typeface="+mn-ea"/>
                <a:cs typeface="+mn-cs"/>
              </a:rPr>
              <a:t>prácticas ambientalmente sostenibles</a:t>
            </a:r>
          </a:p>
          <a:p>
            <a:pPr marL="285750" indent="-285750">
              <a:lnSpc>
                <a:spcPct val="120000"/>
              </a:lnSpc>
              <a:spcBef>
                <a:spcPts val="1200"/>
              </a:spcBef>
              <a:buFont typeface="Arial" pitchFamily="34" charset="0"/>
              <a:buChar char="•"/>
              <a:defRPr/>
            </a:pPr>
            <a:r>
              <a:rPr kumimoji="0" lang="es-DO" sz="3200" i="0" u="none" strike="noStrike" kern="1200" cap="none" spc="0" normalizeH="0" baseline="0" noProof="0" dirty="0" smtClean="0">
                <a:ln>
                  <a:noFill/>
                </a:ln>
                <a:solidFill>
                  <a:schemeClr val="tx1"/>
                </a:solidFill>
                <a:effectLst/>
                <a:uLnTx/>
                <a:uFillTx/>
                <a:latin typeface="+mn-lt"/>
                <a:ea typeface="+mn-ea"/>
                <a:cs typeface="+mn-cs"/>
              </a:rPr>
              <a:t>Empoderamiento y</a:t>
            </a:r>
            <a:r>
              <a:rPr kumimoji="0" lang="es-DO" sz="3200" i="0" u="none" strike="noStrike" kern="1200" cap="none" spc="0" normalizeH="0" noProof="0" dirty="0" smtClean="0">
                <a:ln>
                  <a:noFill/>
                </a:ln>
                <a:solidFill>
                  <a:schemeClr val="tx1"/>
                </a:solidFill>
                <a:effectLst/>
                <a:uLnTx/>
                <a:uFillTx/>
                <a:latin typeface="+mn-lt"/>
                <a:ea typeface="+mn-ea"/>
                <a:cs typeface="+mn-cs"/>
              </a:rPr>
              <a:t> agencia colectiva</a:t>
            </a:r>
            <a:r>
              <a:rPr kumimoji="0" lang="es-DO" sz="3200" i="0" u="none" strike="noStrike" kern="1200" cap="none" spc="0" normalizeH="0" baseline="0" noProof="0" dirty="0" smtClean="0">
                <a:ln>
                  <a:noFill/>
                </a:ln>
                <a:solidFill>
                  <a:schemeClr val="tx1"/>
                </a:solidFill>
                <a:effectLst/>
                <a:uLnTx/>
                <a:uFillTx/>
                <a:latin typeface="+mn-lt"/>
                <a:ea typeface="+mn-ea"/>
                <a:cs typeface="+mn-cs"/>
              </a:rPr>
              <a:t>: </a:t>
            </a:r>
            <a:r>
              <a:rPr kumimoji="0" lang="es-DO" sz="3200" i="0" u="none" strike="noStrike" kern="1200" cap="none" spc="0" normalizeH="0" noProof="0" dirty="0" smtClean="0">
                <a:ln>
                  <a:noFill/>
                </a:ln>
                <a:solidFill>
                  <a:schemeClr val="tx1"/>
                </a:solidFill>
                <a:effectLst/>
                <a:uLnTx/>
                <a:uFillTx/>
                <a:latin typeface="+mn-lt"/>
                <a:ea typeface="+mn-ea"/>
                <a:cs typeface="+mn-cs"/>
              </a:rPr>
              <a:t> avances modestos, retos pendientes</a:t>
            </a:r>
            <a:endParaRPr kumimoji="0" lang="es-DO" sz="320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Calibri" pitchFamily="34" charset="0"/>
              <a:buChar char="–"/>
              <a:defRPr/>
            </a:pPr>
            <a:r>
              <a:rPr kumimoji="0" lang="es-DO" sz="2800" b="0" i="0" u="none" strike="noStrike" kern="1200" cap="none" spc="0" normalizeH="0" baseline="0" noProof="0" dirty="0" smtClean="0">
                <a:ln>
                  <a:noFill/>
                </a:ln>
                <a:solidFill>
                  <a:schemeClr val="tx1"/>
                </a:solidFill>
                <a:effectLst/>
                <a:uLnTx/>
                <a:uFillTx/>
                <a:latin typeface="+mn-lt"/>
                <a:ea typeface="+mn-ea"/>
                <a:cs typeface="+mn-cs"/>
              </a:rPr>
              <a:t>interlocución</a:t>
            </a:r>
            <a:r>
              <a:rPr kumimoji="0" lang="es-DO" sz="2800" b="0" i="0" u="none" strike="noStrike" kern="1200" cap="none" spc="0" normalizeH="0" noProof="0" dirty="0" smtClean="0">
                <a:ln>
                  <a:noFill/>
                </a:ln>
                <a:solidFill>
                  <a:schemeClr val="tx1"/>
                </a:solidFill>
                <a:effectLst/>
                <a:uLnTx/>
                <a:uFillTx/>
                <a:latin typeface="+mn-lt"/>
                <a:ea typeface="+mn-ea"/>
                <a:cs typeface="+mn-cs"/>
              </a:rPr>
              <a:t> limitada con actores (Estado, sector privado, otros) </a:t>
            </a:r>
            <a:endParaRPr kumimoji="0" lang="es-DO"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endParaRPr lang="es-DO"/>
          </a:p>
        </p:txBody>
      </p:sp>
      <p:pic>
        <p:nvPicPr>
          <p:cNvPr id="4" name="Picture 1"/>
          <p:cNvPicPr>
            <a:picLocks noChangeAspect="1" noChangeArrowheads="1"/>
          </p:cNvPicPr>
          <p:nvPr/>
        </p:nvPicPr>
        <p:blipFill>
          <a:blip r:embed="rId3" cstate="print"/>
          <a:srcRect/>
          <a:stretch>
            <a:fillRect/>
          </a:stretch>
        </p:blipFill>
        <p:spPr bwMode="auto">
          <a:xfrm>
            <a:off x="0" y="27384"/>
            <a:ext cx="9144000" cy="6858000"/>
          </a:xfrm>
          <a:prstGeom prst="rect">
            <a:avLst/>
          </a:prstGeom>
          <a:noFill/>
          <a:ln w="9525">
            <a:noFill/>
            <a:round/>
            <a:headEnd/>
            <a:tailEnd/>
          </a:ln>
        </p:spPr>
      </p:pic>
      <p:grpSp>
        <p:nvGrpSpPr>
          <p:cNvPr id="5" name="Group 8"/>
          <p:cNvGrpSpPr>
            <a:grpSpLocks/>
          </p:cNvGrpSpPr>
          <p:nvPr/>
        </p:nvGrpSpPr>
        <p:grpSpPr bwMode="auto">
          <a:xfrm>
            <a:off x="-825500" y="635000"/>
            <a:ext cx="1727200" cy="533400"/>
            <a:chOff x="0" y="0"/>
            <a:chExt cx="1088" cy="336"/>
          </a:xfrm>
        </p:grpSpPr>
        <p:pic>
          <p:nvPicPr>
            <p:cNvPr id="6" name="Picture 9"/>
            <p:cNvPicPr>
              <a:picLocks noChangeAspect="1" noChangeArrowheads="1"/>
            </p:cNvPicPr>
            <p:nvPr/>
          </p:nvPicPr>
          <p:blipFill>
            <a:blip r:embed="rId4" cstate="print"/>
            <a:srcRect/>
            <a:stretch>
              <a:fillRect/>
            </a:stretch>
          </p:blipFill>
          <p:spPr bwMode="auto">
            <a:xfrm>
              <a:off x="0" y="0"/>
              <a:ext cx="1088" cy="336"/>
            </a:xfrm>
            <a:prstGeom prst="rect">
              <a:avLst/>
            </a:prstGeom>
            <a:noFill/>
            <a:ln w="9525">
              <a:noFill/>
              <a:round/>
              <a:headEnd/>
              <a:tailEnd/>
            </a:ln>
          </p:spPr>
        </p:pic>
        <p:pic>
          <p:nvPicPr>
            <p:cNvPr id="7" name="Picture 10"/>
            <p:cNvPicPr>
              <a:picLocks noChangeAspect="1" noChangeArrowheads="1"/>
            </p:cNvPicPr>
            <p:nvPr/>
          </p:nvPicPr>
          <p:blipFill>
            <a:blip r:embed="rId5" cstate="print"/>
            <a:srcRect/>
            <a:stretch>
              <a:fillRect/>
            </a:stretch>
          </p:blipFill>
          <p:spPr bwMode="auto">
            <a:xfrm>
              <a:off x="760" y="64"/>
              <a:ext cx="288" cy="208"/>
            </a:xfrm>
            <a:prstGeom prst="rect">
              <a:avLst/>
            </a:prstGeom>
            <a:noFill/>
            <a:ln w="9525">
              <a:noFill/>
              <a:round/>
              <a:headEnd/>
              <a:tailEnd/>
            </a:ln>
          </p:spPr>
        </p:pic>
      </p:grpSp>
      <p:sp>
        <p:nvSpPr>
          <p:cNvPr id="8" name="1 Título"/>
          <p:cNvSpPr txBox="1">
            <a:spLocks/>
          </p:cNvSpPr>
          <p:nvPr/>
        </p:nvSpPr>
        <p:spPr>
          <a:xfrm>
            <a:off x="683568" y="18864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4400" b="0" i="0" u="none" strike="noStrike" kern="1200" cap="none" spc="0" normalizeH="0" baseline="0" noProof="0" dirty="0" smtClean="0">
                <a:ln>
                  <a:noFill/>
                </a:ln>
                <a:solidFill>
                  <a:schemeClr val="tx1"/>
                </a:solidFill>
                <a:effectLst/>
                <a:uLnTx/>
                <a:uFillTx/>
                <a:latin typeface="+mj-lt"/>
                <a:ea typeface="+mj-ea"/>
                <a:cs typeface="+mj-cs"/>
              </a:rPr>
              <a:t>Los límites del éxito</a:t>
            </a:r>
            <a:endParaRPr kumimoji="0" lang="es-DO"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2 Marcador de contenido"/>
          <p:cNvSpPr txBox="1">
            <a:spLocks/>
          </p:cNvSpPr>
          <p:nvPr/>
        </p:nvSpPr>
        <p:spPr>
          <a:xfrm>
            <a:off x="467544" y="1196752"/>
            <a:ext cx="8229600" cy="1252735"/>
          </a:xfrm>
          <a:prstGeom prst="rect">
            <a:avLst/>
          </a:prstGeom>
        </p:spPr>
        <p:txBody>
          <a:bodyPr vert="horz" lIns="91440" tIns="45720" rIns="91440" bIns="45720" rtlCol="0">
            <a:normAutofit fontScale="92500" lnSpcReduction="1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800" b="0" i="0" u="none" strike="noStrike" kern="1200" cap="none" spc="0" normalizeH="0" baseline="0" dirty="0" smtClean="0">
                <a:ln>
                  <a:noFill/>
                </a:ln>
                <a:solidFill>
                  <a:schemeClr val="tx1"/>
                </a:solidFill>
                <a:effectLst/>
                <a:uLnTx/>
                <a:uFillTx/>
                <a:latin typeface="+mn-lt"/>
                <a:ea typeface="+mn-ea"/>
                <a:cs typeface="+mn-cs"/>
              </a:rPr>
              <a:t>Esfuerzos frecuentemente impulsados con apoyo externo </a:t>
            </a:r>
            <a:r>
              <a:rPr kumimoji="0" lang="es-DO" sz="2800" b="0" i="0" u="none" strike="noStrike" kern="1200" cap="none" spc="0" normalizeH="0" baseline="0" dirty="0" smtClean="0">
                <a:ln>
                  <a:noFill/>
                </a:ln>
                <a:solidFill>
                  <a:schemeClr val="tx1"/>
                </a:solidFill>
                <a:effectLst/>
                <a:uLnTx/>
                <a:uFillTx/>
                <a:latin typeface="+mn-lt"/>
                <a:ea typeface="+mn-ea"/>
                <a:cs typeface="+mn-cs"/>
                <a:sym typeface="Wingdings" pitchFamily="2" charset="2"/>
              </a:rPr>
              <a:t> levanta preguntas sobre sostenibilidad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DO" sz="2800" b="0" i="0" u="none" strike="noStrike" kern="1200" cap="none" spc="0" normalizeH="0" baseline="0" dirty="0" smtClean="0">
                <a:ln>
                  <a:noFill/>
                </a:ln>
                <a:solidFill>
                  <a:schemeClr val="tx1"/>
                </a:solidFill>
                <a:effectLst/>
                <a:uLnTx/>
                <a:uFillTx/>
                <a:latin typeface="+mn-lt"/>
                <a:ea typeface="+mn-ea"/>
                <a:cs typeface="+mn-cs"/>
                <a:sym typeface="Wingdings" pitchFamily="2" charset="2"/>
              </a:rPr>
              <a:t>Ausencia de escalamiento (diseminación)</a:t>
            </a:r>
            <a:endParaRPr kumimoji="0" lang="es-DO" sz="2800" b="0" i="0" u="none" strike="noStrike" kern="1200" cap="none" spc="0" normalizeH="0" baseline="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DO"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9 Flecha abajo"/>
          <p:cNvSpPr/>
          <p:nvPr/>
        </p:nvSpPr>
        <p:spPr>
          <a:xfrm>
            <a:off x="2267744" y="2492896"/>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1" name="10 CuadroTexto"/>
          <p:cNvSpPr txBox="1"/>
          <p:nvPr/>
        </p:nvSpPr>
        <p:spPr>
          <a:xfrm>
            <a:off x="1043608" y="3409836"/>
            <a:ext cx="3168352"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dirty="0" smtClean="0"/>
              <a:t>“Islas de </a:t>
            </a:r>
            <a:r>
              <a:rPr lang="en-US" sz="2800" dirty="0" err="1" smtClean="0"/>
              <a:t>éxito</a:t>
            </a:r>
            <a:r>
              <a:rPr lang="en-US" sz="2800" dirty="0" smtClean="0"/>
              <a:t>”</a:t>
            </a:r>
            <a:endParaRPr lang="es-DO" sz="1400" dirty="0"/>
          </a:p>
        </p:txBody>
      </p:sp>
      <p:sp>
        <p:nvSpPr>
          <p:cNvPr id="12" name="11 CuadroTexto"/>
          <p:cNvSpPr txBox="1"/>
          <p:nvPr/>
        </p:nvSpPr>
        <p:spPr>
          <a:xfrm>
            <a:off x="971600" y="4149080"/>
            <a:ext cx="6984776" cy="101566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2000" dirty="0" smtClean="0"/>
              <a:t>¿Por qué no hay escalamiento?</a:t>
            </a:r>
          </a:p>
          <a:p>
            <a:pPr algn="ctr"/>
            <a:r>
              <a:rPr lang="es-DO" sz="2000" dirty="0" smtClean="0"/>
              <a:t>¿Por qué son excepciones antes que experiencias frecuentes?</a:t>
            </a:r>
          </a:p>
          <a:p>
            <a:pPr algn="ctr"/>
            <a:r>
              <a:rPr lang="es-DO" sz="2000" dirty="0" smtClean="0"/>
              <a:t>¿Qué limita la sostenibilidad y la diseminación?</a:t>
            </a:r>
            <a:endParaRPr lang="es-DO" sz="2000" dirty="0"/>
          </a:p>
        </p:txBody>
      </p:sp>
      <p:sp>
        <p:nvSpPr>
          <p:cNvPr id="13" name="12 CuadroTexto"/>
          <p:cNvSpPr txBox="1"/>
          <p:nvPr/>
        </p:nvSpPr>
        <p:spPr>
          <a:xfrm>
            <a:off x="539552" y="5426060"/>
            <a:ext cx="352839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DO" sz="2800" b="1" dirty="0" smtClean="0"/>
              <a:t>Entornos limitantes </a:t>
            </a:r>
            <a:endParaRPr lang="es-DO" sz="2800" b="1" dirty="0"/>
          </a:p>
        </p:txBody>
      </p:sp>
      <p:sp>
        <p:nvSpPr>
          <p:cNvPr id="14" name="13 CuadroTexto"/>
          <p:cNvSpPr txBox="1"/>
          <p:nvPr/>
        </p:nvSpPr>
        <p:spPr>
          <a:xfrm>
            <a:off x="4283968" y="5301208"/>
            <a:ext cx="4248472" cy="70788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DO" sz="2000" b="1" dirty="0" smtClean="0"/>
              <a:t>Relaciones de negocios débiles y desfavorables en la cadena </a:t>
            </a:r>
            <a:endParaRPr lang="es-DO" sz="2000" b="1" dirty="0"/>
          </a:p>
        </p:txBody>
      </p:sp>
      <p:sp>
        <p:nvSpPr>
          <p:cNvPr id="15" name="14 CuadroTexto"/>
          <p:cNvSpPr txBox="1"/>
          <p:nvPr/>
        </p:nvSpPr>
        <p:spPr>
          <a:xfrm>
            <a:off x="4499992" y="3409836"/>
            <a:ext cx="3888432"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spcBef>
                <a:spcPts val="1200"/>
              </a:spcBef>
              <a:spcAft>
                <a:spcPts val="1200"/>
              </a:spcAft>
            </a:pPr>
            <a:r>
              <a:rPr lang="es-DO" sz="2800" dirty="0" smtClean="0"/>
              <a:t>Sostenibilidad a prueba</a:t>
            </a:r>
          </a:p>
        </p:txBody>
      </p:sp>
      <p:sp>
        <p:nvSpPr>
          <p:cNvPr id="16" name="15 Flecha abajo"/>
          <p:cNvSpPr/>
          <p:nvPr/>
        </p:nvSpPr>
        <p:spPr>
          <a:xfrm>
            <a:off x="6084168" y="2492896"/>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cxnSp>
        <p:nvCxnSpPr>
          <p:cNvPr id="18" name="17 Conector recto"/>
          <p:cNvCxnSpPr/>
          <p:nvPr/>
        </p:nvCxnSpPr>
        <p:spPr>
          <a:xfrm>
            <a:off x="611560" y="2492896"/>
            <a:ext cx="77048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22" presetClass="entr" presetSubtype="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994122"/>
          </a:xfrm>
        </p:spPr>
        <p:txBody>
          <a:bodyPr/>
          <a:lstStyle/>
          <a:p>
            <a:r>
              <a:rPr lang="es-DO" dirty="0" smtClean="0"/>
              <a:t>Entorno inmediato</a:t>
            </a:r>
            <a:endParaRPr lang="es-DO" dirty="0"/>
          </a:p>
        </p:txBody>
      </p:sp>
      <p:sp>
        <p:nvSpPr>
          <p:cNvPr id="4" name="3 Elipse"/>
          <p:cNvSpPr/>
          <p:nvPr/>
        </p:nvSpPr>
        <p:spPr>
          <a:xfrm>
            <a:off x="3779912" y="3284984"/>
            <a:ext cx="1872208" cy="108012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Pequeña producción (PP)</a:t>
            </a:r>
            <a:endParaRPr lang="es-DO" dirty="0"/>
          </a:p>
        </p:txBody>
      </p:sp>
      <p:cxnSp>
        <p:nvCxnSpPr>
          <p:cNvPr id="7" name="6 Conector recto de flecha"/>
          <p:cNvCxnSpPr/>
          <p:nvPr/>
        </p:nvCxnSpPr>
        <p:spPr>
          <a:xfrm>
            <a:off x="3707904" y="2708920"/>
            <a:ext cx="504056"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4" idx="2"/>
          </p:cNvCxnSpPr>
          <p:nvPr/>
        </p:nvCxnSpPr>
        <p:spPr>
          <a:xfrm>
            <a:off x="2699792" y="3789040"/>
            <a:ext cx="1080120" cy="360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4" idx="3"/>
          </p:cNvCxnSpPr>
          <p:nvPr/>
        </p:nvCxnSpPr>
        <p:spPr>
          <a:xfrm flipV="1">
            <a:off x="3203848" y="4206924"/>
            <a:ext cx="850243" cy="7342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25" idx="0"/>
            <a:endCxn id="4" idx="4"/>
          </p:cNvCxnSpPr>
          <p:nvPr/>
        </p:nvCxnSpPr>
        <p:spPr>
          <a:xfrm flipH="1" flipV="1">
            <a:off x="4716016" y="4365104"/>
            <a:ext cx="108012"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5652120" y="3789040"/>
            <a:ext cx="9361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redondeado"/>
          <p:cNvSpPr/>
          <p:nvPr/>
        </p:nvSpPr>
        <p:spPr>
          <a:xfrm>
            <a:off x="2051720" y="1844824"/>
            <a:ext cx="18002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Servicios privados y de </a:t>
            </a:r>
            <a:r>
              <a:rPr lang="es-DO" dirty="0" err="1" smtClean="0"/>
              <a:t>ONGs</a:t>
            </a:r>
            <a:endParaRPr lang="es-DO" dirty="0"/>
          </a:p>
        </p:txBody>
      </p:sp>
      <p:sp>
        <p:nvSpPr>
          <p:cNvPr id="23" name="22 Rectángulo redondeado"/>
          <p:cNvSpPr/>
          <p:nvPr/>
        </p:nvSpPr>
        <p:spPr>
          <a:xfrm>
            <a:off x="539552" y="3212976"/>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Proveedores de insumos</a:t>
            </a:r>
            <a:endParaRPr lang="es-DO" dirty="0"/>
          </a:p>
        </p:txBody>
      </p:sp>
      <p:sp>
        <p:nvSpPr>
          <p:cNvPr id="24" name="23 Rectángulo redondeado"/>
          <p:cNvSpPr/>
          <p:nvPr/>
        </p:nvSpPr>
        <p:spPr>
          <a:xfrm>
            <a:off x="1043608" y="4797152"/>
            <a:ext cx="216024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Infraestructura pública</a:t>
            </a:r>
            <a:endParaRPr lang="es-DO" dirty="0"/>
          </a:p>
        </p:txBody>
      </p:sp>
      <p:sp>
        <p:nvSpPr>
          <p:cNvPr id="25" name="24 Rectángulo redondeado"/>
          <p:cNvSpPr/>
          <p:nvPr/>
        </p:nvSpPr>
        <p:spPr>
          <a:xfrm>
            <a:off x="3779912" y="5229200"/>
            <a:ext cx="208823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Servicios públicos</a:t>
            </a:r>
            <a:endParaRPr lang="es-DO" dirty="0"/>
          </a:p>
        </p:txBody>
      </p:sp>
      <p:sp>
        <p:nvSpPr>
          <p:cNvPr id="27" name="26 Recortar rectángulo de esquina diagonal"/>
          <p:cNvSpPr/>
          <p:nvPr/>
        </p:nvSpPr>
        <p:spPr>
          <a:xfrm>
            <a:off x="6588224" y="3068960"/>
            <a:ext cx="1872208" cy="165618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dirty="0" smtClean="0"/>
              <a:t>Compradores</a:t>
            </a:r>
            <a:endParaRPr lang="es-DO" dirty="0"/>
          </a:p>
        </p:txBody>
      </p:sp>
      <p:sp>
        <p:nvSpPr>
          <p:cNvPr id="34" name="33 Elipse"/>
          <p:cNvSpPr/>
          <p:nvPr/>
        </p:nvSpPr>
        <p:spPr>
          <a:xfrm>
            <a:off x="2987824" y="2852936"/>
            <a:ext cx="3240360" cy="201622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cxnSp>
        <p:nvCxnSpPr>
          <p:cNvPr id="36" name="35 Conector recto"/>
          <p:cNvCxnSpPr/>
          <p:nvPr/>
        </p:nvCxnSpPr>
        <p:spPr>
          <a:xfrm flipV="1">
            <a:off x="5652120" y="2420888"/>
            <a:ext cx="36004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5364088" y="1196752"/>
            <a:ext cx="345638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DO" dirty="0" smtClean="0"/>
              <a:t>Reglas del juego:</a:t>
            </a:r>
          </a:p>
          <a:p>
            <a:pPr>
              <a:buFont typeface="Arial" pitchFamily="34" charset="0"/>
              <a:buChar char="•"/>
            </a:pPr>
            <a:r>
              <a:rPr lang="es-DO" dirty="0" smtClean="0"/>
              <a:t> Contratos</a:t>
            </a:r>
          </a:p>
          <a:p>
            <a:pPr>
              <a:buFont typeface="Arial" pitchFamily="34" charset="0"/>
              <a:buChar char="•"/>
            </a:pPr>
            <a:r>
              <a:rPr lang="es-DO" dirty="0" smtClean="0"/>
              <a:t> Competencia/poder de mercado</a:t>
            </a:r>
          </a:p>
          <a:p>
            <a:pPr>
              <a:buFont typeface="Arial" pitchFamily="34" charset="0"/>
              <a:buChar char="•"/>
            </a:pPr>
            <a:r>
              <a:rPr lang="es-DO" dirty="0" smtClean="0"/>
              <a:t> Capacidad de oferta</a:t>
            </a:r>
            <a:endParaRPr lang="es-DO" dirty="0"/>
          </a:p>
        </p:txBody>
      </p:sp>
      <p:sp>
        <p:nvSpPr>
          <p:cNvPr id="45" name="44 Rectángulo redondeado"/>
          <p:cNvSpPr/>
          <p:nvPr/>
        </p:nvSpPr>
        <p:spPr>
          <a:xfrm>
            <a:off x="179512" y="188640"/>
            <a:ext cx="8784976" cy="64807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9" name="48 Llamada con línea 1"/>
          <p:cNvSpPr/>
          <p:nvPr/>
        </p:nvSpPr>
        <p:spPr>
          <a:xfrm>
            <a:off x="467544" y="908720"/>
            <a:ext cx="2448272" cy="864096"/>
          </a:xfrm>
          <a:prstGeom prst="borderCallout1">
            <a:avLst>
              <a:gd name="adj1" fmla="val 20832"/>
              <a:gd name="adj2" fmla="val 102328"/>
              <a:gd name="adj3" fmla="val 119340"/>
              <a:gd name="adj4" fmla="val 13697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Asistencia técnica, crédito, SDER, asistencia en comercialización</a:t>
            </a:r>
            <a:endParaRPr lang="es-DO" dirty="0"/>
          </a:p>
        </p:txBody>
      </p:sp>
      <p:sp>
        <p:nvSpPr>
          <p:cNvPr id="51" name="50 Llamada con línea 2"/>
          <p:cNvSpPr/>
          <p:nvPr/>
        </p:nvSpPr>
        <p:spPr>
          <a:xfrm>
            <a:off x="6948264" y="5013176"/>
            <a:ext cx="1656184" cy="1416220"/>
          </a:xfrm>
          <a:prstGeom prst="borderCallout2">
            <a:avLst>
              <a:gd name="adj1" fmla="val 18750"/>
              <a:gd name="adj2" fmla="val -8333"/>
              <a:gd name="adj3" fmla="val 18750"/>
              <a:gd name="adj4" fmla="val -16667"/>
              <a:gd name="adj5" fmla="val 75669"/>
              <a:gd name="adj6" fmla="val -63849"/>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Extensión y asistencia técnica, crédito </a:t>
            </a:r>
            <a:endParaRPr lang="es-DO" dirty="0"/>
          </a:p>
        </p:txBody>
      </p:sp>
      <p:sp>
        <p:nvSpPr>
          <p:cNvPr id="52" name="51 Llamada con línea 1"/>
          <p:cNvSpPr/>
          <p:nvPr/>
        </p:nvSpPr>
        <p:spPr>
          <a:xfrm>
            <a:off x="251520" y="1988840"/>
            <a:ext cx="1440160" cy="864096"/>
          </a:xfrm>
          <a:prstGeom prst="borderCallout1">
            <a:avLst>
              <a:gd name="adj1" fmla="val 51133"/>
              <a:gd name="adj2" fmla="val 104428"/>
              <a:gd name="adj3" fmla="val 131005"/>
              <a:gd name="adj4" fmla="val 11987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Semillas, fertilizantes, equipos</a:t>
            </a:r>
            <a:endParaRPr lang="es-DO" dirty="0"/>
          </a:p>
        </p:txBody>
      </p:sp>
      <p:sp>
        <p:nvSpPr>
          <p:cNvPr id="54" name="53 Llamada con línea 2"/>
          <p:cNvSpPr/>
          <p:nvPr/>
        </p:nvSpPr>
        <p:spPr>
          <a:xfrm>
            <a:off x="1547664" y="5877272"/>
            <a:ext cx="1800200" cy="720080"/>
          </a:xfrm>
          <a:prstGeom prst="borderCallout2">
            <a:avLst>
              <a:gd name="adj1" fmla="val 57782"/>
              <a:gd name="adj2" fmla="val -7790"/>
              <a:gd name="adj3" fmla="val 65589"/>
              <a:gd name="adj4" fmla="val -23817"/>
              <a:gd name="adj5" fmla="val -21252"/>
              <a:gd name="adj6" fmla="val -189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DO" dirty="0" smtClean="0"/>
              <a:t>Red vial, riego, electricidad</a:t>
            </a:r>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par>
                                <p:cTn id="18" presetID="22" presetClass="entr" presetSubtype="8"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52"/>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49"/>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54"/>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5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up)">
                                      <p:cBhvr>
                                        <p:cTn id="63" dur="500"/>
                                        <p:tgtEl>
                                          <p:spTgt spid="7"/>
                                        </p:tgtEl>
                                      </p:cBhvr>
                                    </p:animEffect>
                                  </p:childTnLst>
                                </p:cTn>
                              </p:par>
                              <p:par>
                                <p:cTn id="64" presetID="22" presetClass="entr" presetSubtype="8" fill="hold"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par>
                                <p:cTn id="67" presetID="22" presetClass="entr" presetSubtype="4" fill="hold"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down)">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4"/>
                                        </p:tgtEl>
                                        <p:attrNameLst>
                                          <p:attrName>style.visibility</p:attrName>
                                        </p:attrNameLst>
                                      </p:cBhvr>
                                      <p:to>
                                        <p:strVal val="visible"/>
                                      </p:to>
                                    </p:set>
                                  </p:childTnLst>
                                </p:cTn>
                              </p:par>
                              <p:par>
                                <p:cTn id="74" presetID="22" presetClass="entr" presetSubtype="4" fill="hold"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wipe(down)">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par>
                                <p:cTn id="85" presetID="22" presetClass="entr" presetSubtype="8" fill="hold" nodeType="withEffect">
                                  <p:stCondLst>
                                    <p:cond delay="0"/>
                                  </p:stCondLst>
                                  <p:childTnLst>
                                    <p:set>
                                      <p:cBhvr>
                                        <p:cTn id="86" dur="1" fill="hold">
                                          <p:stCondLst>
                                            <p:cond delay="0"/>
                                          </p:stCondLst>
                                        </p:cTn>
                                        <p:tgtEl>
                                          <p:spTgt spid="2"/>
                                        </p:tgtEl>
                                        <p:attrNameLst>
                                          <p:attrName>style.visibility</p:attrName>
                                        </p:attrNameLst>
                                      </p:cBhvr>
                                      <p:to>
                                        <p:strVal val="visible"/>
                                      </p:to>
                                    </p:set>
                                    <p:animEffect transition="in" filter="wipe(left)">
                                      <p:cBhvr>
                                        <p:cTn id="8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3" grpId="0" animBg="1"/>
      <p:bldP spid="24" grpId="0" animBg="1"/>
      <p:bldP spid="25" grpId="0" animBg="1"/>
      <p:bldP spid="27" grpId="0" animBg="1"/>
      <p:bldP spid="34" grpId="0" animBg="1"/>
      <p:bldP spid="37" grpId="0" animBg="1"/>
      <p:bldP spid="45" grpId="0" animBg="1"/>
      <p:bldP spid="49" grpId="0" animBg="1"/>
      <p:bldP spid="49" grpId="1" animBg="1"/>
      <p:bldP spid="51" grpId="0" animBg="1"/>
      <p:bldP spid="52" grpId="0" animBg="1"/>
      <p:bldP spid="52" grpId="1" animBg="1"/>
      <p:bldP spid="54" grpId="0" animBg="1"/>
      <p:bldP spid="5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3 Grupo"/>
          <p:cNvGrpSpPr/>
          <p:nvPr/>
        </p:nvGrpSpPr>
        <p:grpSpPr>
          <a:xfrm>
            <a:off x="2123728" y="2420888"/>
            <a:ext cx="5184575" cy="2088232"/>
            <a:chOff x="539552" y="1656803"/>
            <a:chExt cx="8420095" cy="4830537"/>
          </a:xfrm>
        </p:grpSpPr>
        <p:sp>
          <p:nvSpPr>
            <p:cNvPr id="5" name="4 Elipse"/>
            <p:cNvSpPr/>
            <p:nvPr/>
          </p:nvSpPr>
          <p:spPr>
            <a:xfrm>
              <a:off x="3779912" y="3284984"/>
              <a:ext cx="1872208" cy="108012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PP</a:t>
              </a:r>
              <a:endParaRPr lang="es-DO" dirty="0"/>
            </a:p>
          </p:txBody>
        </p:sp>
        <p:cxnSp>
          <p:nvCxnSpPr>
            <p:cNvPr id="6" name="5 Conector recto de flecha"/>
            <p:cNvCxnSpPr/>
            <p:nvPr/>
          </p:nvCxnSpPr>
          <p:spPr>
            <a:xfrm>
              <a:off x="3707904" y="2708920"/>
              <a:ext cx="504056"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a:endCxn id="5" idx="2"/>
            </p:cNvCxnSpPr>
            <p:nvPr/>
          </p:nvCxnSpPr>
          <p:spPr>
            <a:xfrm>
              <a:off x="2699792" y="3789040"/>
              <a:ext cx="1080120" cy="360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a:endCxn id="5" idx="3"/>
            </p:cNvCxnSpPr>
            <p:nvPr/>
          </p:nvCxnSpPr>
          <p:spPr>
            <a:xfrm flipV="1">
              <a:off x="3203848" y="4206924"/>
              <a:ext cx="850243" cy="7342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a:stCxn id="14" idx="0"/>
              <a:endCxn id="5" idx="4"/>
            </p:cNvCxnSpPr>
            <p:nvPr/>
          </p:nvCxnSpPr>
          <p:spPr>
            <a:xfrm flipH="1" flipV="1">
              <a:off x="4716017" y="4365105"/>
              <a:ext cx="108011"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5652120" y="3789040"/>
              <a:ext cx="9361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10 Rectángulo redondeado"/>
            <p:cNvSpPr/>
            <p:nvPr/>
          </p:nvSpPr>
          <p:spPr>
            <a:xfrm>
              <a:off x="955359" y="1844824"/>
              <a:ext cx="289656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privados</a:t>
              </a:r>
              <a:endParaRPr lang="es-DO" sz="1600" dirty="0"/>
            </a:p>
          </p:txBody>
        </p:sp>
        <p:sp>
          <p:nvSpPr>
            <p:cNvPr id="12" name="11 Rectángulo redondeado"/>
            <p:cNvSpPr/>
            <p:nvPr/>
          </p:nvSpPr>
          <p:spPr>
            <a:xfrm>
              <a:off x="539552" y="3212976"/>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400" dirty="0" smtClean="0"/>
                <a:t>Proveedores de insumos</a:t>
              </a:r>
              <a:endParaRPr lang="es-DO" sz="1400" dirty="0"/>
            </a:p>
          </p:txBody>
        </p:sp>
        <p:sp>
          <p:nvSpPr>
            <p:cNvPr id="13" name="12 Rectángulo redondeado"/>
            <p:cNvSpPr/>
            <p:nvPr/>
          </p:nvSpPr>
          <p:spPr>
            <a:xfrm>
              <a:off x="747456" y="4797153"/>
              <a:ext cx="2456391" cy="1368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Infraestructura externa</a:t>
              </a:r>
              <a:endParaRPr lang="es-DO" sz="1600" dirty="0"/>
            </a:p>
          </p:txBody>
        </p:sp>
        <p:sp>
          <p:nvSpPr>
            <p:cNvPr id="14" name="13 Rectángulo redondeado"/>
            <p:cNvSpPr/>
            <p:nvPr/>
          </p:nvSpPr>
          <p:spPr>
            <a:xfrm>
              <a:off x="3779913" y="5229201"/>
              <a:ext cx="2088232" cy="12581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públicos</a:t>
              </a:r>
              <a:endParaRPr lang="es-DO" sz="1600" dirty="0"/>
            </a:p>
          </p:txBody>
        </p:sp>
        <p:sp>
          <p:nvSpPr>
            <p:cNvPr id="15" name="14 Recortar rectángulo de esquina diagonal"/>
            <p:cNvSpPr/>
            <p:nvPr/>
          </p:nvSpPr>
          <p:spPr>
            <a:xfrm>
              <a:off x="6588224" y="3068960"/>
              <a:ext cx="2371423" cy="165618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Compradores</a:t>
              </a:r>
              <a:endParaRPr lang="es-DO" sz="1600" dirty="0"/>
            </a:p>
          </p:txBody>
        </p:sp>
        <p:sp>
          <p:nvSpPr>
            <p:cNvPr id="16" name="15 Elipse"/>
            <p:cNvSpPr/>
            <p:nvPr/>
          </p:nvSpPr>
          <p:spPr>
            <a:xfrm>
              <a:off x="2987824" y="2852936"/>
              <a:ext cx="3240360" cy="201622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cxnSp>
          <p:nvCxnSpPr>
            <p:cNvPr id="17" name="16 Conector recto"/>
            <p:cNvCxnSpPr/>
            <p:nvPr/>
          </p:nvCxnSpPr>
          <p:spPr>
            <a:xfrm flipV="1">
              <a:off x="5652120" y="2420888"/>
              <a:ext cx="36004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5917881" y="1656803"/>
              <a:ext cx="2833863" cy="78314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DO" sz="1600" dirty="0" smtClean="0"/>
                <a:t>Reglas del juego</a:t>
              </a:r>
            </a:p>
          </p:txBody>
        </p:sp>
      </p:grpSp>
      <p:sp>
        <p:nvSpPr>
          <p:cNvPr id="19" name="18 Rectángulo redondeado"/>
          <p:cNvSpPr/>
          <p:nvPr/>
        </p:nvSpPr>
        <p:spPr>
          <a:xfrm>
            <a:off x="1763688" y="2060848"/>
            <a:ext cx="5760640" cy="27363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1" name="20 Elipse"/>
          <p:cNvSpPr/>
          <p:nvPr/>
        </p:nvSpPr>
        <p:spPr>
          <a:xfrm>
            <a:off x="611560" y="692696"/>
            <a:ext cx="8280920" cy="59046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2" name="21 CuadroTexto"/>
          <p:cNvSpPr txBox="1"/>
          <p:nvPr/>
        </p:nvSpPr>
        <p:spPr>
          <a:xfrm>
            <a:off x="2555776" y="1268760"/>
            <a:ext cx="1656184" cy="369332"/>
          </a:xfrm>
          <a:prstGeom prst="rect">
            <a:avLst/>
          </a:prstGeom>
          <a:noFill/>
        </p:spPr>
        <p:txBody>
          <a:bodyPr wrap="square" rtlCol="0">
            <a:spAutoFit/>
          </a:bodyPr>
          <a:lstStyle/>
          <a:p>
            <a:pPr algn="ctr"/>
            <a:r>
              <a:rPr lang="es-DO" dirty="0" smtClean="0"/>
              <a:t>Regulaciones</a:t>
            </a:r>
            <a:endParaRPr lang="es-DO" dirty="0"/>
          </a:p>
        </p:txBody>
      </p:sp>
      <p:sp>
        <p:nvSpPr>
          <p:cNvPr id="23" name="22 CuadroTexto"/>
          <p:cNvSpPr txBox="1"/>
          <p:nvPr/>
        </p:nvSpPr>
        <p:spPr>
          <a:xfrm>
            <a:off x="4932040" y="836712"/>
            <a:ext cx="1584176" cy="923330"/>
          </a:xfrm>
          <a:prstGeom prst="rect">
            <a:avLst/>
          </a:prstGeom>
          <a:noFill/>
        </p:spPr>
        <p:txBody>
          <a:bodyPr wrap="square" rtlCol="0">
            <a:spAutoFit/>
          </a:bodyPr>
          <a:lstStyle/>
          <a:p>
            <a:pPr algn="ctr"/>
            <a:r>
              <a:rPr lang="es-DO" dirty="0" smtClean="0"/>
              <a:t>Políticas e intervenciones sectoriales</a:t>
            </a:r>
            <a:endParaRPr lang="es-DO" dirty="0"/>
          </a:p>
        </p:txBody>
      </p:sp>
      <p:sp>
        <p:nvSpPr>
          <p:cNvPr id="24" name="23 CuadroTexto"/>
          <p:cNvSpPr txBox="1"/>
          <p:nvPr/>
        </p:nvSpPr>
        <p:spPr>
          <a:xfrm>
            <a:off x="611560" y="3284984"/>
            <a:ext cx="864096" cy="369332"/>
          </a:xfrm>
          <a:prstGeom prst="rect">
            <a:avLst/>
          </a:prstGeom>
          <a:noFill/>
        </p:spPr>
        <p:txBody>
          <a:bodyPr wrap="square" rtlCol="0">
            <a:spAutoFit/>
          </a:bodyPr>
          <a:lstStyle/>
          <a:p>
            <a:r>
              <a:rPr lang="es-DO" dirty="0" err="1" smtClean="0"/>
              <a:t>ONGs</a:t>
            </a:r>
            <a:endParaRPr lang="es-DO" dirty="0"/>
          </a:p>
        </p:txBody>
      </p:sp>
      <p:sp>
        <p:nvSpPr>
          <p:cNvPr id="25" name="24 CuadroTexto"/>
          <p:cNvSpPr txBox="1"/>
          <p:nvPr/>
        </p:nvSpPr>
        <p:spPr>
          <a:xfrm>
            <a:off x="2483768" y="5157192"/>
            <a:ext cx="2376264" cy="646331"/>
          </a:xfrm>
          <a:prstGeom prst="rect">
            <a:avLst/>
          </a:prstGeom>
          <a:noFill/>
        </p:spPr>
        <p:txBody>
          <a:bodyPr wrap="square" rtlCol="0">
            <a:spAutoFit/>
          </a:bodyPr>
          <a:lstStyle/>
          <a:p>
            <a:pPr algn="ctr"/>
            <a:r>
              <a:rPr lang="es-DO" dirty="0" smtClean="0"/>
              <a:t>Prácticas sociales, culturales y asociativas</a:t>
            </a:r>
            <a:endParaRPr lang="es-DO" dirty="0"/>
          </a:p>
        </p:txBody>
      </p:sp>
      <p:sp>
        <p:nvSpPr>
          <p:cNvPr id="27" name="26 CuadroTexto"/>
          <p:cNvSpPr txBox="1"/>
          <p:nvPr/>
        </p:nvSpPr>
        <p:spPr>
          <a:xfrm>
            <a:off x="4788024" y="5157192"/>
            <a:ext cx="1512168" cy="646331"/>
          </a:xfrm>
          <a:prstGeom prst="rect">
            <a:avLst/>
          </a:prstGeom>
          <a:noFill/>
        </p:spPr>
        <p:txBody>
          <a:bodyPr wrap="square" rtlCol="0">
            <a:spAutoFit/>
          </a:bodyPr>
          <a:lstStyle/>
          <a:p>
            <a:pPr algn="ctr"/>
            <a:r>
              <a:rPr lang="es-DO" dirty="0" smtClean="0"/>
              <a:t>Políticas fiscales</a:t>
            </a:r>
            <a:endParaRPr lang="es-DO" dirty="0"/>
          </a:p>
        </p:txBody>
      </p:sp>
      <p:sp>
        <p:nvSpPr>
          <p:cNvPr id="28" name="27 CuadroTexto"/>
          <p:cNvSpPr txBox="1"/>
          <p:nvPr/>
        </p:nvSpPr>
        <p:spPr>
          <a:xfrm>
            <a:off x="2195736" y="692696"/>
            <a:ext cx="259228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DO" sz="2800" b="1" dirty="0" smtClean="0"/>
              <a:t>Entorno externo</a:t>
            </a:r>
            <a:endParaRPr lang="es-DO" sz="2800" b="1" dirty="0"/>
          </a:p>
        </p:txBody>
      </p:sp>
      <p:cxnSp>
        <p:nvCxnSpPr>
          <p:cNvPr id="30" name="29 Conector recto de flecha"/>
          <p:cNvCxnSpPr>
            <a:stCxn id="22" idx="2"/>
          </p:cNvCxnSpPr>
          <p:nvPr/>
        </p:nvCxnSpPr>
        <p:spPr>
          <a:xfrm>
            <a:off x="3383868" y="1638092"/>
            <a:ext cx="252028" cy="6387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24" idx="3"/>
          </p:cNvCxnSpPr>
          <p:nvPr/>
        </p:nvCxnSpPr>
        <p:spPr>
          <a:xfrm flipV="1">
            <a:off x="1475656" y="3429000"/>
            <a:ext cx="504056" cy="406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6084168" y="1700808"/>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flipV="1">
            <a:off x="3563888" y="4581128"/>
            <a:ext cx="0"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flipV="1">
            <a:off x="5364088" y="4581128"/>
            <a:ext cx="0"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5868144" y="260648"/>
            <a:ext cx="2555776"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s-DO" sz="2400" b="1" dirty="0" smtClean="0"/>
              <a:t>Entorno ampliado</a:t>
            </a:r>
            <a:endParaRPr lang="es-DO" b="1" dirty="0"/>
          </a:p>
        </p:txBody>
      </p:sp>
      <p:sp>
        <p:nvSpPr>
          <p:cNvPr id="47" name="46 Rectángulo redondeado"/>
          <p:cNvSpPr/>
          <p:nvPr/>
        </p:nvSpPr>
        <p:spPr>
          <a:xfrm>
            <a:off x="179512" y="188640"/>
            <a:ext cx="8784976" cy="648072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sp>
        <p:nvSpPr>
          <p:cNvPr id="48" name="47 CuadroTexto"/>
          <p:cNvSpPr txBox="1"/>
          <p:nvPr/>
        </p:nvSpPr>
        <p:spPr>
          <a:xfrm>
            <a:off x="395536" y="836712"/>
            <a:ext cx="1368152" cy="646331"/>
          </a:xfrm>
          <a:prstGeom prst="rect">
            <a:avLst/>
          </a:prstGeom>
          <a:noFill/>
        </p:spPr>
        <p:txBody>
          <a:bodyPr wrap="square" rtlCol="0">
            <a:spAutoFit/>
          </a:bodyPr>
          <a:lstStyle/>
          <a:p>
            <a:r>
              <a:rPr lang="es-DO" dirty="0" smtClean="0"/>
              <a:t>Política comercial</a:t>
            </a:r>
            <a:endParaRPr lang="es-DO" dirty="0"/>
          </a:p>
        </p:txBody>
      </p:sp>
      <p:sp>
        <p:nvSpPr>
          <p:cNvPr id="49" name="48 CuadroTexto"/>
          <p:cNvSpPr txBox="1"/>
          <p:nvPr/>
        </p:nvSpPr>
        <p:spPr>
          <a:xfrm>
            <a:off x="683568" y="5805264"/>
            <a:ext cx="1800200" cy="646331"/>
          </a:xfrm>
          <a:prstGeom prst="rect">
            <a:avLst/>
          </a:prstGeom>
          <a:noFill/>
        </p:spPr>
        <p:txBody>
          <a:bodyPr wrap="square" rtlCol="0">
            <a:spAutoFit/>
          </a:bodyPr>
          <a:lstStyle/>
          <a:p>
            <a:r>
              <a:rPr lang="es-DO" dirty="0" smtClean="0"/>
              <a:t>Política económica</a:t>
            </a:r>
            <a:endParaRPr lang="es-DO" dirty="0"/>
          </a:p>
        </p:txBody>
      </p:sp>
      <p:sp>
        <p:nvSpPr>
          <p:cNvPr id="50" name="49 CuadroTexto"/>
          <p:cNvSpPr txBox="1"/>
          <p:nvPr/>
        </p:nvSpPr>
        <p:spPr>
          <a:xfrm>
            <a:off x="2267744" y="260648"/>
            <a:ext cx="3960440" cy="369332"/>
          </a:xfrm>
          <a:prstGeom prst="rect">
            <a:avLst/>
          </a:prstGeom>
          <a:noFill/>
        </p:spPr>
        <p:txBody>
          <a:bodyPr wrap="square" rtlCol="0">
            <a:spAutoFit/>
          </a:bodyPr>
          <a:lstStyle/>
          <a:p>
            <a:r>
              <a:rPr lang="es-DO" dirty="0" smtClean="0"/>
              <a:t>Estructura institucional del Estado</a:t>
            </a:r>
            <a:endParaRPr lang="es-DO" dirty="0"/>
          </a:p>
        </p:txBody>
      </p:sp>
      <p:sp>
        <p:nvSpPr>
          <p:cNvPr id="51" name="50 CuadroTexto"/>
          <p:cNvSpPr txBox="1"/>
          <p:nvPr/>
        </p:nvSpPr>
        <p:spPr>
          <a:xfrm>
            <a:off x="7668344" y="764704"/>
            <a:ext cx="1152128" cy="646331"/>
          </a:xfrm>
          <a:prstGeom prst="rect">
            <a:avLst/>
          </a:prstGeom>
          <a:noFill/>
        </p:spPr>
        <p:txBody>
          <a:bodyPr wrap="square" rtlCol="0">
            <a:spAutoFit/>
          </a:bodyPr>
          <a:lstStyle/>
          <a:p>
            <a:r>
              <a:rPr lang="es-DO" dirty="0" smtClean="0"/>
              <a:t>Mercados externos</a:t>
            </a:r>
            <a:endParaRPr lang="es-DO" dirty="0"/>
          </a:p>
        </p:txBody>
      </p:sp>
      <p:cxnSp>
        <p:nvCxnSpPr>
          <p:cNvPr id="53" name="52 Conector recto de flecha"/>
          <p:cNvCxnSpPr/>
          <p:nvPr/>
        </p:nvCxnSpPr>
        <p:spPr>
          <a:xfrm>
            <a:off x="1475656" y="1412776"/>
            <a:ext cx="72008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flipV="1">
            <a:off x="1259632" y="4581128"/>
            <a:ext cx="1224136" cy="122413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a:off x="4932040" y="548680"/>
            <a:ext cx="36004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flipH="1">
            <a:off x="6516216" y="1340768"/>
            <a:ext cx="1152128"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59 CuadroTexto"/>
          <p:cNvSpPr txBox="1"/>
          <p:nvPr/>
        </p:nvSpPr>
        <p:spPr>
          <a:xfrm>
            <a:off x="3851920" y="2060849"/>
            <a:ext cx="1656184"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b="1" dirty="0" smtClean="0"/>
              <a:t>Entorno inmediato</a:t>
            </a:r>
            <a:endParaRPr lang="es-DO" sz="1400" b="1" dirty="0"/>
          </a:p>
        </p:txBody>
      </p:sp>
      <p:sp>
        <p:nvSpPr>
          <p:cNvPr id="41" name="40 CuadroTexto"/>
          <p:cNvSpPr txBox="1"/>
          <p:nvPr/>
        </p:nvSpPr>
        <p:spPr>
          <a:xfrm>
            <a:off x="7524328" y="2780928"/>
            <a:ext cx="1368152" cy="1200329"/>
          </a:xfrm>
          <a:prstGeom prst="rect">
            <a:avLst/>
          </a:prstGeom>
          <a:noFill/>
        </p:spPr>
        <p:txBody>
          <a:bodyPr wrap="square" rtlCol="0">
            <a:spAutoFit/>
          </a:bodyPr>
          <a:lstStyle/>
          <a:p>
            <a:pPr algn="ctr"/>
            <a:r>
              <a:rPr lang="es-DO" dirty="0" smtClean="0"/>
              <a:t>Compra-dores de compra-dores</a:t>
            </a:r>
            <a:endParaRPr lang="es-DO" dirty="0"/>
          </a:p>
        </p:txBody>
      </p:sp>
      <p:cxnSp>
        <p:nvCxnSpPr>
          <p:cNvPr id="42" name="41 Conector recto de flecha"/>
          <p:cNvCxnSpPr/>
          <p:nvPr/>
        </p:nvCxnSpPr>
        <p:spPr>
          <a:xfrm flipH="1">
            <a:off x="7308304" y="3284984"/>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44 CuadroTexto"/>
          <p:cNvSpPr txBox="1"/>
          <p:nvPr/>
        </p:nvSpPr>
        <p:spPr>
          <a:xfrm>
            <a:off x="6228184" y="4941168"/>
            <a:ext cx="1224136" cy="923330"/>
          </a:xfrm>
          <a:prstGeom prst="rect">
            <a:avLst/>
          </a:prstGeom>
          <a:noFill/>
        </p:spPr>
        <p:txBody>
          <a:bodyPr wrap="square" rtlCol="0">
            <a:spAutoFit/>
          </a:bodyPr>
          <a:lstStyle/>
          <a:p>
            <a:pPr algn="ctr"/>
            <a:r>
              <a:rPr lang="es-DO" dirty="0" smtClean="0"/>
              <a:t>Modelo de negocios dominante</a:t>
            </a:r>
            <a:endParaRPr lang="es-DO" dirty="0"/>
          </a:p>
        </p:txBody>
      </p:sp>
      <p:cxnSp>
        <p:nvCxnSpPr>
          <p:cNvPr id="58" name="57 Conector recto de flecha"/>
          <p:cNvCxnSpPr/>
          <p:nvPr/>
        </p:nvCxnSpPr>
        <p:spPr>
          <a:xfrm flipH="1" flipV="1">
            <a:off x="6084168" y="4293096"/>
            <a:ext cx="360040"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up)">
                                      <p:cBhvr>
                                        <p:cTn id="43" dur="500"/>
                                        <p:tgtEl>
                                          <p:spTgt spid="38"/>
                                        </p:tgtEl>
                                      </p:cBhvr>
                                    </p:animEffect>
                                  </p:childTnLst>
                                </p:cTn>
                              </p:par>
                              <p:par>
                                <p:cTn id="44" presetID="22" presetClass="entr" presetSubtype="1"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wipe(up)">
                                      <p:cBhvr>
                                        <p:cTn id="46" dur="500"/>
                                        <p:tgtEl>
                                          <p:spTgt spid="30"/>
                                        </p:tgtEl>
                                      </p:cBhvr>
                                    </p:animEffect>
                                  </p:childTnLst>
                                </p:cTn>
                              </p:par>
                              <p:par>
                                <p:cTn id="47" presetID="22" presetClass="entr" presetSubtype="4"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down)">
                                      <p:cBhvr>
                                        <p:cTn id="49" dur="500"/>
                                        <p:tgtEl>
                                          <p:spTgt spid="40"/>
                                        </p:tgtEl>
                                      </p:cBhvr>
                                    </p:animEffect>
                                  </p:childTnLst>
                                </p:cTn>
                              </p:par>
                              <p:par>
                                <p:cTn id="50" presetID="22" presetClass="entr" presetSubtype="8"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left)">
                                      <p:cBhvr>
                                        <p:cTn id="52" dur="500"/>
                                        <p:tgtEl>
                                          <p:spTgt spid="32"/>
                                        </p:tgtEl>
                                      </p:cBhvr>
                                    </p:animEffect>
                                  </p:childTnLst>
                                </p:cTn>
                              </p:par>
                              <p:par>
                                <p:cTn id="53" presetID="22" presetClass="entr" presetSubtype="4" fill="hold"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down)">
                                      <p:cBhvr>
                                        <p:cTn id="55" dur="500"/>
                                        <p:tgtEl>
                                          <p:spTgt spid="43"/>
                                        </p:tgtEl>
                                      </p:cBhvr>
                                    </p:animEffect>
                                  </p:childTnLst>
                                </p:cTn>
                              </p:par>
                              <p:par>
                                <p:cTn id="56" presetID="22" presetClass="entr" presetSubtype="4" fill="hold"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wipe(down)">
                                      <p:cBhvr>
                                        <p:cTn id="58" dur="500"/>
                                        <p:tgtEl>
                                          <p:spTgt spid="58"/>
                                        </p:tgtEl>
                                      </p:cBhvr>
                                    </p:animEffect>
                                  </p:childTnLst>
                                </p:cTn>
                              </p:par>
                              <p:par>
                                <p:cTn id="59" presetID="22" presetClass="entr" presetSubtype="1" fill="hold" nodeType="with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wipe(up)">
                                      <p:cBhvr>
                                        <p:cTn id="61" dur="500"/>
                                        <p:tgtEl>
                                          <p:spTgt spid="42"/>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5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49"/>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50"/>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1"/>
                                        </p:tgtEl>
                                        <p:attrNameLst>
                                          <p:attrName>style.visibility</p:attrName>
                                        </p:attrNameLst>
                                      </p:cBhvr>
                                      <p:to>
                                        <p:strVal val="visible"/>
                                      </p:to>
                                    </p:set>
                                  </p:childTnLst>
                                </p:cTn>
                              </p:par>
                              <p:par>
                                <p:cTn id="88" presetID="22" presetClass="entr" presetSubtype="4" fill="hold" nodeType="withEffect">
                                  <p:stCondLst>
                                    <p:cond delay="0"/>
                                  </p:stCondLst>
                                  <p:childTnLst>
                                    <p:set>
                                      <p:cBhvr>
                                        <p:cTn id="89" dur="1" fill="hold">
                                          <p:stCondLst>
                                            <p:cond delay="0"/>
                                          </p:stCondLst>
                                        </p:cTn>
                                        <p:tgtEl>
                                          <p:spTgt spid="55"/>
                                        </p:tgtEl>
                                        <p:attrNameLst>
                                          <p:attrName>style.visibility</p:attrName>
                                        </p:attrNameLst>
                                      </p:cBhvr>
                                      <p:to>
                                        <p:strVal val="visible"/>
                                      </p:to>
                                    </p:set>
                                    <p:animEffect transition="in" filter="wipe(down)">
                                      <p:cBhvr>
                                        <p:cTn id="90" dur="500"/>
                                        <p:tgtEl>
                                          <p:spTgt spid="55"/>
                                        </p:tgtEl>
                                      </p:cBhvr>
                                    </p:animEffect>
                                  </p:childTnLst>
                                </p:cTn>
                              </p:par>
                              <p:par>
                                <p:cTn id="91" presetID="22" presetClass="entr" presetSubtype="8" fill="hold" nodeType="withEffect">
                                  <p:stCondLst>
                                    <p:cond delay="0"/>
                                  </p:stCondLst>
                                  <p:childTnLst>
                                    <p:set>
                                      <p:cBhvr>
                                        <p:cTn id="92" dur="1" fill="hold">
                                          <p:stCondLst>
                                            <p:cond delay="0"/>
                                          </p:stCondLst>
                                        </p:cTn>
                                        <p:tgtEl>
                                          <p:spTgt spid="57"/>
                                        </p:tgtEl>
                                        <p:attrNameLst>
                                          <p:attrName>style.visibility</p:attrName>
                                        </p:attrNameLst>
                                      </p:cBhvr>
                                      <p:to>
                                        <p:strVal val="visible"/>
                                      </p:to>
                                    </p:set>
                                    <p:animEffect transition="in" filter="wipe(left)">
                                      <p:cBhvr>
                                        <p:cTn id="93" dur="500"/>
                                        <p:tgtEl>
                                          <p:spTgt spid="57"/>
                                        </p:tgtEl>
                                      </p:cBhvr>
                                    </p:animEffect>
                                  </p:childTnLst>
                                </p:cTn>
                              </p:par>
                              <p:par>
                                <p:cTn id="94" presetID="22" presetClass="entr" presetSubtype="1" fill="hold" nodeType="with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wipe(up)">
                                      <p:cBhvr>
                                        <p:cTn id="96" dur="500"/>
                                        <p:tgtEl>
                                          <p:spTgt spid="59"/>
                                        </p:tgtEl>
                                      </p:cBhvr>
                                    </p:animEffect>
                                  </p:childTnLst>
                                </p:cTn>
                              </p:par>
                              <p:par>
                                <p:cTn id="97" presetID="22" presetClass="entr" presetSubtype="1" fill="hold" nodeType="with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wipe(up)">
                                      <p:cBhvr>
                                        <p:cTn id="99" dur="500"/>
                                        <p:tgtEl>
                                          <p:spTgt spid="53"/>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47"/>
                                        </p:tgtEl>
                                        <p:attrNameLst>
                                          <p:attrName>style.visibility</p:attrName>
                                        </p:attrNameLst>
                                      </p:cBhvr>
                                      <p:to>
                                        <p:strVal val="visible"/>
                                      </p:to>
                                    </p:set>
                                  </p:childTnLst>
                                </p:cTn>
                              </p:par>
                              <p:par>
                                <p:cTn id="104" presetID="22" presetClass="entr" presetSubtype="8" fill="hold"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wipe(left)">
                                      <p:cBhvr>
                                        <p:cTn id="10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p:bldP spid="23" grpId="0"/>
      <p:bldP spid="24" grpId="0"/>
      <p:bldP spid="25" grpId="0"/>
      <p:bldP spid="27" grpId="0"/>
      <p:bldP spid="28" grpId="0" animBg="1"/>
      <p:bldP spid="48" grpId="0"/>
      <p:bldP spid="49" grpId="0"/>
      <p:bldP spid="50" grpId="0"/>
      <p:bldP spid="51" grpId="0"/>
      <p:bldP spid="60" grpId="0" animBg="1"/>
      <p:bldP spid="41"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a:xfrm>
            <a:off x="4118942" y="3124748"/>
            <a:ext cx="1152790" cy="46693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DO" dirty="0" smtClean="0"/>
              <a:t>PP</a:t>
            </a:r>
            <a:endParaRPr lang="es-DO" dirty="0"/>
          </a:p>
        </p:txBody>
      </p:sp>
      <p:cxnSp>
        <p:nvCxnSpPr>
          <p:cNvPr id="6" name="5 Conector recto de flecha"/>
          <p:cNvCxnSpPr/>
          <p:nvPr/>
        </p:nvCxnSpPr>
        <p:spPr>
          <a:xfrm flipH="1" flipV="1">
            <a:off x="4139953" y="2852936"/>
            <a:ext cx="288031" cy="3600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flipH="1">
            <a:off x="3419872" y="3356992"/>
            <a:ext cx="741090" cy="12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H="1">
            <a:off x="3779912" y="3501008"/>
            <a:ext cx="407573" cy="3985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a:stCxn id="5" idx="4"/>
            <a:endCxn id="14" idx="0"/>
          </p:cNvCxnSpPr>
          <p:nvPr/>
        </p:nvCxnSpPr>
        <p:spPr>
          <a:xfrm>
            <a:off x="4695337" y="3591682"/>
            <a:ext cx="66507" cy="3735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5271732" y="3342650"/>
            <a:ext cx="57639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10 Rectángulo redondeado"/>
          <p:cNvSpPr/>
          <p:nvPr/>
        </p:nvSpPr>
        <p:spPr>
          <a:xfrm>
            <a:off x="2379756" y="2502169"/>
            <a:ext cx="1783524" cy="373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privados</a:t>
            </a:r>
            <a:endParaRPr lang="es-DO" sz="1600" dirty="0"/>
          </a:p>
        </p:txBody>
      </p:sp>
      <p:sp>
        <p:nvSpPr>
          <p:cNvPr id="12" name="11 Rectángulo redondeado"/>
          <p:cNvSpPr/>
          <p:nvPr/>
        </p:nvSpPr>
        <p:spPr>
          <a:xfrm>
            <a:off x="2123728" y="3093619"/>
            <a:ext cx="1330143" cy="435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400" dirty="0" smtClean="0"/>
              <a:t>Proveedores de insumos</a:t>
            </a:r>
            <a:endParaRPr lang="es-DO" sz="1400" dirty="0"/>
          </a:p>
        </p:txBody>
      </p:sp>
      <p:sp>
        <p:nvSpPr>
          <p:cNvPr id="13" name="12 Rectángulo redondeado"/>
          <p:cNvSpPr/>
          <p:nvPr/>
        </p:nvSpPr>
        <p:spPr>
          <a:xfrm>
            <a:off x="2251742" y="3778455"/>
            <a:ext cx="1512494" cy="5914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Infraestructura externa</a:t>
            </a:r>
            <a:endParaRPr lang="es-DO" sz="1600" dirty="0"/>
          </a:p>
        </p:txBody>
      </p:sp>
      <p:sp>
        <p:nvSpPr>
          <p:cNvPr id="14" name="13 Rectángulo redondeado"/>
          <p:cNvSpPr/>
          <p:nvPr/>
        </p:nvSpPr>
        <p:spPr>
          <a:xfrm>
            <a:off x="4118942" y="3965229"/>
            <a:ext cx="1285804" cy="5438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Servicios públicos</a:t>
            </a:r>
            <a:endParaRPr lang="es-DO" sz="1600" dirty="0"/>
          </a:p>
        </p:txBody>
      </p:sp>
      <p:sp>
        <p:nvSpPr>
          <p:cNvPr id="15" name="14 Recortar rectángulo de esquina diagonal"/>
          <p:cNvSpPr/>
          <p:nvPr/>
        </p:nvSpPr>
        <p:spPr>
          <a:xfrm>
            <a:off x="5848127" y="3031361"/>
            <a:ext cx="1460176" cy="715965"/>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1600" dirty="0" smtClean="0"/>
              <a:t>Compradores</a:t>
            </a:r>
            <a:endParaRPr lang="es-DO" sz="1600" dirty="0"/>
          </a:p>
        </p:txBody>
      </p:sp>
      <p:sp>
        <p:nvSpPr>
          <p:cNvPr id="16" name="15 Elipse"/>
          <p:cNvSpPr/>
          <p:nvPr/>
        </p:nvSpPr>
        <p:spPr>
          <a:xfrm>
            <a:off x="3779911" y="2937974"/>
            <a:ext cx="1846525" cy="779058"/>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sp>
        <p:nvSpPr>
          <p:cNvPr id="18" name="17 CuadroTexto"/>
          <p:cNvSpPr txBox="1"/>
          <p:nvPr/>
        </p:nvSpPr>
        <p:spPr>
          <a:xfrm>
            <a:off x="5435371" y="2420888"/>
            <a:ext cx="1744918"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DO" sz="1600" dirty="0" smtClean="0"/>
              <a:t>Reglas del juego</a:t>
            </a:r>
          </a:p>
        </p:txBody>
      </p:sp>
      <p:sp>
        <p:nvSpPr>
          <p:cNvPr id="19" name="18 Rectángulo redondeado"/>
          <p:cNvSpPr/>
          <p:nvPr/>
        </p:nvSpPr>
        <p:spPr>
          <a:xfrm>
            <a:off x="1763688" y="2060848"/>
            <a:ext cx="5760640" cy="27363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1" name="20 Elipse"/>
          <p:cNvSpPr/>
          <p:nvPr/>
        </p:nvSpPr>
        <p:spPr>
          <a:xfrm>
            <a:off x="611560" y="692696"/>
            <a:ext cx="8208912" cy="59046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22" name="21 CuadroTexto"/>
          <p:cNvSpPr txBox="1"/>
          <p:nvPr/>
        </p:nvSpPr>
        <p:spPr>
          <a:xfrm>
            <a:off x="2555776" y="1268760"/>
            <a:ext cx="1656184" cy="369332"/>
          </a:xfrm>
          <a:prstGeom prst="rect">
            <a:avLst/>
          </a:prstGeom>
          <a:noFill/>
        </p:spPr>
        <p:txBody>
          <a:bodyPr wrap="square" rtlCol="0">
            <a:spAutoFit/>
          </a:bodyPr>
          <a:lstStyle/>
          <a:p>
            <a:pPr algn="ctr"/>
            <a:r>
              <a:rPr lang="es-DO" dirty="0" smtClean="0"/>
              <a:t>Regulaciones</a:t>
            </a:r>
            <a:endParaRPr lang="es-DO" dirty="0"/>
          </a:p>
        </p:txBody>
      </p:sp>
      <p:sp>
        <p:nvSpPr>
          <p:cNvPr id="23" name="22 CuadroTexto"/>
          <p:cNvSpPr txBox="1"/>
          <p:nvPr/>
        </p:nvSpPr>
        <p:spPr>
          <a:xfrm>
            <a:off x="4932040" y="836712"/>
            <a:ext cx="1584176" cy="923330"/>
          </a:xfrm>
          <a:prstGeom prst="rect">
            <a:avLst/>
          </a:prstGeom>
          <a:noFill/>
        </p:spPr>
        <p:txBody>
          <a:bodyPr wrap="square" rtlCol="0">
            <a:spAutoFit/>
          </a:bodyPr>
          <a:lstStyle/>
          <a:p>
            <a:pPr algn="ctr"/>
            <a:r>
              <a:rPr lang="es-DO" dirty="0" smtClean="0"/>
              <a:t>Políticas e intervenciones sectoriales</a:t>
            </a:r>
            <a:endParaRPr lang="es-DO" dirty="0"/>
          </a:p>
        </p:txBody>
      </p:sp>
      <p:sp>
        <p:nvSpPr>
          <p:cNvPr id="24" name="23 CuadroTexto"/>
          <p:cNvSpPr txBox="1"/>
          <p:nvPr/>
        </p:nvSpPr>
        <p:spPr>
          <a:xfrm>
            <a:off x="611560" y="3284984"/>
            <a:ext cx="864096" cy="369332"/>
          </a:xfrm>
          <a:prstGeom prst="rect">
            <a:avLst/>
          </a:prstGeom>
          <a:noFill/>
        </p:spPr>
        <p:txBody>
          <a:bodyPr wrap="square" rtlCol="0">
            <a:spAutoFit/>
          </a:bodyPr>
          <a:lstStyle/>
          <a:p>
            <a:r>
              <a:rPr lang="es-DO" dirty="0" err="1" smtClean="0"/>
              <a:t>ONGs</a:t>
            </a:r>
            <a:endParaRPr lang="es-DO" dirty="0"/>
          </a:p>
        </p:txBody>
      </p:sp>
      <p:sp>
        <p:nvSpPr>
          <p:cNvPr id="25" name="24 CuadroTexto"/>
          <p:cNvSpPr txBox="1"/>
          <p:nvPr/>
        </p:nvSpPr>
        <p:spPr>
          <a:xfrm>
            <a:off x="2483768" y="5157192"/>
            <a:ext cx="2376264" cy="646331"/>
          </a:xfrm>
          <a:prstGeom prst="rect">
            <a:avLst/>
          </a:prstGeom>
          <a:noFill/>
        </p:spPr>
        <p:txBody>
          <a:bodyPr wrap="square" rtlCol="0">
            <a:spAutoFit/>
          </a:bodyPr>
          <a:lstStyle/>
          <a:p>
            <a:pPr algn="ctr"/>
            <a:r>
              <a:rPr lang="es-DO" dirty="0" smtClean="0"/>
              <a:t>Prácticas sociales, culturales y asociativas</a:t>
            </a:r>
            <a:endParaRPr lang="es-DO" dirty="0"/>
          </a:p>
        </p:txBody>
      </p:sp>
      <p:sp>
        <p:nvSpPr>
          <p:cNvPr id="27" name="26 CuadroTexto"/>
          <p:cNvSpPr txBox="1"/>
          <p:nvPr/>
        </p:nvSpPr>
        <p:spPr>
          <a:xfrm>
            <a:off x="4932040" y="5157192"/>
            <a:ext cx="1512168" cy="369332"/>
          </a:xfrm>
          <a:prstGeom prst="rect">
            <a:avLst/>
          </a:prstGeom>
          <a:noFill/>
        </p:spPr>
        <p:txBody>
          <a:bodyPr wrap="square" rtlCol="0">
            <a:spAutoFit/>
          </a:bodyPr>
          <a:lstStyle/>
          <a:p>
            <a:pPr algn="ctr"/>
            <a:r>
              <a:rPr lang="es-DO" dirty="0" smtClean="0"/>
              <a:t>Política fiscal</a:t>
            </a:r>
            <a:endParaRPr lang="es-DO" dirty="0"/>
          </a:p>
        </p:txBody>
      </p:sp>
      <p:sp>
        <p:nvSpPr>
          <p:cNvPr id="28" name="27 CuadroTexto"/>
          <p:cNvSpPr txBox="1"/>
          <p:nvPr/>
        </p:nvSpPr>
        <p:spPr>
          <a:xfrm>
            <a:off x="2195736" y="692696"/>
            <a:ext cx="259228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DO" sz="2800" b="1" dirty="0" smtClean="0"/>
              <a:t>Entorno externo</a:t>
            </a:r>
            <a:endParaRPr lang="es-DO" sz="2800" b="1" dirty="0"/>
          </a:p>
        </p:txBody>
      </p:sp>
      <p:cxnSp>
        <p:nvCxnSpPr>
          <p:cNvPr id="30" name="29 Conector recto de flecha"/>
          <p:cNvCxnSpPr/>
          <p:nvPr/>
        </p:nvCxnSpPr>
        <p:spPr>
          <a:xfrm flipH="1" flipV="1">
            <a:off x="3347864" y="1700808"/>
            <a:ext cx="144016"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flipH="1">
            <a:off x="1403648" y="3429000"/>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flipV="1">
            <a:off x="5868144" y="1772816"/>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3491880" y="4581128"/>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a:off x="5436096" y="4581128"/>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5580112" y="260649"/>
            <a:ext cx="2843808"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s-DO" sz="2400" b="1" dirty="0" smtClean="0"/>
              <a:t>Entorno ampliado</a:t>
            </a:r>
            <a:endParaRPr lang="es-DO" b="1" dirty="0"/>
          </a:p>
        </p:txBody>
      </p:sp>
      <p:sp>
        <p:nvSpPr>
          <p:cNvPr id="47" name="46 Rectángulo redondeado"/>
          <p:cNvSpPr/>
          <p:nvPr/>
        </p:nvSpPr>
        <p:spPr>
          <a:xfrm>
            <a:off x="179512" y="188640"/>
            <a:ext cx="8784976" cy="648072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DO"/>
          </a:p>
        </p:txBody>
      </p:sp>
      <p:sp>
        <p:nvSpPr>
          <p:cNvPr id="48" name="47 CuadroTexto"/>
          <p:cNvSpPr txBox="1"/>
          <p:nvPr/>
        </p:nvSpPr>
        <p:spPr>
          <a:xfrm>
            <a:off x="395536" y="836712"/>
            <a:ext cx="1368152" cy="646331"/>
          </a:xfrm>
          <a:prstGeom prst="rect">
            <a:avLst/>
          </a:prstGeom>
          <a:noFill/>
        </p:spPr>
        <p:txBody>
          <a:bodyPr wrap="square" rtlCol="0">
            <a:spAutoFit/>
          </a:bodyPr>
          <a:lstStyle/>
          <a:p>
            <a:r>
              <a:rPr lang="es-DO" dirty="0" smtClean="0"/>
              <a:t>Política comercial</a:t>
            </a:r>
            <a:endParaRPr lang="es-DO" dirty="0"/>
          </a:p>
        </p:txBody>
      </p:sp>
      <p:sp>
        <p:nvSpPr>
          <p:cNvPr id="49" name="48 CuadroTexto"/>
          <p:cNvSpPr txBox="1"/>
          <p:nvPr/>
        </p:nvSpPr>
        <p:spPr>
          <a:xfrm>
            <a:off x="683568" y="5805264"/>
            <a:ext cx="1800200" cy="646331"/>
          </a:xfrm>
          <a:prstGeom prst="rect">
            <a:avLst/>
          </a:prstGeom>
          <a:noFill/>
        </p:spPr>
        <p:txBody>
          <a:bodyPr wrap="square" rtlCol="0">
            <a:spAutoFit/>
          </a:bodyPr>
          <a:lstStyle/>
          <a:p>
            <a:r>
              <a:rPr lang="es-DO" dirty="0" smtClean="0"/>
              <a:t>Política económica</a:t>
            </a:r>
            <a:endParaRPr lang="es-DO" dirty="0"/>
          </a:p>
        </p:txBody>
      </p:sp>
      <p:sp>
        <p:nvSpPr>
          <p:cNvPr id="50" name="49 CuadroTexto"/>
          <p:cNvSpPr txBox="1"/>
          <p:nvPr/>
        </p:nvSpPr>
        <p:spPr>
          <a:xfrm>
            <a:off x="2195736" y="260648"/>
            <a:ext cx="3600400" cy="369332"/>
          </a:xfrm>
          <a:prstGeom prst="rect">
            <a:avLst/>
          </a:prstGeom>
          <a:noFill/>
        </p:spPr>
        <p:txBody>
          <a:bodyPr wrap="square" rtlCol="0">
            <a:spAutoFit/>
          </a:bodyPr>
          <a:lstStyle/>
          <a:p>
            <a:r>
              <a:rPr lang="es-DO" dirty="0" smtClean="0"/>
              <a:t>Estructura institucional del Estado</a:t>
            </a:r>
            <a:endParaRPr lang="es-DO" dirty="0"/>
          </a:p>
        </p:txBody>
      </p:sp>
      <p:sp>
        <p:nvSpPr>
          <p:cNvPr id="51" name="50 CuadroTexto"/>
          <p:cNvSpPr txBox="1"/>
          <p:nvPr/>
        </p:nvSpPr>
        <p:spPr>
          <a:xfrm>
            <a:off x="7668344" y="836712"/>
            <a:ext cx="1152128" cy="646331"/>
          </a:xfrm>
          <a:prstGeom prst="rect">
            <a:avLst/>
          </a:prstGeom>
          <a:noFill/>
        </p:spPr>
        <p:txBody>
          <a:bodyPr wrap="square" rtlCol="0">
            <a:spAutoFit/>
          </a:bodyPr>
          <a:lstStyle/>
          <a:p>
            <a:r>
              <a:rPr lang="es-DO" dirty="0" smtClean="0"/>
              <a:t>Mercados externos</a:t>
            </a:r>
            <a:endParaRPr lang="es-DO" dirty="0"/>
          </a:p>
        </p:txBody>
      </p:sp>
      <p:cxnSp>
        <p:nvCxnSpPr>
          <p:cNvPr id="53" name="52 Conector recto de flecha"/>
          <p:cNvCxnSpPr/>
          <p:nvPr/>
        </p:nvCxnSpPr>
        <p:spPr>
          <a:xfrm flipH="1" flipV="1">
            <a:off x="1331640" y="1484784"/>
            <a:ext cx="792088" cy="93610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flipH="1">
            <a:off x="1331640" y="4581128"/>
            <a:ext cx="936104" cy="10801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flipH="1" flipV="1">
            <a:off x="4932040" y="548680"/>
            <a:ext cx="504056" cy="1800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flipV="1">
            <a:off x="6588224" y="1340768"/>
            <a:ext cx="1080120" cy="864096"/>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0" name="59 CuadroTexto"/>
          <p:cNvSpPr txBox="1"/>
          <p:nvPr/>
        </p:nvSpPr>
        <p:spPr>
          <a:xfrm>
            <a:off x="3851920" y="2060849"/>
            <a:ext cx="1656184"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DO" sz="1400" b="1" dirty="0" smtClean="0"/>
              <a:t>Entorno inmediato</a:t>
            </a:r>
            <a:endParaRPr lang="es-DO" sz="1400" b="1" dirty="0"/>
          </a:p>
        </p:txBody>
      </p:sp>
      <p:cxnSp>
        <p:nvCxnSpPr>
          <p:cNvPr id="42" name="41 Conector recto de flecha"/>
          <p:cNvCxnSpPr>
            <a:stCxn id="5" idx="7"/>
          </p:cNvCxnSpPr>
          <p:nvPr/>
        </p:nvCxnSpPr>
        <p:spPr>
          <a:xfrm flipV="1">
            <a:off x="5102910" y="2780928"/>
            <a:ext cx="333186" cy="4122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40 CuadroTexto"/>
          <p:cNvSpPr txBox="1"/>
          <p:nvPr/>
        </p:nvSpPr>
        <p:spPr>
          <a:xfrm>
            <a:off x="7524328" y="2780928"/>
            <a:ext cx="1368152" cy="1200329"/>
          </a:xfrm>
          <a:prstGeom prst="rect">
            <a:avLst/>
          </a:prstGeom>
          <a:noFill/>
        </p:spPr>
        <p:txBody>
          <a:bodyPr wrap="square" rtlCol="0">
            <a:spAutoFit/>
          </a:bodyPr>
          <a:lstStyle/>
          <a:p>
            <a:pPr algn="ctr"/>
            <a:r>
              <a:rPr lang="en-US" dirty="0" err="1" smtClean="0"/>
              <a:t>Compra-dores</a:t>
            </a:r>
            <a:r>
              <a:rPr lang="en-US" dirty="0" smtClean="0"/>
              <a:t> de </a:t>
            </a:r>
            <a:r>
              <a:rPr lang="en-US" dirty="0" err="1" smtClean="0"/>
              <a:t>compra-dores</a:t>
            </a:r>
            <a:endParaRPr lang="en-US" dirty="0"/>
          </a:p>
        </p:txBody>
      </p:sp>
      <p:sp>
        <p:nvSpPr>
          <p:cNvPr id="45" name="44 CuadroTexto"/>
          <p:cNvSpPr txBox="1"/>
          <p:nvPr/>
        </p:nvSpPr>
        <p:spPr>
          <a:xfrm>
            <a:off x="6444208" y="4941168"/>
            <a:ext cx="1224136" cy="923330"/>
          </a:xfrm>
          <a:prstGeom prst="rect">
            <a:avLst/>
          </a:prstGeom>
          <a:noFill/>
        </p:spPr>
        <p:txBody>
          <a:bodyPr wrap="square" rtlCol="0">
            <a:spAutoFit/>
          </a:bodyPr>
          <a:lstStyle/>
          <a:p>
            <a:pPr algn="ctr"/>
            <a:r>
              <a:rPr lang="en-US" dirty="0" err="1" smtClean="0"/>
              <a:t>Modelo</a:t>
            </a:r>
            <a:r>
              <a:rPr lang="en-US" dirty="0" smtClean="0"/>
              <a:t> de </a:t>
            </a:r>
            <a:r>
              <a:rPr lang="en-US" dirty="0" err="1" smtClean="0"/>
              <a:t>negocios</a:t>
            </a:r>
            <a:r>
              <a:rPr lang="en-US" dirty="0" smtClean="0"/>
              <a:t> </a:t>
            </a:r>
            <a:r>
              <a:rPr lang="en-US" dirty="0" err="1" smtClean="0"/>
              <a:t>dominante</a:t>
            </a:r>
            <a:endParaRPr lang="en-US" dirty="0"/>
          </a:p>
        </p:txBody>
      </p:sp>
      <p:cxnSp>
        <p:nvCxnSpPr>
          <p:cNvPr id="58" name="57 Conector recto de flecha"/>
          <p:cNvCxnSpPr/>
          <p:nvPr/>
        </p:nvCxnSpPr>
        <p:spPr>
          <a:xfrm>
            <a:off x="6588224" y="4221088"/>
            <a:ext cx="288032" cy="720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p:nvPr/>
        </p:nvCxnSpPr>
        <p:spPr>
          <a:xfrm>
            <a:off x="7380312" y="3429000"/>
            <a:ext cx="50405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ntr" presetSubtype="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par>
                                <p:cTn id="16" presetID="22" presetClass="entr" presetSubtype="2"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right)">
                                      <p:cBhvr>
                                        <p:cTn id="18" dur="500"/>
                                        <p:tgtEl>
                                          <p:spTgt spid="7"/>
                                        </p:tgtEl>
                                      </p:cBhvr>
                                    </p:animEffect>
                                  </p:childTnLst>
                                </p:cTn>
                              </p:par>
                              <p:par>
                                <p:cTn id="19" presetID="22" presetClass="entr" presetSubtype="1"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par>
                                <p:cTn id="22" presetID="22" presetClass="entr" presetSubtype="1"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par>
                                <p:cTn id="25" presetID="2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down)">
                                      <p:cBhvr>
                                        <p:cTn id="32" dur="500"/>
                                        <p:tgtEl>
                                          <p:spTgt spid="38"/>
                                        </p:tgtEl>
                                      </p:cBhvr>
                                    </p:animEffect>
                                  </p:childTnLst>
                                </p:cTn>
                              </p:par>
                              <p:par>
                                <p:cTn id="33" presetID="22" presetClass="entr" presetSubtype="4"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par>
                                <p:cTn id="36" presetID="22" presetClass="entr" presetSubtype="2" fill="hold"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wipe(right)">
                                      <p:cBhvr>
                                        <p:cTn id="38" dur="500"/>
                                        <p:tgtEl>
                                          <p:spTgt spid="32"/>
                                        </p:tgtEl>
                                      </p:cBhvr>
                                    </p:animEffect>
                                  </p:childTnLst>
                                </p:cTn>
                              </p:par>
                              <p:par>
                                <p:cTn id="39" presetID="22" presetClass="entr" presetSubtype="1"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up)">
                                      <p:cBhvr>
                                        <p:cTn id="41" dur="500"/>
                                        <p:tgtEl>
                                          <p:spTgt spid="40"/>
                                        </p:tgtEl>
                                      </p:cBhvr>
                                    </p:animEffect>
                                  </p:childTnLst>
                                </p:cTn>
                              </p:par>
                              <p:par>
                                <p:cTn id="42" presetID="22" presetClass="entr" presetSubtype="1" fill="hold" nodeType="with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up)">
                                      <p:cBhvr>
                                        <p:cTn id="44" dur="500"/>
                                        <p:tgtEl>
                                          <p:spTgt spid="43"/>
                                        </p:tgtEl>
                                      </p:cBhvr>
                                    </p:animEffect>
                                  </p:childTnLst>
                                </p:cTn>
                              </p:par>
                              <p:par>
                                <p:cTn id="45" presetID="22" presetClass="entr" presetSubtype="1" fill="hold"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up)">
                                      <p:cBhvr>
                                        <p:cTn id="47" dur="500"/>
                                        <p:tgtEl>
                                          <p:spTgt spid="58"/>
                                        </p:tgtEl>
                                      </p:cBhvr>
                                    </p:animEffect>
                                  </p:childTnLst>
                                </p:cTn>
                              </p:par>
                              <p:par>
                                <p:cTn id="48" presetID="22" presetClass="entr" presetSubtype="1" fill="hold" nodeType="withEffect">
                                  <p:stCondLst>
                                    <p:cond delay="0"/>
                                  </p:stCondLst>
                                  <p:childTnLst>
                                    <p:set>
                                      <p:cBhvr>
                                        <p:cTn id="49" dur="1" fill="hold">
                                          <p:stCondLst>
                                            <p:cond delay="0"/>
                                          </p:stCondLst>
                                        </p:cTn>
                                        <p:tgtEl>
                                          <p:spTgt spid="62"/>
                                        </p:tgtEl>
                                        <p:attrNameLst>
                                          <p:attrName>style.visibility</p:attrName>
                                        </p:attrNameLst>
                                      </p:cBhvr>
                                      <p:to>
                                        <p:strVal val="visible"/>
                                      </p:to>
                                    </p:set>
                                    <p:animEffect transition="in" filter="wipe(up)">
                                      <p:cBhvr>
                                        <p:cTn id="50" dur="500"/>
                                        <p:tgtEl>
                                          <p:spTgt spid="6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wipe(down)">
                                      <p:cBhvr>
                                        <p:cTn id="55" dur="500"/>
                                        <p:tgtEl>
                                          <p:spTgt spid="59"/>
                                        </p:tgtEl>
                                      </p:cBhvr>
                                    </p:animEffect>
                                  </p:childTnLst>
                                </p:cTn>
                              </p:par>
                              <p:par>
                                <p:cTn id="56" presetID="22" presetClass="entr" presetSubtype="4"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wipe(down)">
                                      <p:cBhvr>
                                        <p:cTn id="58" dur="500"/>
                                        <p:tgtEl>
                                          <p:spTgt spid="53"/>
                                        </p:tgtEl>
                                      </p:cBhvr>
                                    </p:animEffect>
                                  </p:childTnLst>
                                </p:cTn>
                              </p:par>
                              <p:par>
                                <p:cTn id="59" presetID="22" presetClass="entr" presetSubtype="1" fill="hold"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up)">
                                      <p:cBhvr>
                                        <p:cTn id="61" dur="500"/>
                                        <p:tgtEl>
                                          <p:spTgt spid="55"/>
                                        </p:tgtEl>
                                      </p:cBhvr>
                                    </p:animEffect>
                                  </p:childTnLst>
                                </p:cTn>
                              </p:par>
                              <p:par>
                                <p:cTn id="62" presetID="22" presetClass="entr" presetSubtype="1" fill="hold" nodeType="withEffect">
                                  <p:stCondLst>
                                    <p:cond delay="0"/>
                                  </p:stCondLst>
                                  <p:childTnLst>
                                    <p:set>
                                      <p:cBhvr>
                                        <p:cTn id="63" dur="1" fill="hold">
                                          <p:stCondLst>
                                            <p:cond delay="0"/>
                                          </p:stCondLst>
                                        </p:cTn>
                                        <p:tgtEl>
                                          <p:spTgt spid="57"/>
                                        </p:tgtEl>
                                        <p:attrNameLst>
                                          <p:attrName>style.visibility</p:attrName>
                                        </p:attrNameLst>
                                      </p:cBhvr>
                                      <p:to>
                                        <p:strVal val="visible"/>
                                      </p:to>
                                    </p:set>
                                    <p:animEffect transition="in" filter="wipe(up)">
                                      <p:cBhvr>
                                        <p:cTn id="64"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2057</Words>
  <Application>Microsoft Office PowerPoint</Application>
  <PresentationFormat>Presentación en pantalla (4:3)</PresentationFormat>
  <Paragraphs>351</Paragraphs>
  <Slides>25</Slides>
  <Notes>12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Courier New</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Entorno inmediato</vt:lpstr>
      <vt:lpstr>Presentación de PowerPoint</vt:lpstr>
      <vt:lpstr>Presentación de PowerPoint</vt:lpstr>
      <vt:lpstr>Presentación de PowerPoint</vt:lpstr>
      <vt:lpstr>Presentación de PowerPoint</vt:lpstr>
      <vt:lpstr>Cambios en el entorno inmediato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2013-09-03T00:23:10Z</dcterms:created>
  <dcterms:modified xsi:type="dcterms:W3CDTF">2013-11-07T11:48:09Z</dcterms:modified>
</cp:coreProperties>
</file>