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PROYECTOS\PROYECTO%20GOBERNANZA\RESULTADO%20GOBERNANZA%20CASANA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57571981491544"/>
          <c:y val="7.6901339812987954E-2"/>
          <c:w val="0.8547905337845344"/>
          <c:h val="0.6876061799254794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Hoja1!$B$6</c:f>
              <c:strCache>
                <c:ptCount val="1"/>
                <c:pt idx="0">
                  <c:v>Puntuación</c:v>
                </c:pt>
              </c:strCache>
            </c:strRef>
          </c:tx>
          <c:spPr>
            <a:gradFill>
              <a:gsLst>
                <a:gs pos="33000">
                  <a:srgbClr val="0070C0"/>
                </a:gs>
                <a:gs pos="100000">
                  <a:srgbClr val="002060"/>
                </a:gs>
              </a:gsLst>
              <a:lin ang="5400000" scaled="1"/>
            </a:gradFill>
          </c:spPr>
          <c:invertIfNegative val="0"/>
          <c:dLbls>
            <c:dLbl>
              <c:idx val="0"/>
              <c:layout>
                <c:manualLayout>
                  <c:x val="1.4403289847495247E-2"/>
                  <c:y val="-1.291363674956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7012138786E-2"/>
                  <c:y val="-9.685227562174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7012138786E-2"/>
                  <c:y val="-9.685227562174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460902682851785E-2"/>
                  <c:y val="-1.6142045936958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7012138862E-2"/>
                  <c:y val="-1.2913636749566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403289847495247E-2"/>
                  <c:y val="-1.2913636749566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403289847495247E-2"/>
                  <c:y val="-6.4568183747831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Hoja1!$B$7:$B$13</c:f>
              <c:numCache>
                <c:formatCode>General</c:formatCode>
                <c:ptCount val="7"/>
                <c:pt idx="0">
                  <c:v>24.4</c:v>
                </c:pt>
                <c:pt idx="1">
                  <c:v>13.36</c:v>
                </c:pt>
                <c:pt idx="2">
                  <c:v>16.55</c:v>
                </c:pt>
                <c:pt idx="3">
                  <c:v>35.700000000000003</c:v>
                </c:pt>
                <c:pt idx="4">
                  <c:v>17.88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7216640"/>
        <c:axId val="45114496"/>
        <c:axId val="0"/>
      </c:bar3DChart>
      <c:catAx>
        <c:axId val="87216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45114496"/>
        <c:crosses val="autoZero"/>
        <c:auto val="1"/>
        <c:lblAlgn val="ctr"/>
        <c:lblOffset val="100"/>
        <c:noMultiLvlLbl val="0"/>
      </c:catAx>
      <c:valAx>
        <c:axId val="4511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7216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Maximo</c:v>
                </c:pt>
              </c:strCache>
            </c:strRef>
          </c:tx>
          <c:marker>
            <c:symbol val="none"/>
          </c:marker>
          <c:cat>
            <c:strRef>
              <c:f>Hoja1!$A$2:$A$8</c:f>
              <c:strCache>
                <c:ptCount val="7"/>
                <c:pt idx="0">
                  <c:v>Liderazgo</c:v>
                </c:pt>
                <c:pt idx="1">
                  <c:v>Ciudadania</c:v>
                </c:pt>
                <c:pt idx="2">
                  <c:v>Personal</c:v>
                </c:pt>
                <c:pt idx="3">
                  <c:v>Planificacion (100)</c:v>
                </c:pt>
                <c:pt idx="4">
                  <c:v>Gestion de Recursos</c:v>
                </c:pt>
                <c:pt idx="5">
                  <c:v>Info y Conocim.</c:v>
                </c:pt>
                <c:pt idx="6">
                  <c:v>Resultados (200)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Total ponderado</c:v>
                </c:pt>
              </c:strCache>
            </c:strRef>
          </c:tx>
          <c:marker>
            <c:symbol val="none"/>
          </c:marker>
          <c:cat>
            <c:strRef>
              <c:f>Hoja1!$A$2:$A$8</c:f>
              <c:strCache>
                <c:ptCount val="7"/>
                <c:pt idx="0">
                  <c:v>Liderazgo</c:v>
                </c:pt>
                <c:pt idx="1">
                  <c:v>Ciudadania</c:v>
                </c:pt>
                <c:pt idx="2">
                  <c:v>Personal</c:v>
                </c:pt>
                <c:pt idx="3">
                  <c:v>Planificacion (100)</c:v>
                </c:pt>
                <c:pt idx="4">
                  <c:v>Gestion de Recursos</c:v>
                </c:pt>
                <c:pt idx="5">
                  <c:v>Info y Conocim.</c:v>
                </c:pt>
                <c:pt idx="6">
                  <c:v>Resultados (200)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24.4</c:v>
                </c:pt>
                <c:pt idx="1">
                  <c:v>13.36</c:v>
                </c:pt>
                <c:pt idx="2">
                  <c:v>16.55</c:v>
                </c:pt>
                <c:pt idx="3">
                  <c:v>35.700000000000003</c:v>
                </c:pt>
                <c:pt idx="4">
                  <c:v>17.88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700864"/>
        <c:axId val="85154560"/>
      </c:radarChart>
      <c:catAx>
        <c:axId val="89700864"/>
        <c:scaling>
          <c:orientation val="minMax"/>
        </c:scaling>
        <c:delete val="0"/>
        <c:axPos val="b"/>
        <c:majorGridlines/>
        <c:numFmt formatCode="m/d/yyyy" sourceLinked="1"/>
        <c:majorTickMark val="out"/>
        <c:minorTickMark val="none"/>
        <c:tickLblPos val="nextTo"/>
        <c:crossAx val="85154560"/>
        <c:crosses val="autoZero"/>
        <c:auto val="1"/>
        <c:lblAlgn val="ctr"/>
        <c:lblOffset val="100"/>
        <c:noMultiLvlLbl val="0"/>
      </c:catAx>
      <c:valAx>
        <c:axId val="8515456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89700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0.1929</cdr:x>
      <cdr:y>0.06295</cdr:y>
    </cdr:from>
    <cdr:to>
      <cdr:x>0.34105</cdr:x>
      <cdr:y>0.2954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90626" y="2476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CO" sz="1100"/>
        </a:p>
      </cdr:txBody>
    </cdr:sp>
  </cdr:relSizeAnchor>
  <cdr:relSizeAnchor xmlns:cdr="http://schemas.openxmlformats.org/drawingml/2006/chartDrawing">
    <cdr:from>
      <cdr:x>0.45045</cdr:x>
      <cdr:y>0.83769</cdr:y>
    </cdr:from>
    <cdr:to>
      <cdr:x>0.56773</cdr:x>
      <cdr:y>0.89861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600400" y="3960440"/>
          <a:ext cx="93740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s-CO" sz="1400" b="1" dirty="0"/>
            <a:t>CRITERIO</a:t>
          </a:r>
          <a:endParaRPr lang="es-CO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2090-5352-4C31-8D5A-86313CC0410E}" type="datetimeFigureOut">
              <a:rPr lang="es-CO" smtClean="0"/>
              <a:t>18/04/2013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9EDD-1A61-4DA3-BDA9-161183095D93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RESULTADOS DE FORMULARIO DE AUTOEVALUACION: CASANARE</a:t>
            </a:r>
            <a:endParaRPr lang="es-CO" sz="3200" b="1" dirty="0"/>
          </a:p>
        </p:txBody>
      </p:sp>
      <p:graphicFrame>
        <p:nvGraphicFramePr>
          <p:cNvPr id="8" name="2 Gráfico"/>
          <p:cNvGraphicFramePr/>
          <p:nvPr/>
        </p:nvGraphicFramePr>
        <p:xfrm>
          <a:off x="467544" y="1412776"/>
          <a:ext cx="7992888" cy="472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1 CuadroTexto"/>
          <p:cNvSpPr txBox="1"/>
          <p:nvPr/>
        </p:nvSpPr>
        <p:spPr>
          <a:xfrm rot="16200000">
            <a:off x="297806" y="3598738"/>
            <a:ext cx="1364356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400" b="1" dirty="0"/>
              <a:t>PUNTUACION</a:t>
            </a:r>
          </a:p>
        </p:txBody>
      </p:sp>
      <p:sp>
        <p:nvSpPr>
          <p:cNvPr id="10" name="7 CuadroTexto"/>
          <p:cNvSpPr txBox="1"/>
          <p:nvPr/>
        </p:nvSpPr>
        <p:spPr>
          <a:xfrm>
            <a:off x="1619672" y="5949280"/>
            <a:ext cx="6280245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dirty="0"/>
              <a:t>Interpretación de la </a:t>
            </a:r>
            <a:r>
              <a:rPr lang="es-CO" sz="1600" dirty="0" smtClean="0"/>
              <a:t>puntuación: </a:t>
            </a:r>
            <a:r>
              <a:rPr lang="es-CO" sz="1600" b="1" dirty="0"/>
              <a:t>INDICIO DE UNA GESTIÓN SISTEMÁTICA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RESULTADOS DE FORMULARIO DE AUTOEVALUACION: CASANARE</a:t>
            </a:r>
            <a:endParaRPr lang="es-CO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683568" y="1700808"/>
          <a:ext cx="79928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Plan de mejoras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600" dirty="0" smtClean="0"/>
              <a:t>Elaboración de indicadores de impacto.</a:t>
            </a:r>
            <a:endParaRPr lang="es-CO" sz="6600" dirty="0"/>
          </a:p>
        </p:txBody>
      </p:sp>
    </p:spTree>
    <p:extLst>
      <p:ext uri="{BB962C8B-B14F-4D97-AF65-F5344CB8AC3E}">
        <p14:creationId xmlns:p14="http://schemas.microsoft.com/office/powerpoint/2010/main" val="2771479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42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RESULTADOS DE FORMULARIO DE AUTOEVALUACION: CASANARE</vt:lpstr>
      <vt:lpstr>RESULTADOS DE FORMULARIO DE AUTOEVALUACION: CASANARE</vt:lpstr>
      <vt:lpstr>Plan de mejoras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DE FORMULARIO DE AUTOEVALUACION: CASANARE</dc:title>
  <dc:creator>Carolina Montaña</dc:creator>
  <cp:lastModifiedBy>JFIGUEROA</cp:lastModifiedBy>
  <cp:revision>4</cp:revision>
  <dcterms:created xsi:type="dcterms:W3CDTF">2013-04-17T22:59:34Z</dcterms:created>
  <dcterms:modified xsi:type="dcterms:W3CDTF">2013-04-18T15:00:41Z</dcterms:modified>
</cp:coreProperties>
</file>