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61" r:id="rId13"/>
    <p:sldId id="257" r:id="rId14"/>
    <p:sldId id="258" r:id="rId15"/>
    <p:sldId id="262" r:id="rId16"/>
    <p:sldId id="263" r:id="rId17"/>
    <p:sldId id="264" r:id="rId18"/>
    <p:sldId id="265" r:id="rId19"/>
    <p:sldId id="266" r:id="rId20"/>
    <p:sldId id="268" r:id="rId21"/>
    <p:sldId id="269" r:id="rId22"/>
    <p:sldId id="271" r:id="rId23"/>
    <p:sldId id="272" r:id="rId24"/>
    <p:sldId id="273" r:id="rId25"/>
    <p:sldId id="274" r:id="rId26"/>
    <p:sldId id="277" r:id="rId27"/>
    <p:sldId id="289" r:id="rId28"/>
    <p:sldId id="290" r:id="rId29"/>
    <p:sldId id="29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B717F-136F-4AD6-B25B-F09C55EE4E45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32759-4D78-44CA-BA24-917259EF5E41}" type="slidenum">
              <a:rPr lang="es-DO" smtClean="0"/>
              <a:pPr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ABA39-1874-46AF-A434-45AB07984563}" type="slidenum">
              <a:rPr lang="es-DO" smtClean="0"/>
              <a:pPr/>
              <a:t>5</a:t>
            </a:fld>
            <a:endParaRPr lang="es-D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A5DF6-87AC-461D-9B65-70148F8DD234}" type="datetimeFigureOut">
              <a:rPr lang="es-DO" smtClean="0"/>
              <a:pPr/>
              <a:t>28/02/2013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2715-7BA3-4F4F-9054-B4AA914BBC68}" type="slidenum">
              <a:rPr lang="es-DO" smtClean="0"/>
              <a:pPr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7" descr="Fondo-inicio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00"/>
            <a:ext cx="91440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485063" y="6411913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3F8E6885-5F98-462A-8282-259C74BDA2B6}" type="slidenum">
              <a:rPr lang="en-US" sz="1200">
                <a:solidFill>
                  <a:srgbClr val="898989"/>
                </a:solidFill>
                <a:latin typeface="Calibri" charset="0"/>
                <a:cs typeface="Calibri" charset="0"/>
                <a:sym typeface="Calibri" charset="0"/>
              </a:rPr>
              <a:pPr algn="ctr"/>
              <a:t>1</a:t>
            </a:fld>
            <a:endParaRPr lang="en-US" sz="1200">
              <a:solidFill>
                <a:srgbClr val="898989"/>
              </a:solidFill>
              <a:latin typeface="Calibri" charset="0"/>
              <a:cs typeface="Calibri" charset="0"/>
              <a:sym typeface="Calibri" charset="0"/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-114300" y="5346700"/>
            <a:ext cx="9372600" cy="11113"/>
          </a:xfrm>
          <a:prstGeom prst="line">
            <a:avLst/>
          </a:prstGeom>
          <a:noFill/>
          <a:ln w="25400" cap="rnd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es-DO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-114300" y="3657600"/>
            <a:ext cx="9372600" cy="11113"/>
          </a:xfrm>
          <a:prstGeom prst="line">
            <a:avLst/>
          </a:prstGeom>
          <a:noFill/>
          <a:ln w="25400" cap="rnd">
            <a:solidFill>
              <a:srgbClr val="FFFFFF"/>
            </a:solidFill>
            <a:prstDash val="sysDot"/>
            <a:round/>
            <a:headEnd/>
            <a:tailEnd/>
          </a:ln>
        </p:spPr>
        <p:txBody>
          <a:bodyPr lIns="0" tIns="0" rIns="0" bIns="0"/>
          <a:lstStyle/>
          <a:p>
            <a:endParaRPr lang="es-DO"/>
          </a:p>
        </p:txBody>
      </p:sp>
      <p:pic>
        <p:nvPicPr>
          <p:cNvPr id="2054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78263"/>
            <a:ext cx="5105400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539552" y="764704"/>
            <a:ext cx="7848872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000" b="1" dirty="0" smtClean="0"/>
              <a:t>Alianzas para el Empoderamiento Económico (AAE)</a:t>
            </a:r>
          </a:p>
          <a:p>
            <a:pPr algn="ctr"/>
            <a:endParaRPr lang="es-DO" sz="1050" b="1" dirty="0" smtClean="0"/>
          </a:p>
          <a:p>
            <a:pPr algn="ctr"/>
            <a:r>
              <a:rPr lang="es-DO" sz="2400" b="1" dirty="0" smtClean="0"/>
              <a:t>Entornos de las pequeñas unidades</a:t>
            </a:r>
          </a:p>
          <a:p>
            <a:pPr algn="ctr"/>
            <a:r>
              <a:rPr lang="es-DO" sz="2400" b="1" dirty="0" smtClean="0"/>
              <a:t>productivas agrícolas en Nicaragua: </a:t>
            </a:r>
          </a:p>
          <a:p>
            <a:pPr algn="ctr"/>
            <a:r>
              <a:rPr lang="es-DO" sz="2400" b="1" dirty="0" smtClean="0"/>
              <a:t>el caso de las cooperativas de café</a:t>
            </a:r>
            <a:endParaRPr lang="en-US" sz="1050" dirty="0"/>
          </a:p>
        </p:txBody>
      </p:sp>
      <p:sp>
        <p:nvSpPr>
          <p:cNvPr id="8" name="7 CuadroTexto"/>
          <p:cNvSpPr txBox="1"/>
          <p:nvPr/>
        </p:nvSpPr>
        <p:spPr>
          <a:xfrm>
            <a:off x="2123728" y="5805264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Juan </a:t>
            </a:r>
            <a:r>
              <a:rPr lang="en-US" dirty="0" err="1" smtClean="0"/>
              <a:t>Cheaz</a:t>
            </a:r>
            <a:r>
              <a:rPr lang="en-US" dirty="0" smtClean="0"/>
              <a:t> y </a:t>
            </a:r>
            <a:r>
              <a:rPr lang="en-US" dirty="0" err="1" smtClean="0"/>
              <a:t>Pável</a:t>
            </a:r>
            <a:r>
              <a:rPr lang="en-US" dirty="0" smtClean="0"/>
              <a:t> Isa Contreras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dirty="0" smtClean="0"/>
              <a:t>Estelí, Nicaragua. 28 de </a:t>
            </a:r>
            <a:r>
              <a:rPr lang="en-US" dirty="0" err="1" smtClean="0"/>
              <a:t>febrero</a:t>
            </a:r>
            <a:r>
              <a:rPr lang="en-US" dirty="0" smtClean="0"/>
              <a:t> de 2013</a:t>
            </a:r>
            <a:endParaRPr lang="es-DO" dirty="0" smtClean="0"/>
          </a:p>
          <a:p>
            <a:endParaRPr lang="es-D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entorno inmediato de las cooperativas de café asociadas a CAFENICA: cambios y permanencias</a:t>
            </a:r>
            <a:endParaRPr lang="es-D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DO" sz="4400" b="1" u="sng" dirty="0" smtClean="0"/>
              <a:t>Cambios</a:t>
            </a:r>
          </a:p>
          <a:p>
            <a:r>
              <a:rPr lang="es-DO" dirty="0" smtClean="0"/>
              <a:t>Comercialización colectiva del café a través de las organizaciones de caficultores</a:t>
            </a:r>
          </a:p>
          <a:p>
            <a:r>
              <a:rPr lang="es-DO" dirty="0" smtClean="0"/>
              <a:t>Relaciones comerciales estables y previsibles con clientes</a:t>
            </a:r>
          </a:p>
          <a:p>
            <a:r>
              <a:rPr lang="es-DO" dirty="0" smtClean="0"/>
              <a:t>Participación directa de las organizaciones de caficultores en la comercialización internacional en sociedad con organizaciones de Comercio Justo</a:t>
            </a:r>
          </a:p>
          <a:p>
            <a:r>
              <a:rPr lang="es-DO" dirty="0" smtClean="0"/>
              <a:t>Diversificación de la comercialización (inclusión de productos distintos del café)</a:t>
            </a:r>
          </a:p>
          <a:p>
            <a:r>
              <a:rPr lang="es-DO" dirty="0" smtClean="0"/>
              <a:t>Aparecen productos y servicios de proveedores privados adaptados a condiciones de pequeñas unidades productivas</a:t>
            </a:r>
          </a:p>
          <a:p>
            <a:r>
              <a:rPr lang="es-DO" dirty="0" smtClean="0"/>
              <a:t>Aumenta y mejora la provisión de fondos públicos, privados y de la cooperación </a:t>
            </a:r>
          </a:p>
          <a:p>
            <a:r>
              <a:rPr lang="es-DO" dirty="0" smtClean="0"/>
              <a:t>Las cooperativas inciden en la rearticulación de las cadenas de valor, a su favor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DO" sz="4400" b="1" u="sng" dirty="0" smtClean="0"/>
              <a:t>Permanencias</a:t>
            </a:r>
          </a:p>
          <a:p>
            <a:r>
              <a:rPr lang="es-DO" dirty="0" smtClean="0"/>
              <a:t>Balance de poder favorece a grandes productores</a:t>
            </a:r>
          </a:p>
          <a:p>
            <a:r>
              <a:rPr lang="es-DO" dirty="0" smtClean="0"/>
              <a:t>Escasez de crédito y alto costo</a:t>
            </a:r>
          </a:p>
          <a:p>
            <a:r>
              <a:rPr lang="es-DO" dirty="0" smtClean="0"/>
              <a:t>Problemas de imagen de algunas experiencias cooperativas</a:t>
            </a:r>
            <a:endParaRPr lang="es-DO" dirty="0" smtClean="0"/>
          </a:p>
          <a:p>
            <a:pPr>
              <a:buNone/>
            </a:pPr>
            <a:endParaRPr lang="es-DO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rmAutofit/>
          </a:bodyPr>
          <a:lstStyle/>
          <a:p>
            <a:r>
              <a:rPr lang="es-DO" sz="2400" dirty="0" smtClean="0"/>
              <a:t>Cambios y permanencias en el entorno inmediato</a:t>
            </a:r>
            <a:endParaRPr lang="es-DO" sz="2400" dirty="0"/>
          </a:p>
        </p:txBody>
      </p:sp>
      <p:sp>
        <p:nvSpPr>
          <p:cNvPr id="4" name="3 Elipse"/>
          <p:cNvSpPr/>
          <p:nvPr/>
        </p:nvSpPr>
        <p:spPr>
          <a:xfrm>
            <a:off x="3779912" y="3284984"/>
            <a:ext cx="1872208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Pequeñas unidades productivas</a:t>
            </a:r>
            <a:endParaRPr lang="es-DO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707904" y="2708920"/>
            <a:ext cx="504056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endCxn id="4" idx="2"/>
          </p:cNvCxnSpPr>
          <p:nvPr/>
        </p:nvCxnSpPr>
        <p:spPr>
          <a:xfrm>
            <a:off x="2699792" y="3789040"/>
            <a:ext cx="108012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4" idx="3"/>
          </p:cNvCxnSpPr>
          <p:nvPr/>
        </p:nvCxnSpPr>
        <p:spPr>
          <a:xfrm flipV="1">
            <a:off x="3203848" y="4206924"/>
            <a:ext cx="850243" cy="734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25" idx="0"/>
            <a:endCxn id="4" idx="4"/>
          </p:cNvCxnSpPr>
          <p:nvPr/>
        </p:nvCxnSpPr>
        <p:spPr>
          <a:xfrm flipH="1" flipV="1">
            <a:off x="4716016" y="4365104"/>
            <a:ext cx="108012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5652120" y="3789040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2051720" y="1844824"/>
            <a:ext cx="22322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400" u="sng" dirty="0" smtClean="0"/>
              <a:t>Crédito: acceso mejorado</a:t>
            </a:r>
          </a:p>
          <a:p>
            <a:pPr algn="ctr"/>
            <a:r>
              <a:rPr lang="en-US" sz="1400" u="sng" dirty="0" smtClean="0"/>
              <a:t>AT: </a:t>
            </a:r>
            <a:r>
              <a:rPr lang="en-US" sz="1400" u="sng" dirty="0" err="1" smtClean="0"/>
              <a:t>acceso</a:t>
            </a:r>
            <a:r>
              <a:rPr lang="en-US" sz="1400" u="sng" dirty="0" smtClean="0"/>
              <a:t> </a:t>
            </a:r>
            <a:r>
              <a:rPr lang="en-US" sz="1400" u="sng" dirty="0" err="1" smtClean="0"/>
              <a:t>mejorado</a:t>
            </a:r>
            <a:endParaRPr lang="es-DO" sz="1400" u="sng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539552" y="3212976"/>
            <a:ext cx="216024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Proveedores de insumos: mejora de ofertas</a:t>
            </a:r>
            <a:endParaRPr lang="es-DO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1043608" y="4797152"/>
            <a:ext cx="21602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Infraestructura externa: pocos cambios</a:t>
            </a:r>
            <a:endParaRPr lang="es-DO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3779912" y="5229200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Servicios públicos: pocos cambios</a:t>
            </a:r>
            <a:endParaRPr lang="es-DO" dirty="0"/>
          </a:p>
        </p:txBody>
      </p:sp>
      <p:sp>
        <p:nvSpPr>
          <p:cNvPr id="27" name="26 Recortar rectángulo de esquina diagonal"/>
          <p:cNvSpPr/>
          <p:nvPr/>
        </p:nvSpPr>
        <p:spPr>
          <a:xfrm>
            <a:off x="6588224" y="3068960"/>
            <a:ext cx="2304256" cy="165618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Compradores: </a:t>
            </a:r>
            <a:r>
              <a:rPr lang="es-DO" u="sng" dirty="0" smtClean="0"/>
              <a:t>sustitución de intermediarios por  cooperativas propias y socios externos (CJ)</a:t>
            </a:r>
            <a:endParaRPr lang="es-DO" u="sng" dirty="0"/>
          </a:p>
        </p:txBody>
      </p:sp>
      <p:sp>
        <p:nvSpPr>
          <p:cNvPr id="34" name="33 Elipse"/>
          <p:cNvSpPr/>
          <p:nvPr/>
        </p:nvSpPr>
        <p:spPr>
          <a:xfrm>
            <a:off x="2987824" y="2852936"/>
            <a:ext cx="3240360" cy="20162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cxnSp>
        <p:nvCxnSpPr>
          <p:cNvPr id="36" name="35 Conector recto"/>
          <p:cNvCxnSpPr/>
          <p:nvPr/>
        </p:nvCxnSpPr>
        <p:spPr>
          <a:xfrm flipV="1">
            <a:off x="5652120" y="2420888"/>
            <a:ext cx="360040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364088" y="980728"/>
            <a:ext cx="3456384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dirty="0" smtClean="0"/>
              <a:t>Reglas del juego: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</a:t>
            </a:r>
            <a:r>
              <a:rPr lang="es-DO" u="sng" dirty="0" smtClean="0"/>
              <a:t>Relaciones comerciales estables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 </a:t>
            </a:r>
            <a:r>
              <a:rPr lang="en-US" u="sng" dirty="0" err="1" smtClean="0"/>
              <a:t>Precios</a:t>
            </a:r>
            <a:r>
              <a:rPr lang="en-US" u="sng" dirty="0" smtClean="0"/>
              <a:t> </a:t>
            </a:r>
            <a:r>
              <a:rPr lang="en-US" u="sng" dirty="0" err="1" smtClean="0"/>
              <a:t>mejorados</a:t>
            </a:r>
            <a:endParaRPr lang="es-DO" u="sng" dirty="0" smtClean="0"/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Competencia/poder de mercado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</a:t>
            </a:r>
            <a:r>
              <a:rPr lang="es-DO" u="sng" dirty="0" smtClean="0"/>
              <a:t>Capacidad de oferta mejorada</a:t>
            </a:r>
            <a:endParaRPr lang="es-DO" u="sng" dirty="0"/>
          </a:p>
        </p:txBody>
      </p:sp>
      <p:sp>
        <p:nvSpPr>
          <p:cNvPr id="45" name="44 Rectángulo redondeado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7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Ruralidad y agricultura en Nicaragua: </a:t>
            </a:r>
            <a:br>
              <a:rPr lang="es-DO" sz="3200" dirty="0" smtClean="0"/>
            </a:br>
            <a:r>
              <a:rPr lang="es-DO" sz="3200" dirty="0" smtClean="0"/>
              <a:t>elementos básicos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4930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s-DO" sz="2400" b="1" u="sng" dirty="0" smtClean="0"/>
              <a:t>Comportamiento reciente de la agropecuaria</a:t>
            </a:r>
          </a:p>
          <a:p>
            <a:pPr>
              <a:spcBef>
                <a:spcPts val="0"/>
              </a:spcBef>
              <a:buNone/>
            </a:pPr>
            <a:r>
              <a:rPr lang="es-DO" sz="2400" dirty="0" smtClean="0"/>
              <a:t>Crecimiento de la actividad agrícola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s-DO" sz="2200" dirty="0" smtClean="0"/>
              <a:t>Entorno internacional más favorable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s-DO" sz="2200" dirty="0" smtClean="0"/>
              <a:t>Crecimiento económico general ha favorecido sector</a:t>
            </a:r>
          </a:p>
          <a:p>
            <a:pPr>
              <a:spcBef>
                <a:spcPts val="0"/>
              </a:spcBef>
              <a:buNone/>
            </a:pPr>
            <a:r>
              <a:rPr lang="es-DO" sz="2400" dirty="0" smtClean="0"/>
              <a:t>Agro con alto peso económico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s-DO" sz="2200" dirty="0" smtClean="0"/>
              <a:t>20% del PIB, del cual 50% agrícola y 40% pecuario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s-DO" sz="2200" dirty="0" smtClean="0"/>
              <a:t>Algo menos de un tercio del empleo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200" dirty="0" smtClean="0"/>
              <a:t>80% de </a:t>
            </a:r>
            <a:r>
              <a:rPr lang="en-US" sz="2200" dirty="0" err="1" smtClean="0"/>
              <a:t>exportaciones</a:t>
            </a:r>
            <a:r>
              <a:rPr lang="en-US" sz="2200" dirty="0" smtClean="0"/>
              <a:t> </a:t>
            </a:r>
            <a:r>
              <a:rPr lang="en-US" sz="2200" dirty="0" err="1" smtClean="0"/>
              <a:t>totales</a:t>
            </a:r>
            <a:endParaRPr lang="es-DO" sz="2200" dirty="0" smtClean="0"/>
          </a:p>
          <a:p>
            <a:pPr>
              <a:spcBef>
                <a:spcPts val="0"/>
              </a:spcBef>
              <a:buNone/>
            </a:pPr>
            <a:r>
              <a:rPr lang="es-DO" sz="2400" dirty="0" smtClean="0"/>
              <a:t>Pobreza persistente en zonas rurales,  disminuye lentamente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s-DO" sz="2200" dirty="0" smtClean="0"/>
              <a:t>Nacional: pobreza general: 48%; pobreza extrema: 15%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s-DO" sz="2200" dirty="0" smtClean="0"/>
              <a:t>Rural: pobreza general: 68%; pobreza extrema: 27%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s-DO" sz="2200" dirty="0" smtClean="0"/>
              <a:t>Menor acceso a servicios básicos en zonas rurales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Ruralidad y agricultura en Nicaragua: </a:t>
            </a:r>
            <a:br>
              <a:rPr lang="es-DO" sz="3200" dirty="0" smtClean="0"/>
            </a:br>
            <a:r>
              <a:rPr lang="es-DO" sz="3200" dirty="0" smtClean="0"/>
              <a:t>elementos básicos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53650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s-DO" sz="2400" b="1" u="sng" dirty="0" smtClean="0"/>
              <a:t>Entorno de políticas:  un poco de historia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Tipo de cambio: sobrevaluación afecta negativamente comercio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Política comercial agrícola: proceso de desprotección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Liberalización financiera: </a:t>
            </a:r>
          </a:p>
          <a:p>
            <a:pPr lvl="1">
              <a:spcBef>
                <a:spcPts val="0"/>
              </a:spcBef>
            </a:pPr>
            <a:r>
              <a:rPr lang="es-DO" sz="2000" dirty="0" smtClean="0"/>
              <a:t>Desaparición banca estatal, fortalecimiento banca privada</a:t>
            </a:r>
          </a:p>
          <a:p>
            <a:pPr lvl="1">
              <a:spcBef>
                <a:spcPts val="0"/>
              </a:spcBef>
            </a:pPr>
            <a:r>
              <a:rPr lang="es-DO" sz="2000" dirty="0" smtClean="0"/>
              <a:t>Fuerte vacio de crédito, espacio para </a:t>
            </a:r>
            <a:r>
              <a:rPr lang="es-DO" sz="2000" dirty="0" err="1" smtClean="0"/>
              <a:t>ONGs</a:t>
            </a:r>
            <a:endParaRPr lang="es-DO" sz="2000" dirty="0" smtClean="0"/>
          </a:p>
          <a:p>
            <a:pPr lvl="1">
              <a:spcBef>
                <a:spcPts val="0"/>
              </a:spcBef>
            </a:pPr>
            <a:r>
              <a:rPr lang="es-DO" sz="2000" dirty="0" smtClean="0"/>
              <a:t>Muy baja cobertura del crédito total: 15% a inicios década pasada</a:t>
            </a:r>
          </a:p>
          <a:p>
            <a:pPr lvl="1">
              <a:spcBef>
                <a:spcPts val="0"/>
              </a:spcBef>
            </a:pPr>
            <a:r>
              <a:rPr lang="es-DO" sz="2000" dirty="0" smtClean="0"/>
              <a:t>Crédito agropecuario muy concentrado en pocos clientes</a:t>
            </a:r>
          </a:p>
          <a:p>
            <a:pPr lvl="1">
              <a:spcBef>
                <a:spcPts val="0"/>
              </a:spcBef>
            </a:pPr>
            <a:r>
              <a:rPr lang="es-DO" sz="2000" dirty="0" smtClean="0"/>
              <a:t>Flujo de crédito insuficiente para inversión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Política fiscal: </a:t>
            </a:r>
          </a:p>
          <a:p>
            <a:pPr lvl="1">
              <a:spcBef>
                <a:spcPts val="0"/>
              </a:spcBef>
            </a:pPr>
            <a:r>
              <a:rPr lang="es-DO" sz="2000" dirty="0" smtClean="0"/>
              <a:t>Sesgo urbano del gasto público</a:t>
            </a:r>
            <a:endParaRPr lang="es-DO" sz="2000" dirty="0"/>
          </a:p>
          <a:p>
            <a:pPr lvl="1">
              <a:spcBef>
                <a:spcPts val="0"/>
              </a:spcBef>
            </a:pPr>
            <a:r>
              <a:rPr lang="es-DO" sz="2000" dirty="0" smtClean="0"/>
              <a:t>Impuesto sobre la tierra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Política de tierras: parcial reversión de reforma agraria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Ruralidad y agricultura en Nicaragua: </a:t>
            </a:r>
            <a:br>
              <a:rPr lang="es-DO" sz="3200" dirty="0" smtClean="0"/>
            </a:br>
            <a:r>
              <a:rPr lang="es-DO" sz="3200" dirty="0" smtClean="0"/>
              <a:t>elementos básicos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s-DO" sz="2600" b="1" u="sng" dirty="0" smtClean="0"/>
              <a:t>Entorno de políticas: otras características relevantes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600" dirty="0" smtClean="0"/>
              <a:t>Perspectiva </a:t>
            </a:r>
            <a:r>
              <a:rPr lang="es-DO" sz="2600" dirty="0"/>
              <a:t>agrarista hasta mediados de la década pasada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600" dirty="0"/>
              <a:t>Gasto publico con sesgo urbano hasta 2000+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600" dirty="0"/>
              <a:t>Gasto agropecuario con alto nivel de descoordinación por tramado institucional poco articulado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600" dirty="0"/>
              <a:t>Dependencia del gasto agropecuario de la cooperación internacional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600" dirty="0"/>
              <a:t>Eliminación de cargas a importaciones de insumos </a:t>
            </a:r>
            <a:r>
              <a:rPr lang="es-DO" sz="2600" dirty="0" smtClean="0"/>
              <a:t>agrícolas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s-DO" sz="2800" dirty="0" smtClean="0"/>
              <a:t>La cuestión de la tierra</a:t>
            </a:r>
          </a:p>
          <a:p>
            <a:pPr lvl="1"/>
            <a:r>
              <a:rPr lang="es-DO" sz="2400" dirty="0" smtClean="0"/>
              <a:t>Conflictos persistentes  e irresolutos</a:t>
            </a:r>
          </a:p>
          <a:p>
            <a:pPr lvl="1"/>
            <a:r>
              <a:rPr lang="es-DO" sz="2400" dirty="0" smtClean="0"/>
              <a:t>Fragilidad en tenencia: desincentivo a la inversión de largo plazo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Ruralidad y agricultura en Nicaragua: </a:t>
            </a:r>
            <a:br>
              <a:rPr lang="es-DO" sz="3200" dirty="0" smtClean="0"/>
            </a:br>
            <a:r>
              <a:rPr lang="es-DO" sz="3200" dirty="0" smtClean="0"/>
              <a:t>elementos básicos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4930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s-DO" sz="2400" b="1" u="sng" dirty="0" smtClean="0"/>
              <a:t>Elementos de la realidad contemporánea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Pobreza asociada a bajos ingresos rurales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Inseguridad alimentaria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Presión migratoria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Crecimiento extensivo – expansión frontera agrícola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Escasa articulación a cadenas agroindustriales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Características </a:t>
            </a:r>
            <a:r>
              <a:rPr lang="es-DO" sz="2400" dirty="0"/>
              <a:t>relevantes en el ámbito rural que inciden </a:t>
            </a:r>
            <a:r>
              <a:rPr lang="es-DO" sz="2400" dirty="0" smtClean="0"/>
              <a:t> el desarrollo </a:t>
            </a:r>
            <a:r>
              <a:rPr lang="es-DO" sz="2400" dirty="0"/>
              <a:t>y en la implementación de políticas</a:t>
            </a:r>
            <a:r>
              <a:rPr lang="es-DO" sz="24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s-DO" sz="2000" dirty="0" smtClean="0"/>
              <a:t>Notable </a:t>
            </a:r>
            <a:r>
              <a:rPr lang="es-DO" sz="2000" dirty="0"/>
              <a:t>desigualdad territorial en </a:t>
            </a:r>
            <a:r>
              <a:rPr lang="es-DO" sz="2000" dirty="0" smtClean="0"/>
              <a:t>desempeño </a:t>
            </a:r>
            <a:r>
              <a:rPr lang="es-DO" sz="2000" dirty="0"/>
              <a:t>económico y niveles de </a:t>
            </a:r>
            <a:r>
              <a:rPr lang="es-DO" sz="2000" dirty="0" smtClean="0"/>
              <a:t>desarrollo (</a:t>
            </a:r>
            <a:r>
              <a:rPr lang="es-DO" sz="2000" dirty="0" err="1" smtClean="0"/>
              <a:t>p.e.</a:t>
            </a:r>
            <a:r>
              <a:rPr lang="es-DO" sz="2000" dirty="0" smtClean="0"/>
              <a:t> Costa Caribe)</a:t>
            </a:r>
          </a:p>
          <a:p>
            <a:pPr lvl="1">
              <a:spcBef>
                <a:spcPts val="0"/>
              </a:spcBef>
            </a:pPr>
            <a:r>
              <a:rPr lang="es-DO" sz="2000" dirty="0" smtClean="0"/>
              <a:t>Elevada </a:t>
            </a:r>
            <a:r>
              <a:rPr lang="es-DO" sz="2000" dirty="0"/>
              <a:t>dispersión territorial de la </a:t>
            </a:r>
            <a:r>
              <a:rPr lang="es-DO" sz="2000" dirty="0" smtClean="0"/>
              <a:t>población</a:t>
            </a:r>
          </a:p>
          <a:p>
            <a:pPr lvl="1">
              <a:spcBef>
                <a:spcPts val="0"/>
              </a:spcBef>
            </a:pPr>
            <a:r>
              <a:rPr lang="es-DO" sz="2000" dirty="0" smtClean="0"/>
              <a:t>Creciente </a:t>
            </a:r>
            <a:r>
              <a:rPr lang="es-DO" sz="2000" dirty="0"/>
              <a:t>agotamiento creciente de los recursos forestales, </a:t>
            </a:r>
            <a:r>
              <a:rPr lang="es-DO" sz="2000" dirty="0" smtClean="0"/>
              <a:t>deterioro </a:t>
            </a:r>
            <a:r>
              <a:rPr lang="es-DO" sz="2000" dirty="0"/>
              <a:t>de </a:t>
            </a:r>
            <a:r>
              <a:rPr lang="es-DO" sz="2000" dirty="0" smtClean="0"/>
              <a:t>ecosistemas y </a:t>
            </a:r>
            <a:r>
              <a:rPr lang="es-DO" sz="2000" dirty="0"/>
              <a:t>una </a:t>
            </a:r>
            <a:r>
              <a:rPr lang="es-DO" sz="2000" dirty="0" smtClean="0"/>
              <a:t>degradación </a:t>
            </a:r>
            <a:r>
              <a:rPr lang="es-DO" sz="2000" dirty="0"/>
              <a:t>de las fuentes de agua</a:t>
            </a:r>
            <a:r>
              <a:rPr lang="es-DO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Ruralidad y agricultura en Nicaragua: </a:t>
            </a:r>
            <a:br>
              <a:rPr lang="es-DO" sz="3200" dirty="0" smtClean="0"/>
            </a:br>
            <a:r>
              <a:rPr lang="es-DO" sz="3200" dirty="0" smtClean="0"/>
              <a:t>elementos básicos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493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DO" sz="2800" b="1" u="sng" dirty="0" smtClean="0"/>
              <a:t>La pequeña agricultura</a:t>
            </a:r>
            <a:endParaRPr lang="es-DO" sz="2400" b="1" u="sng" dirty="0" smtClean="0"/>
          </a:p>
          <a:p>
            <a:r>
              <a:rPr lang="es-DO" sz="2400" dirty="0" smtClean="0"/>
              <a:t>Enorme </a:t>
            </a:r>
            <a:r>
              <a:rPr lang="es-DO" sz="2400" dirty="0"/>
              <a:t>peso de la pequeña producción en la </a:t>
            </a:r>
            <a:r>
              <a:rPr lang="es-DO" sz="2400" dirty="0" smtClean="0"/>
              <a:t>agricultura </a:t>
            </a:r>
          </a:p>
          <a:p>
            <a:pPr lvl="1"/>
            <a:r>
              <a:rPr lang="es-DO" sz="1800" dirty="0" smtClean="0"/>
              <a:t>70</a:t>
            </a:r>
            <a:r>
              <a:rPr lang="es-DO" sz="1800" dirty="0"/>
              <a:t>% de las unidades </a:t>
            </a:r>
            <a:r>
              <a:rPr lang="es-DO" sz="1800" dirty="0" smtClean="0"/>
              <a:t>productivas</a:t>
            </a:r>
          </a:p>
          <a:p>
            <a:pPr lvl="1"/>
            <a:r>
              <a:rPr lang="es-DO" sz="1800" dirty="0" smtClean="0"/>
              <a:t>65</a:t>
            </a:r>
            <a:r>
              <a:rPr lang="es-DO" sz="1800" dirty="0"/>
              <a:t>% de los alimentos </a:t>
            </a:r>
            <a:r>
              <a:rPr lang="es-DO" sz="1800" dirty="0" smtClean="0"/>
              <a:t>producidos </a:t>
            </a:r>
          </a:p>
          <a:p>
            <a:pPr lvl="1"/>
            <a:r>
              <a:rPr lang="es-DO" sz="1800" dirty="0" smtClean="0"/>
              <a:t>80</a:t>
            </a:r>
            <a:r>
              <a:rPr lang="es-DO" sz="1800" dirty="0"/>
              <a:t>% del valor bruto de producción de granos </a:t>
            </a:r>
            <a:r>
              <a:rPr lang="es-DO" sz="1800" dirty="0" smtClean="0"/>
              <a:t>básicos </a:t>
            </a:r>
          </a:p>
          <a:p>
            <a:pPr lvl="1"/>
            <a:r>
              <a:rPr lang="es-DO" sz="1800" dirty="0" smtClean="0"/>
              <a:t>65</a:t>
            </a:r>
            <a:r>
              <a:rPr lang="es-DO" sz="1800" dirty="0"/>
              <a:t>% del ganado </a:t>
            </a:r>
            <a:r>
              <a:rPr lang="es-DO" sz="1800" dirty="0" smtClean="0"/>
              <a:t>bovino</a:t>
            </a:r>
          </a:p>
          <a:p>
            <a:pPr lvl="1"/>
            <a:r>
              <a:rPr lang="es-DO" sz="1800" dirty="0" smtClean="0"/>
              <a:t>89</a:t>
            </a:r>
            <a:r>
              <a:rPr lang="es-DO" sz="1800" dirty="0"/>
              <a:t>% del ganado </a:t>
            </a:r>
            <a:r>
              <a:rPr lang="es-DO" sz="1800" dirty="0" smtClean="0"/>
              <a:t>porcino </a:t>
            </a:r>
          </a:p>
          <a:p>
            <a:pPr lvl="1"/>
            <a:r>
              <a:rPr lang="es-DO" sz="1800" dirty="0" smtClean="0"/>
              <a:t>84</a:t>
            </a:r>
            <a:r>
              <a:rPr lang="es-DO" sz="1800" dirty="0"/>
              <a:t>% de las aves de </a:t>
            </a:r>
            <a:r>
              <a:rPr lang="es-DO" sz="1800" dirty="0" smtClean="0"/>
              <a:t>crianza </a:t>
            </a:r>
          </a:p>
          <a:p>
            <a:pPr lvl="1"/>
            <a:r>
              <a:rPr lang="es-DO" sz="1800" dirty="0" smtClean="0"/>
              <a:t>56</a:t>
            </a:r>
            <a:r>
              <a:rPr lang="es-DO" sz="1800" dirty="0"/>
              <a:t>% de las exportaciones agropecuarias. </a:t>
            </a:r>
            <a:endParaRPr lang="en-US" sz="1800" dirty="0"/>
          </a:p>
          <a:p>
            <a:r>
              <a:rPr lang="es-DO" sz="2400" dirty="0" smtClean="0"/>
              <a:t>Nicaragua contrasta </a:t>
            </a:r>
            <a:r>
              <a:rPr lang="es-DO" sz="2400" dirty="0"/>
              <a:t>con otros países de la región con respecto al grado de concentración de la tenencia y usufructo de la </a:t>
            </a:r>
            <a:r>
              <a:rPr lang="es-DO" sz="2400" dirty="0" smtClean="0"/>
              <a:t>tierra (</a:t>
            </a:r>
            <a:r>
              <a:rPr lang="es-DO" sz="2400" dirty="0" err="1" smtClean="0"/>
              <a:t>p.e.</a:t>
            </a:r>
            <a:r>
              <a:rPr lang="es-DO" sz="2400" dirty="0" smtClean="0"/>
              <a:t> Guatemala </a:t>
            </a:r>
            <a:r>
              <a:rPr lang="es-DO" sz="2400" dirty="0"/>
              <a:t>y </a:t>
            </a:r>
            <a:r>
              <a:rPr lang="es-DO" sz="2400" dirty="0" smtClean="0"/>
              <a:t>Honduras)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2800" dirty="0" smtClean="0"/>
              <a:t>El entorno externo de las pequeñas unidades productivas en Nicaragua: las políticas públicas</a:t>
            </a:r>
            <a:endParaRPr lang="es-DO" sz="28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63711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s-DO" sz="2400" b="1" u="sng" dirty="0" smtClean="0"/>
              <a:t>PRORURAL Incluyente</a:t>
            </a:r>
          </a:p>
          <a:p>
            <a:pPr>
              <a:spcBef>
                <a:spcPts val="0"/>
              </a:spcBef>
            </a:pPr>
            <a:r>
              <a:rPr lang="es-DO" sz="2000" dirty="0" smtClean="0"/>
              <a:t>Reemplaza PRORURAL 2005-2009. Persistencias:</a:t>
            </a:r>
          </a:p>
          <a:p>
            <a:pPr lvl="1">
              <a:spcBef>
                <a:spcPts val="0"/>
              </a:spcBef>
            </a:pPr>
            <a:r>
              <a:rPr lang="es-DO" sz="1600" dirty="0" smtClean="0"/>
              <a:t>Débil </a:t>
            </a:r>
            <a:r>
              <a:rPr lang="es-DO" sz="1600" dirty="0"/>
              <a:t>capacidad organizativa y gremial de los </a:t>
            </a:r>
            <a:r>
              <a:rPr lang="es-DO" sz="1600" dirty="0" smtClean="0"/>
              <a:t>productores</a:t>
            </a:r>
          </a:p>
          <a:p>
            <a:pPr lvl="1">
              <a:spcBef>
                <a:spcPts val="0"/>
              </a:spcBef>
            </a:pPr>
            <a:r>
              <a:rPr lang="es-DO" sz="1600" dirty="0" smtClean="0"/>
              <a:t>Vulnerabilidad </a:t>
            </a:r>
            <a:r>
              <a:rPr lang="es-DO" sz="1600" dirty="0"/>
              <a:t>ante los fenómenos </a:t>
            </a:r>
            <a:r>
              <a:rPr lang="es-DO" sz="1600" dirty="0" smtClean="0"/>
              <a:t>naturales</a:t>
            </a:r>
          </a:p>
          <a:p>
            <a:pPr lvl="1">
              <a:spcBef>
                <a:spcPts val="0"/>
              </a:spcBef>
            </a:pPr>
            <a:r>
              <a:rPr lang="es-DO" sz="1600" dirty="0" smtClean="0"/>
              <a:t>Lenta </a:t>
            </a:r>
            <a:r>
              <a:rPr lang="es-DO" sz="1600" dirty="0"/>
              <a:t>generación de excedentes </a:t>
            </a:r>
            <a:r>
              <a:rPr lang="es-DO" sz="1600" dirty="0" smtClean="0"/>
              <a:t>acumulables</a:t>
            </a:r>
          </a:p>
          <a:p>
            <a:pPr lvl="1">
              <a:spcBef>
                <a:spcPts val="0"/>
              </a:spcBef>
            </a:pPr>
            <a:r>
              <a:rPr lang="es-DO" sz="1600" dirty="0" smtClean="0"/>
              <a:t>Ampliación </a:t>
            </a:r>
            <a:r>
              <a:rPr lang="es-DO" sz="1600" dirty="0"/>
              <a:t>de la brecha tecnológica </a:t>
            </a:r>
            <a:endParaRPr lang="es-DO" sz="1600" dirty="0" smtClean="0"/>
          </a:p>
          <a:p>
            <a:pPr lvl="1">
              <a:spcBef>
                <a:spcPts val="0"/>
              </a:spcBef>
            </a:pPr>
            <a:r>
              <a:rPr lang="es-DO" sz="1600" dirty="0" smtClean="0"/>
              <a:t>Dificultad </a:t>
            </a:r>
            <a:r>
              <a:rPr lang="es-DO" sz="1600" dirty="0"/>
              <a:t>para aprovechar las oportunidades </a:t>
            </a:r>
            <a:r>
              <a:rPr lang="es-DO" sz="1600" dirty="0" smtClean="0"/>
              <a:t>comerciales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Parte de un </a:t>
            </a:r>
            <a:r>
              <a:rPr lang="es-DO" sz="2000" dirty="0" smtClean="0"/>
              <a:t>diagnóstico </a:t>
            </a:r>
            <a:r>
              <a:rPr lang="es-DO" sz="2000" dirty="0"/>
              <a:t>crítico de la agricultura </a:t>
            </a:r>
            <a:r>
              <a:rPr lang="es-DO" sz="2000" dirty="0" smtClean="0"/>
              <a:t>nicaragüense:</a:t>
            </a:r>
          </a:p>
          <a:p>
            <a:pPr lvl="1">
              <a:spcBef>
                <a:spcPts val="0"/>
              </a:spcBef>
            </a:pPr>
            <a:r>
              <a:rPr lang="es-DO" sz="1600" dirty="0" smtClean="0"/>
              <a:t> </a:t>
            </a:r>
            <a:r>
              <a:rPr lang="es-DO" sz="1600" dirty="0"/>
              <a:t>la inseguridad en la </a:t>
            </a:r>
            <a:r>
              <a:rPr lang="es-DO" sz="1600" dirty="0" smtClean="0"/>
              <a:t>tierra</a:t>
            </a:r>
          </a:p>
          <a:p>
            <a:pPr lvl="1">
              <a:spcBef>
                <a:spcPts val="0"/>
              </a:spcBef>
            </a:pPr>
            <a:r>
              <a:rPr lang="es-DO" sz="1600" dirty="0" smtClean="0"/>
              <a:t>mercados muy concentrados</a:t>
            </a:r>
          </a:p>
          <a:p>
            <a:pPr lvl="1">
              <a:spcBef>
                <a:spcPts val="0"/>
              </a:spcBef>
            </a:pPr>
            <a:r>
              <a:rPr lang="es-DO" sz="1600" dirty="0" smtClean="0"/>
              <a:t>uso </a:t>
            </a:r>
            <a:r>
              <a:rPr lang="es-DO" sz="1600" dirty="0"/>
              <a:t>no sostenible de los recursos </a:t>
            </a:r>
            <a:r>
              <a:rPr lang="es-DO" sz="1600" dirty="0" smtClean="0"/>
              <a:t>naturales</a:t>
            </a:r>
            <a:endParaRPr lang="es-DO" sz="1600" dirty="0"/>
          </a:p>
          <a:p>
            <a:pPr lvl="1">
              <a:spcBef>
                <a:spcPts val="0"/>
              </a:spcBef>
            </a:pPr>
            <a:r>
              <a:rPr lang="es-DO" sz="1600" dirty="0" smtClean="0"/>
              <a:t>acceso </a:t>
            </a:r>
            <a:r>
              <a:rPr lang="es-DO" sz="1600" dirty="0"/>
              <a:t>limitado de las mujeres a los servicios </a:t>
            </a:r>
            <a:r>
              <a:rPr lang="es-DO" sz="1600" dirty="0" smtClean="0"/>
              <a:t>productivos</a:t>
            </a:r>
          </a:p>
          <a:p>
            <a:pPr lvl="1">
              <a:spcBef>
                <a:spcPts val="0"/>
              </a:spcBef>
            </a:pPr>
            <a:r>
              <a:rPr lang="es-DO" sz="1600" dirty="0" smtClean="0"/>
              <a:t>problemas </a:t>
            </a:r>
            <a:r>
              <a:rPr lang="es-DO" sz="1600" dirty="0"/>
              <a:t>de formación y conocimientos en la población </a:t>
            </a:r>
            <a:r>
              <a:rPr lang="es-DO" sz="1600" dirty="0" smtClean="0"/>
              <a:t>rural</a:t>
            </a:r>
          </a:p>
          <a:p>
            <a:pPr lvl="1">
              <a:spcBef>
                <a:spcPts val="0"/>
              </a:spcBef>
            </a:pPr>
            <a:r>
              <a:rPr lang="es-DO" sz="1600" dirty="0" smtClean="0"/>
              <a:t>escaso </a:t>
            </a:r>
            <a:r>
              <a:rPr lang="es-DO" sz="1600" dirty="0"/>
              <a:t>grado de integración vertical y horizontal de la </a:t>
            </a:r>
            <a:r>
              <a:rPr lang="es-DO" sz="1600" dirty="0" smtClean="0"/>
              <a:t>agricultura</a:t>
            </a:r>
          </a:p>
          <a:p>
            <a:pPr lvl="1">
              <a:spcBef>
                <a:spcPts val="0"/>
              </a:spcBef>
            </a:pPr>
            <a:r>
              <a:rPr lang="es-DO" sz="1600" dirty="0" smtClean="0"/>
              <a:t>debilidades </a:t>
            </a:r>
            <a:r>
              <a:rPr lang="es-DO" sz="1600" dirty="0"/>
              <a:t>en la capacidad organizativa y de participación colectiva de productores y </a:t>
            </a:r>
            <a:r>
              <a:rPr lang="es-DO" sz="1600" dirty="0" smtClean="0"/>
              <a:t>productoras</a:t>
            </a:r>
          </a:p>
          <a:p>
            <a:pPr>
              <a:buNone/>
            </a:pPr>
            <a:endParaRPr lang="es-DO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entorno externo: PRORURAL Incluyente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DO" sz="2400" dirty="0" smtClean="0"/>
              <a:t>Se </a:t>
            </a:r>
            <a:r>
              <a:rPr lang="es-DO" sz="2400" dirty="0"/>
              <a:t>propuso:</a:t>
            </a:r>
            <a:endParaRPr lang="en-US" sz="2400" dirty="0"/>
          </a:p>
          <a:p>
            <a:pPr lvl="0"/>
            <a:r>
              <a:rPr lang="es-DO" sz="2000" dirty="0"/>
              <a:t>Dar un renovado impulso a la </a:t>
            </a:r>
            <a:r>
              <a:rPr lang="es-DO" sz="2000" dirty="0" err="1" smtClean="0"/>
              <a:t>asociatividad</a:t>
            </a:r>
            <a:r>
              <a:rPr lang="es-DO" sz="2000" dirty="0"/>
              <a:t> </a:t>
            </a:r>
            <a:r>
              <a:rPr lang="es-DO" sz="2000" dirty="0" smtClean="0"/>
              <a:t>(cooperativismo)</a:t>
            </a:r>
            <a:endParaRPr lang="en-US" sz="2000" dirty="0"/>
          </a:p>
          <a:p>
            <a:pPr lvl="0"/>
            <a:r>
              <a:rPr lang="es-DO" sz="2000" dirty="0"/>
              <a:t>Impulsar </a:t>
            </a:r>
            <a:r>
              <a:rPr lang="es-DO" sz="2000" dirty="0" smtClean="0"/>
              <a:t>estrategia </a:t>
            </a:r>
            <a:r>
              <a:rPr lang="es-DO" sz="2000" dirty="0"/>
              <a:t>frente al cambio </a:t>
            </a:r>
            <a:r>
              <a:rPr lang="es-DO" sz="2000" dirty="0" smtClean="0"/>
              <a:t>climático</a:t>
            </a:r>
            <a:endParaRPr lang="en-US" sz="2000" dirty="0"/>
          </a:p>
          <a:p>
            <a:pPr lvl="0"/>
            <a:r>
              <a:rPr lang="es-DO" sz="2000" dirty="0"/>
              <a:t>Fomentar la capitalización de los hogares rurales pobres</a:t>
            </a:r>
            <a:endParaRPr lang="en-US" sz="2000" dirty="0"/>
          </a:p>
          <a:p>
            <a:pPr lvl="0"/>
            <a:r>
              <a:rPr lang="es-DO" sz="2000" dirty="0"/>
              <a:t>Promover la seguridad y la soberanía alimentaria y nutricional</a:t>
            </a:r>
            <a:endParaRPr lang="en-US" sz="2000" dirty="0"/>
          </a:p>
          <a:p>
            <a:pPr lvl="0"/>
            <a:r>
              <a:rPr lang="es-DO" sz="2000" dirty="0"/>
              <a:t>Fomentar la innovación tecnológica entre pequeños y medianos productores</a:t>
            </a:r>
            <a:endParaRPr lang="en-US" sz="2000" dirty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s-DO" sz="2000" dirty="0"/>
              <a:t>Promover la agregación de valor a la producción primaria</a:t>
            </a:r>
            <a:endParaRPr lang="en-US" sz="2000" dirty="0"/>
          </a:p>
          <a:p>
            <a:pPr algn="ctr">
              <a:buNone/>
            </a:pPr>
            <a:r>
              <a:rPr lang="es-DO" sz="1800" dirty="0" smtClean="0"/>
              <a:t>Objetivo: </a:t>
            </a:r>
          </a:p>
          <a:p>
            <a:pPr algn="ctr">
              <a:spcBef>
                <a:spcPts val="0"/>
              </a:spcBef>
              <a:buNone/>
            </a:pPr>
            <a:r>
              <a:rPr lang="es-DO" sz="1800" dirty="0" smtClean="0"/>
              <a:t>“mejorar la calidad de los servicios públicos hacia los pequeños y medianos </a:t>
            </a:r>
          </a:p>
          <a:p>
            <a:pPr algn="ctr">
              <a:spcBef>
                <a:spcPts val="0"/>
              </a:spcBef>
              <a:buNone/>
            </a:pPr>
            <a:r>
              <a:rPr lang="es-DO" sz="1800" dirty="0" smtClean="0"/>
              <a:t>productores agropecuarios rurales, de manera que las mejoras </a:t>
            </a:r>
          </a:p>
          <a:p>
            <a:pPr algn="ctr">
              <a:spcBef>
                <a:spcPts val="0"/>
              </a:spcBef>
              <a:buNone/>
            </a:pPr>
            <a:r>
              <a:rPr lang="es-DO" sz="1800" dirty="0" smtClean="0"/>
              <a:t>en el desempeño del sector vayan acompañadas de una apropiación </a:t>
            </a:r>
          </a:p>
          <a:p>
            <a:pPr algn="ctr">
              <a:spcBef>
                <a:spcPts val="0"/>
              </a:spcBef>
              <a:buNone/>
            </a:pPr>
            <a:r>
              <a:rPr lang="es-DO" sz="1800" dirty="0" smtClean="0"/>
              <a:t>más igualitaria de los ingresos generados por el sector”.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entorno externo: PRORURAL Incluyente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52528"/>
          </a:xfrm>
        </p:spPr>
        <p:txBody>
          <a:bodyPr>
            <a:noAutofit/>
          </a:bodyPr>
          <a:lstStyle/>
          <a:p>
            <a:r>
              <a:rPr lang="es-DO" sz="2400" dirty="0" smtClean="0"/>
              <a:t>Parte del Plan Nacional de Desarrollo Humano</a:t>
            </a:r>
          </a:p>
          <a:p>
            <a:r>
              <a:rPr lang="es-DO" sz="2400" dirty="0" smtClean="0"/>
              <a:t>Expresa como objetivo: “</a:t>
            </a:r>
            <a:r>
              <a:rPr lang="es-DO" sz="2400" dirty="0"/>
              <a:t>reducir la pobreza rural, elevar el nivel y la calidad de vida de las personas…” </a:t>
            </a:r>
            <a:endParaRPr lang="es-DO" sz="2400" dirty="0" smtClean="0"/>
          </a:p>
          <a:p>
            <a:r>
              <a:rPr lang="es-DO" sz="2400" dirty="0" smtClean="0"/>
              <a:t>Y lo asocia a: </a:t>
            </a:r>
            <a:endParaRPr lang="es-DO" sz="2400" dirty="0"/>
          </a:p>
          <a:p>
            <a:pPr lvl="1"/>
            <a:r>
              <a:rPr lang="es-DO" sz="1800" dirty="0" smtClean="0"/>
              <a:t>aumentar </a:t>
            </a:r>
            <a:r>
              <a:rPr lang="es-DO" sz="1800" dirty="0"/>
              <a:t>la producción para mejorar </a:t>
            </a:r>
            <a:r>
              <a:rPr lang="es-DO" sz="1800" dirty="0" smtClean="0"/>
              <a:t>abasto , acceso y consumo de alimentos</a:t>
            </a:r>
            <a:endParaRPr lang="es-DO" sz="1800" dirty="0"/>
          </a:p>
          <a:p>
            <a:pPr lvl="1"/>
            <a:r>
              <a:rPr lang="es-DO" sz="1800" dirty="0" smtClean="0"/>
              <a:t>aumentar </a:t>
            </a:r>
            <a:r>
              <a:rPr lang="es-DO" sz="1800" dirty="0"/>
              <a:t>el valor agregado de los productos del campo, el ingreso y empleo de las mujeres y hombres rurales; </a:t>
            </a:r>
            <a:endParaRPr lang="es-DO" sz="1800" dirty="0" smtClean="0"/>
          </a:p>
          <a:p>
            <a:pPr lvl="1"/>
            <a:r>
              <a:rPr lang="es-DO" sz="1800" dirty="0" smtClean="0"/>
              <a:t>la </a:t>
            </a:r>
            <a:r>
              <a:rPr lang="es-DO" sz="1800" dirty="0"/>
              <a:t>regeneración y uso sostenible de los recursos </a:t>
            </a:r>
            <a:r>
              <a:rPr lang="es-DO" sz="1800" dirty="0" smtClean="0"/>
              <a:t>naturales;</a:t>
            </a:r>
          </a:p>
          <a:p>
            <a:pPr lvl="1"/>
            <a:r>
              <a:rPr lang="es-DO" sz="1800" dirty="0" smtClean="0"/>
              <a:t>el </a:t>
            </a:r>
            <a:r>
              <a:rPr lang="es-DO" sz="1800" dirty="0"/>
              <a:t>desarrollo de capacidades; y</a:t>
            </a:r>
            <a:r>
              <a:rPr lang="es-DO" sz="1800" dirty="0" smtClean="0"/>
              <a:t>,</a:t>
            </a:r>
          </a:p>
          <a:p>
            <a:pPr lvl="1"/>
            <a:r>
              <a:rPr lang="es-DO" sz="1800" dirty="0" smtClean="0"/>
              <a:t>la </a:t>
            </a:r>
            <a:r>
              <a:rPr lang="es-DO" sz="1800" dirty="0" err="1"/>
              <a:t>asociatividad</a:t>
            </a:r>
            <a:r>
              <a:rPr lang="es-DO" sz="1800" dirty="0"/>
              <a:t>, solidaridad y cohesión social de los pobladores rurales de ambos sexos, para que logren conducir su destino de forma autónoma, participativa, socialmente incluyente y amigable con el ambiente.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contexto rural en América Latina </a:t>
            </a:r>
            <a:br>
              <a:rPr lang="es-DO" sz="3200" dirty="0" smtClean="0"/>
            </a:br>
            <a:r>
              <a:rPr lang="es-DO" sz="3200" dirty="0" smtClean="0"/>
              <a:t>y de sus pequeñas unidades productivas</a:t>
            </a:r>
            <a:endParaRPr lang="es-D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DO" sz="2400" dirty="0" smtClean="0"/>
              <a:t>Brechas urbano-rurales: multidimensionales</a:t>
            </a:r>
          </a:p>
          <a:p>
            <a:pPr lvl="2"/>
            <a:r>
              <a:rPr lang="es-DO" sz="2000" dirty="0" smtClean="0"/>
              <a:t>Dimensión económica: productividad y rentabilidad</a:t>
            </a:r>
          </a:p>
          <a:p>
            <a:pPr lvl="3"/>
            <a:r>
              <a:rPr lang="es-DO" sz="1600" dirty="0" smtClean="0"/>
              <a:t>Pequeñez y desventajas de escala</a:t>
            </a:r>
          </a:p>
          <a:p>
            <a:pPr lvl="3"/>
            <a:r>
              <a:rPr lang="es-DO" sz="1600" dirty="0" smtClean="0"/>
              <a:t>Rezago tecnológico</a:t>
            </a:r>
          </a:p>
          <a:p>
            <a:pPr lvl="3"/>
            <a:r>
              <a:rPr lang="es-DO" sz="1600" dirty="0" smtClean="0"/>
              <a:t>Barreras de acceso a bienes públicos</a:t>
            </a:r>
          </a:p>
          <a:p>
            <a:pPr lvl="3"/>
            <a:r>
              <a:rPr lang="es-DO" sz="1600" dirty="0" smtClean="0"/>
              <a:t>Desventajosas relaciones de mercado</a:t>
            </a:r>
          </a:p>
          <a:p>
            <a:pPr lvl="2"/>
            <a:r>
              <a:rPr lang="es-DO" sz="2000" dirty="0" smtClean="0"/>
              <a:t>La incidencia de la pobreza y las privaciones como reflejo</a:t>
            </a:r>
          </a:p>
          <a:p>
            <a:pPr lvl="3"/>
            <a:r>
              <a:rPr lang="es-DO" sz="1600" dirty="0" smtClean="0"/>
              <a:t>Evidencia</a:t>
            </a:r>
          </a:p>
          <a:p>
            <a:r>
              <a:rPr lang="es-DO" sz="2400" dirty="0" smtClean="0"/>
              <a:t>Pequeñas unidades productivas entrampadas</a:t>
            </a:r>
          </a:p>
          <a:p>
            <a:pPr lvl="2"/>
            <a:r>
              <a:rPr lang="es-DO" sz="2100" dirty="0" smtClean="0"/>
              <a:t>Causación circular</a:t>
            </a:r>
          </a:p>
          <a:p>
            <a:pPr lvl="3"/>
            <a:r>
              <a:rPr lang="es-DO" sz="1700" dirty="0" smtClean="0"/>
              <a:t>Capacidades productivas y de gestión</a:t>
            </a:r>
          </a:p>
          <a:p>
            <a:pPr lvl="3"/>
            <a:r>
              <a:rPr lang="es-DO" sz="1700" dirty="0" smtClean="0"/>
              <a:t>Capacidades básicas (nivel de educación/instrucción, estado de salud)</a:t>
            </a:r>
          </a:p>
          <a:p>
            <a:pPr lvl="3"/>
            <a:r>
              <a:rPr lang="es-DO" sz="1700" dirty="0" smtClean="0"/>
              <a:t>Capacidad de agencia (poder)</a:t>
            </a:r>
            <a:endParaRPr lang="es-DO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entorno externo: PRORURAL Incluyente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60851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u="sng" dirty="0" err="1" smtClean="0"/>
              <a:t>Enfoques</a:t>
            </a:r>
            <a:endParaRPr lang="es-DO" sz="2800" dirty="0" smtClean="0"/>
          </a:p>
          <a:p>
            <a:pPr marL="361950" lvl="1" indent="-361950">
              <a:spcBef>
                <a:spcPts val="0"/>
              </a:spcBef>
              <a:buFont typeface="Arial" pitchFamily="34" charset="0"/>
              <a:buChar char="•"/>
            </a:pPr>
            <a:r>
              <a:rPr lang="es-DO" sz="2400" dirty="0" smtClean="0"/>
              <a:t>Productivo – </a:t>
            </a:r>
            <a:r>
              <a:rPr lang="es-DO" sz="2400" dirty="0" err="1" smtClean="0"/>
              <a:t>p.e.</a:t>
            </a:r>
            <a:r>
              <a:rPr lang="es-DO" sz="2400" dirty="0" smtClean="0"/>
              <a:t> crédito, tecnología</a:t>
            </a:r>
          </a:p>
          <a:p>
            <a:pPr marL="361950" lvl="1" indent="-361950">
              <a:spcBef>
                <a:spcPts val="0"/>
              </a:spcBef>
              <a:buFont typeface="Arial" pitchFamily="34" charset="0"/>
              <a:buChar char="•"/>
            </a:pPr>
            <a:r>
              <a:rPr lang="es-DO" sz="2400" dirty="0"/>
              <a:t>S</a:t>
            </a:r>
            <a:r>
              <a:rPr lang="es-DO" sz="2400" dirty="0" smtClean="0"/>
              <a:t>ocial  - salud, educación</a:t>
            </a:r>
          </a:p>
          <a:p>
            <a:pPr marL="361950" lvl="1" indent="-361950">
              <a:spcBef>
                <a:spcPts val="0"/>
              </a:spcBef>
              <a:buFont typeface="Arial" pitchFamily="34" charset="0"/>
              <a:buChar char="•"/>
            </a:pPr>
            <a:r>
              <a:rPr lang="es-DO" sz="2400" dirty="0" smtClean="0"/>
              <a:t>Ambiental – prácticas </a:t>
            </a:r>
            <a:r>
              <a:rPr lang="es-DO" sz="2400" dirty="0" smtClean="0"/>
              <a:t>sostenibles</a:t>
            </a:r>
            <a:endParaRPr lang="es-DO" sz="2400" dirty="0" smtClean="0"/>
          </a:p>
          <a:p>
            <a:pPr marL="361950" lvl="1" indent="-361950">
              <a:spcBef>
                <a:spcPts val="0"/>
              </a:spcBef>
              <a:buFont typeface="Arial" pitchFamily="34" charset="0"/>
              <a:buChar char="•"/>
            </a:pPr>
            <a:r>
              <a:rPr lang="es-DO" sz="2400" dirty="0" smtClean="0"/>
              <a:t>Territorial  - zonificación para adaptar intervenciones a condiciones específicas</a:t>
            </a:r>
            <a:endParaRPr lang="en-US" sz="2400" dirty="0" smtClean="0"/>
          </a:p>
          <a:p>
            <a:pPr marL="361950" lvl="1" indent="-361950">
              <a:spcBef>
                <a:spcPts val="0"/>
              </a:spcBef>
              <a:buFont typeface="Arial" pitchFamily="34" charset="0"/>
              <a:buChar char="•"/>
            </a:pPr>
            <a:r>
              <a:rPr lang="es-DO" sz="2400" dirty="0" smtClean="0"/>
              <a:t>Identifica </a:t>
            </a:r>
            <a:r>
              <a:rPr lang="es-DO" sz="2400" dirty="0"/>
              <a:t>cinco tipos de territorios con características diferenciadas</a:t>
            </a:r>
            <a:r>
              <a:rPr lang="es-DO" sz="2400" dirty="0" smtClean="0"/>
              <a:t>,: </a:t>
            </a:r>
            <a:endParaRPr lang="en-US" sz="2400" dirty="0"/>
          </a:p>
          <a:p>
            <a:pPr marL="441325" lvl="3" indent="-268288">
              <a:spcBef>
                <a:spcPts val="0"/>
              </a:spcBef>
            </a:pPr>
            <a:r>
              <a:rPr lang="es-DO" sz="1800" dirty="0"/>
              <a:t>A</a:t>
            </a:r>
            <a:r>
              <a:rPr lang="es-DO" sz="1800" dirty="0" smtClean="0"/>
              <a:t>lto </a:t>
            </a:r>
            <a:r>
              <a:rPr lang="es-DO" sz="1800" dirty="0"/>
              <a:t>dinamismo económico y alto impacto en el desarrollo territorial,</a:t>
            </a:r>
            <a:endParaRPr lang="en-US" sz="1800" dirty="0"/>
          </a:p>
          <a:p>
            <a:pPr marL="441325" lvl="3" indent="-268288">
              <a:spcBef>
                <a:spcPts val="0"/>
              </a:spcBef>
            </a:pPr>
            <a:r>
              <a:rPr lang="es-DO" sz="1800" dirty="0" smtClean="0"/>
              <a:t>Alto </a:t>
            </a:r>
            <a:r>
              <a:rPr lang="es-DO" sz="1800" dirty="0"/>
              <a:t>dinamismo económico y bajo impacto en el desarrollo territorial,</a:t>
            </a:r>
            <a:endParaRPr lang="en-US" sz="1800" dirty="0"/>
          </a:p>
          <a:p>
            <a:pPr marL="441325" lvl="3" indent="-268288">
              <a:spcBef>
                <a:spcPts val="0"/>
              </a:spcBef>
            </a:pPr>
            <a:r>
              <a:rPr lang="es-DO" sz="1800" dirty="0" smtClean="0"/>
              <a:t>Bajo </a:t>
            </a:r>
            <a:r>
              <a:rPr lang="es-DO" sz="1800" dirty="0"/>
              <a:t>dinamismo y restricciones </a:t>
            </a:r>
            <a:r>
              <a:rPr lang="es-DO" sz="1800" dirty="0" smtClean="0"/>
              <a:t>para actividad </a:t>
            </a:r>
            <a:r>
              <a:rPr lang="es-DO" sz="1800" dirty="0"/>
              <a:t>agropecuaria y </a:t>
            </a:r>
            <a:r>
              <a:rPr lang="es-DO" sz="1800" dirty="0" smtClean="0"/>
              <a:t>forestal,</a:t>
            </a:r>
            <a:endParaRPr lang="en-US" sz="1800" dirty="0" smtClean="0"/>
          </a:p>
          <a:p>
            <a:pPr marL="441325" lvl="3" indent="-268288">
              <a:spcBef>
                <a:spcPts val="0"/>
              </a:spcBef>
            </a:pPr>
            <a:r>
              <a:rPr lang="es-DO" sz="1800" dirty="0" smtClean="0"/>
              <a:t>Bajo </a:t>
            </a:r>
            <a:r>
              <a:rPr lang="es-DO" sz="1800" dirty="0"/>
              <a:t>dinamismo y alto potencial de conservación de recursos </a:t>
            </a:r>
            <a:r>
              <a:rPr lang="es-DO" sz="1800" dirty="0" smtClean="0"/>
              <a:t>naturales y </a:t>
            </a:r>
            <a:r>
              <a:rPr lang="es-DO" sz="1800" dirty="0"/>
              <a:t>desarrollo </a:t>
            </a:r>
            <a:r>
              <a:rPr lang="es-DO" sz="1800" dirty="0" smtClean="0"/>
              <a:t>forestal</a:t>
            </a:r>
          </a:p>
          <a:p>
            <a:pPr marL="441325" lvl="3" indent="-268288">
              <a:spcBef>
                <a:spcPts val="0"/>
              </a:spcBef>
            </a:pPr>
            <a:r>
              <a:rPr lang="es-DO" sz="1800" dirty="0" smtClean="0"/>
              <a:t>Alto </a:t>
            </a:r>
            <a:r>
              <a:rPr lang="es-DO" sz="1800" dirty="0"/>
              <a:t>Coco o Alto </a:t>
            </a:r>
            <a:r>
              <a:rPr lang="es-DO" sz="1800" dirty="0" err="1" smtClean="0"/>
              <a:t>Wangki‐Bocay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entorno externo: PRORURAL Incluyente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75252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s-DO" sz="2400" b="1" u="sng" dirty="0" smtClean="0"/>
              <a:t>Estrategias y ejes transversales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Estrategias: </a:t>
            </a:r>
          </a:p>
          <a:p>
            <a:pPr lvl="1">
              <a:spcBef>
                <a:spcPts val="0"/>
              </a:spcBef>
            </a:pPr>
            <a:r>
              <a:rPr lang="es-DO" sz="1800" dirty="0" smtClean="0"/>
              <a:t>desarrollo </a:t>
            </a:r>
            <a:r>
              <a:rPr lang="es-DO" sz="1800" dirty="0"/>
              <a:t>de capacidades (sector público y privado); </a:t>
            </a:r>
            <a:endParaRPr lang="es-DO" sz="1800" dirty="0" smtClean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gobernanza </a:t>
            </a:r>
            <a:r>
              <a:rPr lang="es-DO" sz="1800" dirty="0"/>
              <a:t>(políticas y estrategias); </a:t>
            </a:r>
            <a:endParaRPr lang="es-DO" sz="1800" dirty="0" smtClean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acceso </a:t>
            </a:r>
            <a:r>
              <a:rPr lang="es-DO" sz="1800" dirty="0"/>
              <a:t>a insumos, equipos, servicios financieros y materiales; </a:t>
            </a:r>
            <a:endParaRPr lang="es-DO" sz="1800" dirty="0" smtClean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servicios </a:t>
            </a:r>
            <a:r>
              <a:rPr lang="es-DO" sz="1800" dirty="0"/>
              <a:t>tecnológicos (asistencia técnica, extensión e </a:t>
            </a:r>
            <a:r>
              <a:rPr lang="es-DO" sz="1800" dirty="0" smtClean="0"/>
              <a:t>investigación), </a:t>
            </a:r>
          </a:p>
          <a:p>
            <a:pPr lvl="1">
              <a:spcBef>
                <a:spcPts val="0"/>
              </a:spcBef>
            </a:pPr>
            <a:r>
              <a:rPr lang="es-DO" sz="1800" dirty="0" smtClean="0"/>
              <a:t>servicios </a:t>
            </a:r>
            <a:r>
              <a:rPr lang="es-DO" sz="1800" dirty="0"/>
              <a:t>de inocuidad y sanidad, </a:t>
            </a:r>
            <a:endParaRPr lang="es-DO" sz="1800" dirty="0" smtClean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servicios </a:t>
            </a:r>
            <a:r>
              <a:rPr lang="es-DO" sz="1800" dirty="0"/>
              <a:t>de Información agropecuaria y forestal, </a:t>
            </a:r>
            <a:endParaRPr lang="es-DO" sz="1800" dirty="0" smtClean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servicios </a:t>
            </a:r>
            <a:r>
              <a:rPr lang="es-DO" sz="1800" dirty="0"/>
              <a:t>de apoyo para el manejo forestal sostenible, </a:t>
            </a:r>
            <a:endParaRPr lang="es-DO" sz="1800" dirty="0" smtClean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promoción </a:t>
            </a:r>
            <a:r>
              <a:rPr lang="es-DO" sz="1800" dirty="0"/>
              <a:t>de la </a:t>
            </a:r>
            <a:r>
              <a:rPr lang="es-DO" sz="1800" dirty="0" err="1"/>
              <a:t>asociatividad</a:t>
            </a:r>
            <a:r>
              <a:rPr lang="es-DO" sz="1800" dirty="0"/>
              <a:t> (gremial, cooperativa y comunitaria), </a:t>
            </a:r>
            <a:endParaRPr lang="es-DO" sz="1800" dirty="0" smtClean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inversión </a:t>
            </a:r>
            <a:r>
              <a:rPr lang="es-DO" sz="1800" dirty="0"/>
              <a:t>en conservación y restauración de ecosistemas forestales; y </a:t>
            </a:r>
            <a:endParaRPr lang="es-DO" sz="1800" dirty="0" smtClean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facilitación </a:t>
            </a:r>
            <a:r>
              <a:rPr lang="es-DO" sz="1800" dirty="0"/>
              <a:t>de articulación con mercados y procesos agroindustriales</a:t>
            </a:r>
            <a:r>
              <a:rPr lang="es-DO" sz="18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Ejes </a:t>
            </a:r>
            <a:r>
              <a:rPr lang="es-DO" sz="2400" dirty="0"/>
              <a:t>transversales: </a:t>
            </a:r>
            <a:r>
              <a:rPr lang="es-DO" sz="2400" dirty="0" smtClean="0"/>
              <a:t> </a:t>
            </a:r>
            <a:r>
              <a:rPr lang="es-DO" sz="1800" dirty="0" smtClean="0"/>
              <a:t>educación </a:t>
            </a:r>
            <a:r>
              <a:rPr lang="es-DO" sz="1800" dirty="0"/>
              <a:t>y salud,  </a:t>
            </a:r>
            <a:r>
              <a:rPr lang="es-DO" sz="1800" dirty="0" smtClean="0"/>
              <a:t>equidad </a:t>
            </a:r>
            <a:r>
              <a:rPr lang="es-DO" sz="1800" dirty="0"/>
              <a:t>de género,  </a:t>
            </a:r>
            <a:r>
              <a:rPr lang="es-DO" sz="1800" dirty="0" smtClean="0"/>
              <a:t>etnias </a:t>
            </a:r>
            <a:r>
              <a:rPr lang="es-DO" sz="1800" dirty="0"/>
              <a:t>y comunidades indígenas, </a:t>
            </a:r>
            <a:r>
              <a:rPr lang="es-DO" sz="1800" dirty="0" smtClean="0"/>
              <a:t>y medioambiente </a:t>
            </a:r>
            <a:r>
              <a:rPr lang="es-DO" sz="1800" dirty="0"/>
              <a:t>y conservación de los recursos naturales. </a:t>
            </a:r>
            <a:endParaRPr lang="es-DO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entorno externo: PRORURAL Incluyente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91264" cy="45651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u="sng" dirty="0" smtClean="0"/>
              <a:t>Planes y </a:t>
            </a:r>
            <a:r>
              <a:rPr lang="en-US" sz="2400" b="1" u="sng" dirty="0" err="1" smtClean="0"/>
              <a:t>programas</a:t>
            </a:r>
            <a:endParaRPr lang="en-US" sz="2400" b="1" u="sng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s-DO" sz="1800" dirty="0" smtClean="0"/>
              <a:t>El </a:t>
            </a:r>
            <a:r>
              <a:rPr lang="es-DO" sz="1800" u="sng" dirty="0"/>
              <a:t>Plan de Desarrollo de la Costa Caribe</a:t>
            </a:r>
            <a:r>
              <a:rPr lang="es-DO" sz="1800" dirty="0"/>
              <a:t> es el único programa que se define en términos territoriales a partir de reconocer a los territorios del litoral caribeño como los más excluidos, y a su actividad económica como la más necesitada de estímulos públicos y de acciones en materia de políticas y programas de carácter social.</a:t>
            </a:r>
            <a:endParaRPr lang="en-US" sz="18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s-DO" sz="1800" dirty="0" smtClean="0"/>
              <a:t>El </a:t>
            </a:r>
            <a:r>
              <a:rPr lang="es-DO" sz="1800" u="sng" dirty="0"/>
              <a:t>Programa Nacional de Alimentos (PNA)</a:t>
            </a:r>
            <a:r>
              <a:rPr lang="es-DO" sz="1800" dirty="0"/>
              <a:t> busca fortalecer la seguridad alimentaria en la población rural. </a:t>
            </a:r>
            <a:r>
              <a:rPr lang="es-DO" sz="1800" dirty="0" smtClean="0"/>
              <a:t>Tiene </a:t>
            </a:r>
            <a:r>
              <a:rPr lang="es-DO" sz="1800" dirty="0"/>
              <a:t>como objetivo general “contribuir con equidad social a la mayor producción primaria de alimentos, mejorando el acceso y consumo de la población rural a los alimentos sanos e inocuos, reduciendo la inseguridad alimentaria y nutricional de la población rural, con énfasis en las mujeres campesinas y jornaleras en los hogares rurales, comunidades étnicas y pueblos indígenas, tomando en cuenta las condiciones de género, étnico y generacional</a:t>
            </a:r>
            <a:r>
              <a:rPr lang="es-DO" sz="1800" dirty="0" smtClean="0"/>
              <a:t>”.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entorno externo: PRORURAL Incluyente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4930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u="sng" dirty="0" smtClean="0"/>
              <a:t>Planes y </a:t>
            </a:r>
            <a:r>
              <a:rPr lang="en-US" sz="2400" b="1" u="sng" dirty="0" err="1" smtClean="0"/>
              <a:t>programas</a:t>
            </a:r>
            <a:endParaRPr lang="es-DO" sz="2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s-DO" sz="1800" dirty="0" smtClean="0"/>
              <a:t>El </a:t>
            </a:r>
            <a:r>
              <a:rPr lang="es-DO" sz="1800" u="sng" dirty="0"/>
              <a:t>Programa Nacional de Agroindustrial Rural (PNAIR)</a:t>
            </a:r>
            <a:r>
              <a:rPr lang="es-DO" sz="1800" dirty="0"/>
              <a:t> parte de reconocer </a:t>
            </a:r>
            <a:r>
              <a:rPr lang="es-DO" sz="1800" dirty="0" smtClean="0"/>
              <a:t>la </a:t>
            </a:r>
            <a:r>
              <a:rPr lang="es-DO" sz="1800" dirty="0"/>
              <a:t>limitada capacidad de transformación </a:t>
            </a:r>
            <a:r>
              <a:rPr lang="es-DO" sz="1800" dirty="0" smtClean="0"/>
              <a:t>del </a:t>
            </a:r>
            <a:r>
              <a:rPr lang="es-DO" sz="1800" dirty="0"/>
              <a:t>aparato manufacturero. </a:t>
            </a:r>
            <a:r>
              <a:rPr lang="es-DO" sz="1800" dirty="0" smtClean="0"/>
              <a:t>El </a:t>
            </a:r>
            <a:r>
              <a:rPr lang="es-DO" sz="1800" dirty="0"/>
              <a:t>objetivo del PNAIR es “incrementar la generación de valor agregado de la producción  primaria mediante el apoyo al fortalecimiento y promoción de nuevos procesos en las actividades de </a:t>
            </a:r>
            <a:r>
              <a:rPr lang="es-DO" sz="1800" dirty="0" err="1"/>
              <a:t>postcosecha</a:t>
            </a:r>
            <a:r>
              <a:rPr lang="es-DO" sz="1800" dirty="0"/>
              <a:t>, mejora de productos y procesos y transformación, de manera que los beneficios obtenidos favorezcan principalmente a las zonas rurales, contribuyendo a la generación de empleo y al mejoramiento de los ingresos de los jóvenes, mujeres y hombres delas familias rurales, pueblos in </a:t>
            </a:r>
            <a:r>
              <a:rPr lang="es-DO" sz="1800" dirty="0" err="1"/>
              <a:t>dígenas</a:t>
            </a:r>
            <a:r>
              <a:rPr lang="es-DO" sz="1800" dirty="0"/>
              <a:t> y comunidades étnicas”.</a:t>
            </a:r>
            <a:endParaRPr lang="en-US" sz="18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s-DO" sz="1800" dirty="0" smtClean="0"/>
              <a:t>El </a:t>
            </a:r>
            <a:r>
              <a:rPr lang="es-DO" sz="1800" u="sng" dirty="0"/>
              <a:t>Programa Nacional Forestal (PNF)</a:t>
            </a:r>
            <a:r>
              <a:rPr lang="es-DO" sz="1800" dirty="0"/>
              <a:t> tiene como objetivo “establecer el manejo sostenible de los ecosistemas forestales con enfoque multifuncional fomentando la participación directa de la ciudadanía nicaragüense, priorizando a los pequeños y medianos productores agropecuarios y forestales, pueblos indígenas y comunidades étnicas con enfoque de género e incorporando a la juventud. Promoción de bosques en pie al mercado de carbono/REDD”.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entorno externo: PRORURAL Incluyente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3711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s-DO" sz="2400" b="1" u="sng" dirty="0" smtClean="0"/>
              <a:t>Arreglos </a:t>
            </a:r>
            <a:r>
              <a:rPr lang="es-DO" sz="2400" b="1" u="sng" dirty="0"/>
              <a:t>institucionales e </a:t>
            </a:r>
            <a:r>
              <a:rPr lang="es-DO" sz="2400" b="1" u="sng" dirty="0" smtClean="0"/>
              <a:t>implementación</a:t>
            </a:r>
          </a:p>
          <a:p>
            <a:r>
              <a:rPr lang="es-DO" sz="2400" dirty="0" smtClean="0"/>
              <a:t>Características destacada: busca </a:t>
            </a:r>
            <a:r>
              <a:rPr lang="es-DO" sz="2400" dirty="0"/>
              <a:t>articular todos los esfuerzos y adaptar las intervenciones y los arreglos institucionales </a:t>
            </a:r>
            <a:endParaRPr lang="es-DO" sz="2400" dirty="0" smtClean="0"/>
          </a:p>
          <a:p>
            <a:r>
              <a:rPr lang="es-DO" sz="2400" dirty="0" smtClean="0"/>
              <a:t>Actores institucionales</a:t>
            </a:r>
          </a:p>
          <a:p>
            <a:pPr lvl="1"/>
            <a:r>
              <a:rPr lang="es-DO" sz="2000" dirty="0" smtClean="0"/>
              <a:t>Sector </a:t>
            </a:r>
            <a:r>
              <a:rPr lang="es-DO" sz="2000" dirty="0"/>
              <a:t>Público Agropecuario y Rural (SPAR</a:t>
            </a:r>
            <a:r>
              <a:rPr lang="es-DO" sz="2000" dirty="0" smtClean="0"/>
              <a:t>)</a:t>
            </a:r>
          </a:p>
          <a:p>
            <a:pPr lvl="1"/>
            <a:r>
              <a:rPr lang="es-DO" sz="2000" dirty="0" smtClean="0"/>
              <a:t>Instituciones </a:t>
            </a:r>
            <a:r>
              <a:rPr lang="es-DO" sz="2000" dirty="0"/>
              <a:t>asociadas y/o complementarias </a:t>
            </a:r>
            <a:r>
              <a:rPr lang="es-DO" sz="2000" dirty="0" smtClean="0"/>
              <a:t> (instituciones </a:t>
            </a:r>
            <a:r>
              <a:rPr lang="es-DO" sz="2000" dirty="0"/>
              <a:t>públicas no directamente vinculadas a lo rural y al agro, o con carácter </a:t>
            </a:r>
            <a:r>
              <a:rPr lang="es-DO" sz="2000" dirty="0" smtClean="0"/>
              <a:t>subsidiario) </a:t>
            </a:r>
          </a:p>
          <a:p>
            <a:pPr lvl="1"/>
            <a:r>
              <a:rPr lang="es-DO" sz="2000" dirty="0" smtClean="0"/>
              <a:t>Instituciones </a:t>
            </a:r>
            <a:r>
              <a:rPr lang="es-DO" sz="2000" dirty="0"/>
              <a:t>del sector privado </a:t>
            </a:r>
            <a:r>
              <a:rPr lang="es-DO" sz="2000" dirty="0" smtClean="0"/>
              <a:t> (asociaciones </a:t>
            </a:r>
            <a:r>
              <a:rPr lang="es-DO" sz="2000" dirty="0"/>
              <a:t>de productores, comunidades, empresas comerciales, gran producción agropecuaria, gremios empresariales, proveedores de </a:t>
            </a:r>
            <a:r>
              <a:rPr lang="es-DO" sz="2000" dirty="0" smtClean="0"/>
              <a:t>servicios)</a:t>
            </a:r>
          </a:p>
          <a:p>
            <a:pPr lvl="1"/>
            <a:r>
              <a:rPr lang="es-DO" sz="2000" dirty="0" smtClean="0"/>
              <a:t>Otras (cooperación </a:t>
            </a:r>
            <a:r>
              <a:rPr lang="es-DO" sz="2000" dirty="0"/>
              <a:t>internacional y gobiernos </a:t>
            </a:r>
            <a:r>
              <a:rPr lang="es-DO" sz="2000" dirty="0" smtClean="0"/>
              <a:t>regionales)</a:t>
            </a:r>
            <a:endParaRPr lang="es-D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entorno externo: PRORURAL Incluyente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4930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s-DO" sz="2400" b="1" u="sng" dirty="0" smtClean="0"/>
              <a:t>¿Ha </a:t>
            </a:r>
            <a:r>
              <a:rPr lang="es-DO" sz="2400" b="1" u="sng" dirty="0"/>
              <a:t>cambiando el entorno? ¿Cómo? ¿En qué dirección</a:t>
            </a:r>
            <a:r>
              <a:rPr lang="es-DO" sz="2400" b="1" u="sng" dirty="0" smtClean="0"/>
              <a:t>?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Lo que dicen los  informes oficiales</a:t>
            </a:r>
          </a:p>
          <a:p>
            <a:pPr lvl="1">
              <a:spcBef>
                <a:spcPts val="0"/>
              </a:spcBef>
            </a:pPr>
            <a:r>
              <a:rPr lang="es-DO" sz="1800" dirty="0" smtClean="0"/>
              <a:t>Asistencia alimentaria ampliada, oportuna y en apoyo a la producción </a:t>
            </a:r>
          </a:p>
          <a:p>
            <a:pPr lvl="1">
              <a:spcBef>
                <a:spcPts val="0"/>
              </a:spcBef>
            </a:pPr>
            <a:r>
              <a:rPr lang="es-DO" sz="1800" dirty="0" smtClean="0"/>
              <a:t>País </a:t>
            </a:r>
            <a:r>
              <a:rPr lang="es-DO" sz="1800" dirty="0"/>
              <a:t>libre de “Peste Porcina Clásica” </a:t>
            </a:r>
            <a:endParaRPr lang="es-DO" sz="1800" dirty="0" smtClean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Mejoramiento </a:t>
            </a:r>
            <a:r>
              <a:rPr lang="es-DO" sz="1800" dirty="0"/>
              <a:t>del estado de los suelos </a:t>
            </a:r>
            <a:r>
              <a:rPr lang="es-DO" sz="1800" dirty="0" smtClean="0"/>
              <a:t>por cambios en técnicas productivas</a:t>
            </a:r>
          </a:p>
          <a:p>
            <a:pPr lvl="1">
              <a:spcBef>
                <a:spcPts val="0"/>
              </a:spcBef>
            </a:pPr>
            <a:r>
              <a:rPr lang="es-DO" sz="1800" dirty="0" smtClean="0"/>
              <a:t>Consolidación </a:t>
            </a:r>
            <a:r>
              <a:rPr lang="es-DO" sz="1800" dirty="0"/>
              <a:t>del programa  de trazabilidad </a:t>
            </a:r>
            <a:r>
              <a:rPr lang="es-DO" sz="1800" dirty="0" smtClean="0"/>
              <a:t>animal</a:t>
            </a:r>
          </a:p>
          <a:p>
            <a:pPr lvl="1">
              <a:spcBef>
                <a:spcPts val="0"/>
              </a:spcBef>
            </a:pPr>
            <a:r>
              <a:rPr lang="es-DO" sz="1800" dirty="0" smtClean="0"/>
              <a:t>Adopción </a:t>
            </a:r>
            <a:r>
              <a:rPr lang="es-DO" sz="1800" dirty="0"/>
              <a:t>de tecnología y asistencia técnica a </a:t>
            </a:r>
            <a:r>
              <a:rPr lang="es-DO" sz="1800" dirty="0" smtClean="0"/>
              <a:t>productores</a:t>
            </a:r>
          </a:p>
          <a:p>
            <a:pPr lvl="1">
              <a:spcBef>
                <a:spcPts val="0"/>
              </a:spcBef>
            </a:pPr>
            <a:r>
              <a:rPr lang="es-DO" sz="1800" dirty="0" smtClean="0"/>
              <a:t>Bajo rechazo </a:t>
            </a:r>
            <a:r>
              <a:rPr lang="es-DO" sz="1800" dirty="0"/>
              <a:t>a las exportaciones agropecuarias </a:t>
            </a:r>
            <a:endParaRPr lang="es-DO" sz="1800" dirty="0" smtClean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Introducción de nuevas variedades de cultivos</a:t>
            </a:r>
          </a:p>
          <a:p>
            <a:pPr lvl="1">
              <a:spcBef>
                <a:spcPts val="0"/>
              </a:spcBef>
            </a:pPr>
            <a:r>
              <a:rPr lang="es-DO" sz="1800" dirty="0" smtClean="0"/>
              <a:t>Mayor involucramiento de las mujeres en servicios de capacitación y transferencia tecnológica</a:t>
            </a:r>
          </a:p>
          <a:p>
            <a:pPr lvl="1">
              <a:spcBef>
                <a:spcPts val="0"/>
              </a:spcBef>
            </a:pPr>
            <a:r>
              <a:rPr lang="es-DO" sz="1800" dirty="0" smtClean="0"/>
              <a:t>Desarrollo de capacidades de producción y agregación de valor</a:t>
            </a:r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Fortalecimiento</a:t>
            </a:r>
            <a:r>
              <a:rPr lang="en-US" sz="1800" dirty="0" smtClean="0"/>
              <a:t> del </a:t>
            </a:r>
            <a:r>
              <a:rPr lang="en-US" sz="1800" dirty="0" err="1" smtClean="0"/>
              <a:t>modelo</a:t>
            </a:r>
            <a:r>
              <a:rPr lang="en-US" sz="1800" dirty="0" smtClean="0"/>
              <a:t> social </a:t>
            </a:r>
            <a:r>
              <a:rPr lang="en-US" sz="1800" dirty="0" err="1" smtClean="0"/>
              <a:t>cooperativo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Mejoramiento</a:t>
            </a:r>
            <a:r>
              <a:rPr lang="en-US" sz="1800" dirty="0" smtClean="0"/>
              <a:t> de la </a:t>
            </a:r>
            <a:r>
              <a:rPr lang="en-US" sz="1800" dirty="0" err="1" smtClean="0"/>
              <a:t>infraestructura</a:t>
            </a:r>
            <a:r>
              <a:rPr lang="en-US" sz="1800" dirty="0" smtClean="0"/>
              <a:t> </a:t>
            </a:r>
            <a:r>
              <a:rPr lang="en-US" sz="1800" dirty="0" err="1" smtClean="0"/>
              <a:t>pública</a:t>
            </a:r>
            <a:r>
              <a:rPr lang="en-US" sz="1800" dirty="0" smtClean="0"/>
              <a:t> </a:t>
            </a:r>
            <a:r>
              <a:rPr lang="en-US" sz="1800" dirty="0" err="1" smtClean="0"/>
              <a:t>productiva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Reforestación</a:t>
            </a:r>
            <a:r>
              <a:rPr lang="en-US" sz="1800" dirty="0" smtClean="0"/>
              <a:t> y </a:t>
            </a:r>
            <a:r>
              <a:rPr lang="en-US" sz="1800" dirty="0" err="1" smtClean="0"/>
              <a:t>fortalecimiento</a:t>
            </a:r>
            <a:r>
              <a:rPr lang="en-US" sz="1800" dirty="0" smtClean="0"/>
              <a:t> </a:t>
            </a:r>
            <a:r>
              <a:rPr lang="en-US" sz="1800" dirty="0" err="1" smtClean="0"/>
              <a:t>capacidades</a:t>
            </a:r>
            <a:r>
              <a:rPr lang="en-US" sz="1800" dirty="0" smtClean="0"/>
              <a:t> de </a:t>
            </a:r>
            <a:r>
              <a:rPr lang="en-US" sz="1800" dirty="0" err="1" smtClean="0"/>
              <a:t>prevención</a:t>
            </a:r>
            <a:r>
              <a:rPr lang="en-US" sz="1800" dirty="0" smtClean="0"/>
              <a:t> de </a:t>
            </a:r>
            <a:r>
              <a:rPr lang="en-US" sz="1800" dirty="0" err="1" smtClean="0"/>
              <a:t>incendios</a:t>
            </a:r>
            <a:endParaRPr lang="es-DO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99592" y="2204864"/>
            <a:ext cx="7416824" cy="31085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US" sz="2800" dirty="0" err="1" smtClean="0"/>
              <a:t>Políticas</a:t>
            </a:r>
            <a:r>
              <a:rPr lang="en-US" sz="2800" dirty="0" smtClean="0"/>
              <a:t> </a:t>
            </a:r>
            <a:r>
              <a:rPr lang="en-US" sz="2800" dirty="0" err="1" smtClean="0"/>
              <a:t>sociales</a:t>
            </a:r>
            <a:r>
              <a:rPr lang="en-US" sz="2800" dirty="0" smtClean="0"/>
              <a:t> – </a:t>
            </a:r>
            <a:r>
              <a:rPr lang="en-US" sz="2800" dirty="0" err="1" smtClean="0"/>
              <a:t>servicios</a:t>
            </a:r>
            <a:r>
              <a:rPr lang="en-US" sz="2800" dirty="0" smtClean="0"/>
              <a:t> y </a:t>
            </a:r>
            <a:r>
              <a:rPr lang="en-US" sz="2800" dirty="0" err="1" smtClean="0"/>
              <a:t>asistencia</a:t>
            </a:r>
            <a:r>
              <a:rPr lang="en-US" sz="2800" dirty="0" smtClean="0"/>
              <a:t> social 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sz="2800" dirty="0" err="1" smtClean="0"/>
              <a:t>Servicios</a:t>
            </a:r>
            <a:r>
              <a:rPr lang="en-US" sz="2800" dirty="0" smtClean="0"/>
              <a:t> en </a:t>
            </a:r>
            <a:r>
              <a:rPr lang="en-US" sz="2800" dirty="0" err="1" smtClean="0"/>
              <a:t>apoyo</a:t>
            </a:r>
            <a:r>
              <a:rPr lang="en-US" sz="2800" dirty="0" smtClean="0"/>
              <a:t> a la </a:t>
            </a:r>
            <a:r>
              <a:rPr lang="en-US" sz="2800" dirty="0" err="1" smtClean="0"/>
              <a:t>inocuidad</a:t>
            </a:r>
            <a:r>
              <a:rPr lang="en-US" sz="2800" dirty="0" smtClean="0"/>
              <a:t> en  la </a:t>
            </a:r>
            <a:r>
              <a:rPr lang="en-US" sz="2800" dirty="0" err="1" smtClean="0"/>
              <a:t>producción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alimentos</a:t>
            </a:r>
            <a:endParaRPr lang="en-US" sz="2800" dirty="0" smtClean="0"/>
          </a:p>
          <a:p>
            <a:pPr marL="180975" indent="-180975">
              <a:buFont typeface="Arial" pitchFamily="34" charset="0"/>
              <a:buChar char="•"/>
            </a:pPr>
            <a:r>
              <a:rPr lang="en-US" sz="2800" dirty="0" err="1" smtClean="0"/>
              <a:t>Asistencia</a:t>
            </a:r>
            <a:r>
              <a:rPr lang="en-US" sz="2800" dirty="0" smtClean="0"/>
              <a:t> </a:t>
            </a:r>
            <a:r>
              <a:rPr lang="en-US" sz="2800" dirty="0" err="1" smtClean="0"/>
              <a:t>técnica</a:t>
            </a:r>
            <a:r>
              <a:rPr lang="en-US" sz="2800" dirty="0" smtClean="0"/>
              <a:t> y </a:t>
            </a:r>
            <a:r>
              <a:rPr lang="en-US" sz="2800" dirty="0" err="1" smtClean="0"/>
              <a:t>para</a:t>
            </a:r>
            <a:r>
              <a:rPr lang="en-US" sz="2800" dirty="0" smtClean="0"/>
              <a:t> el </a:t>
            </a:r>
            <a:r>
              <a:rPr lang="en-US" sz="2800" dirty="0" err="1" smtClean="0"/>
              <a:t>cambio</a:t>
            </a:r>
            <a:r>
              <a:rPr lang="en-US" sz="2800" dirty="0" smtClean="0"/>
              <a:t> </a:t>
            </a:r>
            <a:r>
              <a:rPr lang="en-US" sz="2800" dirty="0" err="1" smtClean="0"/>
              <a:t>tecnológico</a:t>
            </a:r>
            <a:endParaRPr lang="en-US" sz="2800" dirty="0" smtClean="0"/>
          </a:p>
          <a:p>
            <a:pPr marL="180975" indent="-180975">
              <a:buFont typeface="Arial" pitchFamily="34" charset="0"/>
              <a:buChar char="•"/>
            </a:pPr>
            <a:r>
              <a:rPr lang="en-US" sz="2800" dirty="0" err="1" smtClean="0"/>
              <a:t>Promociٴón</a:t>
            </a:r>
            <a:r>
              <a:rPr lang="en-US" sz="2800" dirty="0" smtClean="0"/>
              <a:t> de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cultura</a:t>
            </a:r>
            <a:r>
              <a:rPr lang="en-US" sz="2800" dirty="0" smtClean="0"/>
              <a:t> de </a:t>
            </a:r>
            <a:r>
              <a:rPr lang="en-US" sz="2800" dirty="0" err="1" smtClean="0"/>
              <a:t>asociatividad</a:t>
            </a:r>
            <a:r>
              <a:rPr lang="en-US" sz="2800" dirty="0" smtClean="0"/>
              <a:t> y </a:t>
            </a:r>
            <a:r>
              <a:rPr lang="en-US" sz="2800" dirty="0" err="1" smtClean="0"/>
              <a:t>cooperativismo</a:t>
            </a:r>
            <a:endParaRPr lang="en-US" sz="2800" dirty="0" smtClean="0"/>
          </a:p>
          <a:p>
            <a:pPr marL="180975" indent="-180975">
              <a:buFont typeface="Arial" pitchFamily="34" charset="0"/>
              <a:buChar char="•"/>
            </a:pPr>
            <a:r>
              <a:rPr lang="en-US" sz="2800" dirty="0" err="1" smtClean="0"/>
              <a:t>Fortalecimiento</a:t>
            </a:r>
            <a:r>
              <a:rPr lang="en-US" sz="2800" dirty="0" smtClean="0"/>
              <a:t> de la </a:t>
            </a:r>
            <a:r>
              <a:rPr lang="en-US" sz="2800" dirty="0" err="1" smtClean="0"/>
              <a:t>infraestructura</a:t>
            </a:r>
            <a:r>
              <a:rPr lang="en-US" sz="2800" dirty="0" smtClean="0"/>
              <a:t> </a:t>
            </a:r>
            <a:r>
              <a:rPr lang="en-US" sz="2800" dirty="0" err="1" smtClean="0"/>
              <a:t>productiva</a:t>
            </a:r>
            <a:endParaRPr lang="es-DO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El </a:t>
            </a:r>
            <a:r>
              <a:rPr lang="en-US" sz="3200" dirty="0" err="1" smtClean="0"/>
              <a:t>entorno</a:t>
            </a:r>
            <a:r>
              <a:rPr lang="en-US" sz="3200" dirty="0" smtClean="0"/>
              <a:t> </a:t>
            </a:r>
            <a:r>
              <a:rPr lang="en-US" sz="3200" dirty="0" err="1" smtClean="0"/>
              <a:t>ampliado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8291264" cy="46085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DO" sz="2400" dirty="0" smtClean="0"/>
              <a:t>Entorno internacional y doméstico favorable, en general</a:t>
            </a:r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Crecimiento</a:t>
            </a:r>
            <a:r>
              <a:rPr lang="en-US" sz="1800" dirty="0" smtClean="0"/>
              <a:t> de la </a:t>
            </a:r>
            <a:r>
              <a:rPr lang="en-US" sz="1800" dirty="0" err="1" smtClean="0"/>
              <a:t>demanda</a:t>
            </a:r>
            <a:r>
              <a:rPr lang="en-US" sz="1800" dirty="0" smtClean="0"/>
              <a:t> </a:t>
            </a:r>
            <a:r>
              <a:rPr lang="en-US" sz="1800" dirty="0" err="1" smtClean="0"/>
              <a:t>interna</a:t>
            </a:r>
            <a:r>
              <a:rPr lang="en-US" sz="1800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crecimiento</a:t>
            </a:r>
            <a:r>
              <a:rPr lang="en-US" sz="1800" dirty="0"/>
              <a:t> </a:t>
            </a:r>
            <a:r>
              <a:rPr lang="en-US" sz="1800" dirty="0" err="1" smtClean="0"/>
              <a:t>económico</a:t>
            </a:r>
            <a:r>
              <a:rPr lang="en-US" sz="1800" dirty="0" smtClean="0"/>
              <a:t>) y </a:t>
            </a:r>
            <a:r>
              <a:rPr lang="en-US" sz="1800" dirty="0" err="1" smtClean="0"/>
              <a:t>externa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Apertura</a:t>
            </a:r>
            <a:r>
              <a:rPr lang="en-US" sz="1800" dirty="0" smtClean="0"/>
              <a:t> </a:t>
            </a:r>
            <a:r>
              <a:rPr lang="en-US" sz="1800" dirty="0" err="1" smtClean="0"/>
              <a:t>arancelaria</a:t>
            </a:r>
            <a:r>
              <a:rPr lang="en-US" sz="1800" dirty="0" smtClean="0"/>
              <a:t> de </a:t>
            </a:r>
            <a:r>
              <a:rPr lang="en-US" sz="1800" dirty="0" err="1" smtClean="0"/>
              <a:t>mercados</a:t>
            </a:r>
            <a:r>
              <a:rPr lang="en-US" sz="1800" dirty="0" smtClean="0"/>
              <a:t> de </a:t>
            </a:r>
            <a:r>
              <a:rPr lang="en-US" sz="1800" dirty="0" err="1" smtClean="0"/>
              <a:t>exportación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800" dirty="0" err="1" smtClean="0"/>
              <a:t>Expansión</a:t>
            </a:r>
            <a:r>
              <a:rPr lang="en-US" sz="1800" dirty="0" smtClean="0"/>
              <a:t> de los </a:t>
            </a:r>
            <a:r>
              <a:rPr lang="en-US" sz="1800" dirty="0" err="1" smtClean="0"/>
              <a:t>esquemas</a:t>
            </a:r>
            <a:r>
              <a:rPr lang="en-US" sz="1800" dirty="0" smtClean="0"/>
              <a:t> de </a:t>
            </a:r>
            <a:r>
              <a:rPr lang="en-US" sz="1800" dirty="0" err="1" smtClean="0"/>
              <a:t>Comercio</a:t>
            </a:r>
            <a:r>
              <a:rPr lang="en-US" sz="1800" dirty="0" smtClean="0"/>
              <a:t> Justo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s-DO" sz="2400" dirty="0" smtClean="0"/>
              <a:t>Restricciones </a:t>
            </a:r>
            <a:r>
              <a:rPr lang="es-DO" sz="2400" dirty="0" smtClean="0"/>
              <a:t>para oferta </a:t>
            </a:r>
            <a:r>
              <a:rPr lang="es-DO" sz="2400" dirty="0"/>
              <a:t>exportable en los mercados </a:t>
            </a:r>
            <a:r>
              <a:rPr lang="es-DO" sz="2400" dirty="0" smtClean="0"/>
              <a:t>externos</a:t>
            </a:r>
          </a:p>
          <a:p>
            <a:pPr lvl="1">
              <a:spcBef>
                <a:spcPts val="0"/>
              </a:spcBef>
            </a:pPr>
            <a:r>
              <a:rPr lang="es-DO" sz="1800" dirty="0" smtClean="0"/>
              <a:t>barreras </a:t>
            </a:r>
            <a:r>
              <a:rPr lang="es-DO" sz="1800" dirty="0"/>
              <a:t>sanitarias y </a:t>
            </a:r>
            <a:r>
              <a:rPr lang="es-DO" sz="1800" dirty="0" smtClean="0"/>
              <a:t>fitosanitarias 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subsidios </a:t>
            </a:r>
            <a:r>
              <a:rPr lang="es-DO" sz="1800" dirty="0"/>
              <a:t>internos a la agropecuaria en los mercados de exportación, 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volatilidad </a:t>
            </a:r>
            <a:r>
              <a:rPr lang="es-DO" sz="1800" dirty="0"/>
              <a:t>de los precios, y 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s-DO" sz="1800" dirty="0" smtClean="0"/>
              <a:t>presencia </a:t>
            </a:r>
            <a:r>
              <a:rPr lang="es-DO" sz="1800" dirty="0"/>
              <a:t>de picos arancelarios para productos agrícolas seleccionados.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s-DO" sz="2400" dirty="0" smtClean="0"/>
              <a:t>DR-CAFTA </a:t>
            </a:r>
            <a:r>
              <a:rPr lang="es-DO" sz="2400" dirty="0"/>
              <a:t>puede estar suponiendo una creciente exposición de </a:t>
            </a:r>
            <a:r>
              <a:rPr lang="es-DO" sz="2400" dirty="0" smtClean="0"/>
              <a:t>producción </a:t>
            </a:r>
            <a:r>
              <a:rPr lang="es-DO" sz="2400" dirty="0"/>
              <a:t>agropecuaria doméstica a </a:t>
            </a:r>
            <a:r>
              <a:rPr lang="es-DO" sz="2400" dirty="0" smtClean="0"/>
              <a:t>competencia </a:t>
            </a:r>
            <a:r>
              <a:rPr lang="es-DO" sz="2400" dirty="0"/>
              <a:t>importada de bajo </a:t>
            </a:r>
            <a:r>
              <a:rPr lang="es-DO" sz="2400" dirty="0" smtClean="0"/>
              <a:t>precio. </a:t>
            </a:r>
          </a:p>
          <a:p>
            <a:pPr>
              <a:spcBef>
                <a:spcPts val="0"/>
              </a:spcBef>
            </a:pPr>
            <a:r>
              <a:rPr lang="es-DO" sz="2400" dirty="0" smtClean="0"/>
              <a:t>Apertura comercial </a:t>
            </a:r>
            <a:r>
              <a:rPr lang="es-DO" sz="2400" dirty="0" smtClean="0"/>
              <a:t>podría estar </a:t>
            </a:r>
            <a:r>
              <a:rPr lang="es-DO" sz="2400" dirty="0" smtClean="0"/>
              <a:t>contribuyendo a impactos </a:t>
            </a:r>
            <a:r>
              <a:rPr lang="es-DO" sz="2400" dirty="0" smtClean="0"/>
              <a:t>internos de </a:t>
            </a:r>
            <a:r>
              <a:rPr lang="es-DO" sz="2400" dirty="0" smtClean="0"/>
              <a:t>volatilidad y </a:t>
            </a:r>
            <a:r>
              <a:rPr lang="es-DO" sz="2400" dirty="0" smtClean="0"/>
              <a:t>altos </a:t>
            </a:r>
            <a:r>
              <a:rPr lang="es-DO" sz="2400" dirty="0" smtClean="0"/>
              <a:t>precios </a:t>
            </a:r>
            <a:r>
              <a:rPr lang="es-DO" sz="2400" dirty="0" smtClean="0"/>
              <a:t>de alimentos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DO" sz="3600" dirty="0" smtClean="0"/>
              <a:t>Identificando los entornos externos: </a:t>
            </a:r>
            <a:br>
              <a:rPr lang="es-DO" sz="3600" dirty="0" smtClean="0"/>
            </a:br>
            <a:r>
              <a:rPr lang="es-DO" sz="3600" dirty="0" smtClean="0"/>
              <a:t>preguntas que puedan ayudar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5257800"/>
          </a:xfrm>
        </p:spPr>
        <p:txBody>
          <a:bodyPr>
            <a:normAutofit fontScale="77500" lnSpcReduction="20000"/>
          </a:bodyPr>
          <a:lstStyle/>
          <a:p>
            <a:pPr marL="1588" indent="127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DO" sz="2600" b="1" u="sng" dirty="0" smtClean="0"/>
              <a:t>Hecho:</a:t>
            </a:r>
            <a:r>
              <a:rPr lang="es-DO" sz="2600" dirty="0" smtClean="0"/>
              <a:t> mejoras a largo plazo en el entorno inmediato de las cooperativas </a:t>
            </a:r>
          </a:p>
          <a:p>
            <a:pPr marL="1588" indent="1270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DO" sz="2600" dirty="0" smtClean="0"/>
              <a:t>y las pequeñas unidades productivas que las conforman </a:t>
            </a:r>
          </a:p>
          <a:p>
            <a:pPr>
              <a:buNone/>
            </a:pPr>
            <a:endParaRPr lang="es-DO" sz="15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DO" sz="3100" dirty="0" smtClean="0"/>
              <a:t>¿Cuales cambios están pendientes?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DO" sz="3100" dirty="0" smtClean="0"/>
              <a:t>¿Cuales relaciones inmediatas pueden/necesitan transformarse?</a:t>
            </a:r>
          </a:p>
          <a:p>
            <a:pPr>
              <a:buNone/>
            </a:pPr>
            <a:endParaRPr lang="es-DO" sz="1500" dirty="0"/>
          </a:p>
          <a:p>
            <a:pPr algn="ctr">
              <a:buNone/>
            </a:pPr>
            <a:r>
              <a:rPr lang="es-DO" sz="2600" b="1" u="sng" dirty="0" smtClean="0"/>
              <a:t>Hecho:</a:t>
            </a:r>
            <a:r>
              <a:rPr lang="es-DO" sz="2600" dirty="0" smtClean="0"/>
              <a:t> hay una nueva perspectivas en la política pública (PRORURAL Incluyente) que parece un esfuerzo integral de impulso al desarrollo rural</a:t>
            </a:r>
          </a:p>
          <a:p>
            <a:pPr algn="ctr">
              <a:buNone/>
            </a:pPr>
            <a:endParaRPr lang="es-DO" sz="1400" dirty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DO" sz="3100" dirty="0" smtClean="0"/>
              <a:t>¿Cuánto del discurso se ha traducido en políticas e intervenciones?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DO" sz="3100" dirty="0" smtClean="0"/>
              <a:t>¿De qué forma lo ha hecho? ¿Apegado a la letra? ¿Con sesgos?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DO" sz="3100" dirty="0" smtClean="0"/>
              <a:t>¿Qué queda pendiente?</a:t>
            </a:r>
          </a:p>
          <a:p>
            <a:pPr algn="ctr">
              <a:buNone/>
            </a:pPr>
            <a:endParaRPr lang="en-US" sz="1500" dirty="0" smtClean="0"/>
          </a:p>
          <a:p>
            <a:pPr algn="ctr">
              <a:buNone/>
            </a:pPr>
            <a:r>
              <a:rPr lang="es-DO" sz="2600" b="1" u="sng" dirty="0" smtClean="0"/>
              <a:t>Hecho:</a:t>
            </a:r>
            <a:r>
              <a:rPr lang="es-DO" sz="2600" dirty="0" smtClean="0"/>
              <a:t> en general, el entorno ampliado ha sido favorable</a:t>
            </a:r>
          </a:p>
          <a:p>
            <a:pPr algn="ctr">
              <a:buNone/>
            </a:pPr>
            <a:endParaRPr lang="es-DO" sz="15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DO" sz="3100" dirty="0" smtClean="0"/>
              <a:t>¿Pudo haber sido más favorable? ¿Qué ha faltado? </a:t>
            </a:r>
          </a:p>
          <a:p>
            <a:pPr lvl="1"/>
            <a:endParaRPr lang="es-DO" dirty="0" smtClean="0"/>
          </a:p>
          <a:p>
            <a:pPr lvl="1"/>
            <a:endParaRPr lang="en-US" dirty="0" smtClean="0"/>
          </a:p>
          <a:p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DO" sz="3600" dirty="0" smtClean="0"/>
              <a:t>Identificando el entorno ampliado</a:t>
            </a:r>
            <a:endParaRPr lang="es-D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DO" dirty="0" smtClean="0"/>
              <a:t>Política macroeconómica: </a:t>
            </a:r>
          </a:p>
          <a:p>
            <a:pPr lvl="1"/>
            <a:r>
              <a:rPr lang="es-DO" dirty="0" smtClean="0"/>
              <a:t>ha privilegiado la estabilidad de precios (baja inflación, poca devaluación) y manejo presupuestario conservador</a:t>
            </a:r>
          </a:p>
          <a:p>
            <a:pPr lvl="1"/>
            <a:r>
              <a:rPr lang="es-DO" b="1" dirty="0" smtClean="0"/>
              <a:t>Pregunta: ¿que implicaciones ha tenido esto sobre el desarrollo agrícola y rural?</a:t>
            </a:r>
          </a:p>
          <a:p>
            <a:endParaRPr lang="es-DO" sz="1500" dirty="0" smtClean="0"/>
          </a:p>
          <a:p>
            <a:r>
              <a:rPr lang="es-DO" dirty="0" smtClean="0"/>
              <a:t>Política comercial y entorno internacional</a:t>
            </a:r>
          </a:p>
          <a:p>
            <a:pPr lvl="1"/>
            <a:r>
              <a:rPr lang="es-DO" dirty="0" smtClean="0"/>
              <a:t>Ha privilegiado los acuerdos de libre comercio</a:t>
            </a:r>
          </a:p>
          <a:p>
            <a:pPr lvl="1"/>
            <a:r>
              <a:rPr lang="es-DO" dirty="0" smtClean="0"/>
              <a:t>Se ha comprometido con la liberalización de las importaciones de </a:t>
            </a:r>
            <a:r>
              <a:rPr lang="es-DO" dirty="0" smtClean="0"/>
              <a:t>alimentos</a:t>
            </a:r>
          </a:p>
          <a:p>
            <a:pPr lvl="1"/>
            <a:r>
              <a:rPr lang="es-DO" b="1" dirty="0" smtClean="0"/>
              <a:t>Pregunta</a:t>
            </a:r>
            <a:r>
              <a:rPr lang="es-DO" b="1" dirty="0" smtClean="0"/>
              <a:t>: ¿que implicaciones ha tenido esto sobre el desarrollo agrícola y rural, sobre la producción de alimentos , sobre cultivos no tradicionales y sobre los ingresos rurales?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s-DO" b="1" dirty="0" smtClean="0"/>
              <a:t>Provocación desde la ignorancia </a:t>
            </a:r>
          </a:p>
          <a:p>
            <a:pPr algn="ctr">
              <a:buNone/>
            </a:pPr>
            <a:r>
              <a:rPr lang="es-DO" b="1" dirty="0" smtClean="0"/>
              <a:t>que da la distancia</a:t>
            </a:r>
          </a:p>
          <a:p>
            <a:pPr algn="ctr">
              <a:buNone/>
            </a:pPr>
            <a:endParaRPr lang="es-DO" b="1" dirty="0" smtClean="0"/>
          </a:p>
          <a:p>
            <a:pPr algn="ctr">
              <a:buNone/>
            </a:pPr>
            <a:r>
              <a:rPr lang="es-DO" b="1" dirty="0" smtClean="0"/>
              <a:t>¿Que piensan ustedes?</a:t>
            </a:r>
          </a:p>
          <a:p>
            <a:pPr algn="ctr">
              <a:buNone/>
            </a:pPr>
            <a:endParaRPr lang="es-DO" b="1" dirty="0" smtClean="0"/>
          </a:p>
          <a:p>
            <a:pPr algn="ctr">
              <a:buNone/>
            </a:pPr>
            <a:r>
              <a:rPr lang="es-DO" b="1" dirty="0" smtClean="0"/>
              <a:t>¿Cuáles son sus preocupaciones</a:t>
            </a:r>
          </a:p>
          <a:p>
            <a:pPr algn="ctr">
              <a:buNone/>
            </a:pPr>
            <a:r>
              <a:rPr lang="es-DO" b="1" dirty="0" smtClean="0"/>
              <a:t>con respecto a lo que les rodea?</a:t>
            </a:r>
          </a:p>
          <a:p>
            <a:pPr algn="ctr">
              <a:buNone/>
            </a:pPr>
            <a:endParaRPr lang="es-DO" b="1" dirty="0" smtClean="0"/>
          </a:p>
          <a:p>
            <a:pPr algn="ctr">
              <a:buNone/>
            </a:pPr>
            <a:r>
              <a:rPr lang="es-DO" b="1" dirty="0" smtClean="0"/>
              <a:t>¿Qué hacer para cambiar eso?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contexto rural en América Latina </a:t>
            </a:r>
            <a:br>
              <a:rPr lang="es-DO" sz="3200" dirty="0" smtClean="0"/>
            </a:br>
            <a:r>
              <a:rPr lang="es-DO" sz="3200" dirty="0" smtClean="0"/>
              <a:t>y de sus pequeñas unidades productivas</a:t>
            </a:r>
            <a:endParaRPr lang="es-DO" sz="3200" dirty="0"/>
          </a:p>
        </p:txBody>
      </p:sp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5" name="17 Grupo"/>
          <p:cNvGrpSpPr/>
          <p:nvPr/>
        </p:nvGrpSpPr>
        <p:grpSpPr>
          <a:xfrm>
            <a:off x="1907704" y="1628800"/>
            <a:ext cx="5040560" cy="2304256"/>
            <a:chOff x="1475656" y="3717032"/>
            <a:chExt cx="5616624" cy="2808312"/>
          </a:xfrm>
        </p:grpSpPr>
        <p:sp>
          <p:nvSpPr>
            <p:cNvPr id="19" name="18 Flecha izquierda"/>
            <p:cNvSpPr/>
            <p:nvPr/>
          </p:nvSpPr>
          <p:spPr>
            <a:xfrm rot="10800000">
              <a:off x="3923928" y="5229200"/>
              <a:ext cx="792088" cy="36004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483768" y="3717032"/>
              <a:ext cx="3672408" cy="63767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400" dirty="0" smtClean="0"/>
                <a:t>Inequidad y falta de </a:t>
              </a:r>
            </a:p>
            <a:p>
              <a:pPr algn="ctr"/>
              <a:r>
                <a:rPr lang="es-DO" sz="1400" b="1" u="sng" dirty="0" smtClean="0"/>
                <a:t>capacidades básicas</a:t>
              </a:r>
              <a:endParaRPr lang="es-DO" sz="1400" b="1" u="sng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860033" y="4869160"/>
              <a:ext cx="1368152" cy="90024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400" dirty="0" smtClean="0"/>
                <a:t>Débil </a:t>
              </a:r>
              <a:r>
                <a:rPr lang="es-DO" sz="1400" b="1" u="sng" dirty="0" smtClean="0"/>
                <a:t>capacidad productiva</a:t>
              </a:r>
              <a:endParaRPr lang="es-DO" sz="1400" b="1" u="sng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2555775" y="5085184"/>
              <a:ext cx="1296144" cy="90024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400" dirty="0" smtClean="0"/>
                <a:t>Falta de </a:t>
              </a:r>
              <a:r>
                <a:rPr lang="es-DO" sz="1400" b="1" u="sng" dirty="0" smtClean="0"/>
                <a:t>poder</a:t>
              </a:r>
              <a:r>
                <a:rPr lang="es-DO" sz="1400" dirty="0" smtClean="0"/>
                <a:t>, débil agencia</a:t>
              </a:r>
            </a:p>
          </p:txBody>
        </p:sp>
        <p:sp>
          <p:nvSpPr>
            <p:cNvPr id="23" name="22 Flecha en U"/>
            <p:cNvSpPr/>
            <p:nvPr/>
          </p:nvSpPr>
          <p:spPr>
            <a:xfrm rot="5400000">
              <a:off x="6192180" y="4257092"/>
              <a:ext cx="1008112" cy="792088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>
                <a:solidFill>
                  <a:schemeClr val="tx1"/>
                </a:solidFill>
              </a:endParaRPr>
            </a:p>
          </p:txBody>
        </p:sp>
        <p:sp>
          <p:nvSpPr>
            <p:cNvPr id="24" name="23 Flecha en U"/>
            <p:cNvSpPr/>
            <p:nvPr/>
          </p:nvSpPr>
          <p:spPr>
            <a:xfrm rot="16200000">
              <a:off x="1079612" y="4257092"/>
              <a:ext cx="1728192" cy="936104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>
                <a:solidFill>
                  <a:schemeClr val="tx1"/>
                </a:solidFill>
              </a:endParaRPr>
            </a:p>
          </p:txBody>
        </p:sp>
        <p:sp>
          <p:nvSpPr>
            <p:cNvPr id="25" name="24 Flecha arriba"/>
            <p:cNvSpPr/>
            <p:nvPr/>
          </p:nvSpPr>
          <p:spPr>
            <a:xfrm>
              <a:off x="5220072" y="4365104"/>
              <a:ext cx="405759" cy="43204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sp>
          <p:nvSpPr>
            <p:cNvPr id="26" name="25 Flecha abajo"/>
            <p:cNvSpPr/>
            <p:nvPr/>
          </p:nvSpPr>
          <p:spPr>
            <a:xfrm>
              <a:off x="3131840" y="4437112"/>
              <a:ext cx="504056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sp>
          <p:nvSpPr>
            <p:cNvPr id="27" name="26 Flecha en U"/>
            <p:cNvSpPr/>
            <p:nvPr/>
          </p:nvSpPr>
          <p:spPr>
            <a:xfrm rot="10800000">
              <a:off x="2987824" y="5877272"/>
              <a:ext cx="2304256" cy="648072"/>
            </a:xfrm>
            <a:prstGeom prst="utur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DO">
                <a:solidFill>
                  <a:schemeClr val="tx1"/>
                </a:solidFill>
              </a:endParaRPr>
            </a:p>
          </p:txBody>
        </p:sp>
      </p:grpSp>
      <p:sp>
        <p:nvSpPr>
          <p:cNvPr id="28" name="2 Marcador de contenido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833067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s-DO" sz="2400" b="1" dirty="0" smtClean="0"/>
              <a:t>Nuevos elementos del contexto</a:t>
            </a:r>
          </a:p>
          <a:p>
            <a:pPr lvl="2"/>
            <a:r>
              <a:rPr lang="es-DO" sz="1700" dirty="0" smtClean="0"/>
              <a:t>Tendencia al alza y volatilidad de precios de alimentos y </a:t>
            </a:r>
            <a:r>
              <a:rPr lang="es-DO" sz="1700" i="1" dirty="0" err="1" smtClean="0"/>
              <a:t>commodities</a:t>
            </a:r>
            <a:endParaRPr lang="es-DO" sz="1700" i="1" dirty="0" smtClean="0"/>
          </a:p>
          <a:p>
            <a:pPr lvl="2"/>
            <a:r>
              <a:rPr lang="es-DO" sz="1700" dirty="0" smtClean="0"/>
              <a:t>Reestructuración de mercados agrícolas y de alimentos </a:t>
            </a:r>
          </a:p>
          <a:p>
            <a:pPr lvl="3"/>
            <a:r>
              <a:rPr lang="es-DO" sz="1700" dirty="0" smtClean="0"/>
              <a:t>Concentración, </a:t>
            </a:r>
            <a:r>
              <a:rPr lang="es-DO" sz="1700" dirty="0" err="1" smtClean="0"/>
              <a:t>supermercadización</a:t>
            </a:r>
            <a:endParaRPr lang="es-DO" sz="1700" dirty="0" smtClean="0"/>
          </a:p>
          <a:p>
            <a:pPr lvl="2"/>
            <a:r>
              <a:rPr lang="es-DO" sz="1700" dirty="0" smtClean="0"/>
              <a:t>Cambio climático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Experiencias innovadoras de pequeñas unidades productivas en América Latina</a:t>
            </a:r>
            <a:endParaRPr lang="es-D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4525963"/>
          </a:xfrm>
        </p:spPr>
        <p:txBody>
          <a:bodyPr>
            <a:normAutofit fontScale="77500" lnSpcReduction="20000"/>
          </a:bodyPr>
          <a:lstStyle/>
          <a:p>
            <a:r>
              <a:rPr lang="es-DO" dirty="0" smtClean="0"/>
              <a:t>Éxitos multidimensionales</a:t>
            </a:r>
          </a:p>
          <a:p>
            <a:r>
              <a:rPr lang="es-DO" dirty="0" smtClean="0"/>
              <a:t>Los énfasis de los esfuerzos incluyen:</a:t>
            </a:r>
          </a:p>
          <a:p>
            <a:pPr lvl="1"/>
            <a:r>
              <a:rPr lang="es-DO" dirty="0" smtClean="0"/>
              <a:t>transformaciones tecnológicas, </a:t>
            </a:r>
          </a:p>
          <a:p>
            <a:pPr lvl="1"/>
            <a:r>
              <a:rPr lang="es-DO" dirty="0" smtClean="0"/>
              <a:t>accesos a mercados, </a:t>
            </a:r>
          </a:p>
          <a:p>
            <a:pPr lvl="1"/>
            <a:r>
              <a:rPr lang="es-DO" dirty="0" smtClean="0"/>
              <a:t>organización de colectivos de productores y empoderamiento, </a:t>
            </a:r>
          </a:p>
          <a:p>
            <a:pPr lvl="1"/>
            <a:r>
              <a:rPr lang="es-DO" dirty="0" smtClean="0"/>
              <a:t>diversificación productiva, </a:t>
            </a:r>
          </a:p>
          <a:p>
            <a:pPr lvl="1"/>
            <a:r>
              <a:rPr lang="es-DO" dirty="0" smtClean="0"/>
              <a:t>prácticas ambientalmente sostenibles</a:t>
            </a:r>
          </a:p>
          <a:p>
            <a:pPr lvl="1"/>
            <a:r>
              <a:rPr lang="es-DO" dirty="0" smtClean="0"/>
              <a:t>enfoques multidimensionales</a:t>
            </a:r>
          </a:p>
          <a:p>
            <a:r>
              <a:rPr lang="es-DO" dirty="0" smtClean="0"/>
              <a:t>Experiencias diversas en:</a:t>
            </a:r>
          </a:p>
          <a:p>
            <a:pPr lvl="1"/>
            <a:r>
              <a:rPr lang="es-DO" dirty="0" smtClean="0"/>
              <a:t>actividades (</a:t>
            </a:r>
            <a:r>
              <a:rPr lang="es-DO" i="1" dirty="0" err="1" smtClean="0"/>
              <a:t>commodities</a:t>
            </a:r>
            <a:r>
              <a:rPr lang="es-DO" dirty="0" smtClean="0"/>
              <a:t>, no tradicionales, servicios), </a:t>
            </a:r>
          </a:p>
          <a:p>
            <a:pPr lvl="1"/>
            <a:r>
              <a:rPr lang="es-DO" dirty="0" smtClean="0"/>
              <a:t>estrategias (innovar en procesos, productos, comercialización), y </a:t>
            </a:r>
          </a:p>
          <a:p>
            <a:pPr lvl="1"/>
            <a:r>
              <a:rPr lang="es-DO" dirty="0" smtClean="0"/>
              <a:t>logros (económicos, organizativos, de gestión, empoderamiento)</a:t>
            </a:r>
          </a:p>
          <a:p>
            <a:endParaRPr lang="es-DO" dirty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11" descr="Fondo-hoja-Awe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DO" dirty="0" smtClean="0"/>
              <a:t>Los límites del éxito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125273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s-DO" dirty="0" smtClean="0"/>
              <a:t>Esfuerzos frecuentemente impulsados con apoyo externo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s-DO" dirty="0" smtClean="0">
                <a:sym typeface="Wingdings" pitchFamily="2" charset="2"/>
              </a:rPr>
              <a:t>levanta preguntas sobre sostenibilidad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Ausencia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escalamiento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diseminación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s-DO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2915816" y="3284984"/>
            <a:ext cx="316835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“Islas de </a:t>
            </a:r>
            <a:r>
              <a:rPr lang="en-US" sz="3600" dirty="0" err="1" smtClean="0"/>
              <a:t>éxito</a:t>
            </a:r>
            <a:r>
              <a:rPr lang="en-US" sz="3600" dirty="0" smtClean="0"/>
              <a:t>”</a:t>
            </a:r>
            <a:endParaRPr lang="es-DO" dirty="0"/>
          </a:p>
        </p:txBody>
      </p:sp>
      <p:sp>
        <p:nvSpPr>
          <p:cNvPr id="5" name="4 Flecha abajo"/>
          <p:cNvSpPr/>
          <p:nvPr/>
        </p:nvSpPr>
        <p:spPr>
          <a:xfrm>
            <a:off x="4139952" y="2348880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7" name="6 CuadroTexto"/>
          <p:cNvSpPr txBox="1"/>
          <p:nvPr/>
        </p:nvSpPr>
        <p:spPr>
          <a:xfrm>
            <a:off x="971600" y="4149080"/>
            <a:ext cx="6984776" cy="10156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2000" dirty="0" smtClean="0"/>
              <a:t>¿Por qué no hay escalamiento?</a:t>
            </a:r>
          </a:p>
          <a:p>
            <a:pPr algn="ctr"/>
            <a:r>
              <a:rPr lang="es-DO" sz="2000" dirty="0" smtClean="0"/>
              <a:t>¿Por qué son excepciones antes que experiencias frecuentes?</a:t>
            </a:r>
          </a:p>
          <a:p>
            <a:pPr algn="ctr"/>
            <a:r>
              <a:rPr lang="es-DO" sz="2000" dirty="0" smtClean="0"/>
              <a:t>¿Qué les limita?</a:t>
            </a:r>
            <a:endParaRPr lang="es-DO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555776" y="5373216"/>
            <a:ext cx="35283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Entornos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limitantes</a:t>
            </a:r>
            <a:r>
              <a:rPr lang="en-US" sz="2800" b="1" dirty="0" smtClean="0"/>
              <a:t> </a:t>
            </a:r>
            <a:endParaRPr lang="es-D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4122"/>
          </a:xfrm>
        </p:spPr>
        <p:txBody>
          <a:bodyPr/>
          <a:lstStyle/>
          <a:p>
            <a:r>
              <a:rPr lang="es-DO" dirty="0" smtClean="0"/>
              <a:t>Entorno inmediato</a:t>
            </a:r>
            <a:endParaRPr lang="es-DO" dirty="0"/>
          </a:p>
        </p:txBody>
      </p:sp>
      <p:sp>
        <p:nvSpPr>
          <p:cNvPr id="4" name="3 Elipse"/>
          <p:cNvSpPr/>
          <p:nvPr/>
        </p:nvSpPr>
        <p:spPr>
          <a:xfrm>
            <a:off x="3779912" y="3284984"/>
            <a:ext cx="1872208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Pequeña producción (PP)</a:t>
            </a:r>
            <a:endParaRPr lang="es-DO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707904" y="2708920"/>
            <a:ext cx="504056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endCxn id="4" idx="2"/>
          </p:cNvCxnSpPr>
          <p:nvPr/>
        </p:nvCxnSpPr>
        <p:spPr>
          <a:xfrm>
            <a:off x="2699792" y="3789040"/>
            <a:ext cx="108012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4" idx="3"/>
          </p:cNvCxnSpPr>
          <p:nvPr/>
        </p:nvCxnSpPr>
        <p:spPr>
          <a:xfrm flipV="1">
            <a:off x="3203848" y="4206924"/>
            <a:ext cx="850243" cy="734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25" idx="0"/>
            <a:endCxn id="4" idx="4"/>
          </p:cNvCxnSpPr>
          <p:nvPr/>
        </p:nvCxnSpPr>
        <p:spPr>
          <a:xfrm flipH="1" flipV="1">
            <a:off x="4716016" y="4365104"/>
            <a:ext cx="108012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5652120" y="3789040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2051720" y="1844824"/>
            <a:ext cx="1800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Servicios privados</a:t>
            </a:r>
            <a:endParaRPr lang="es-DO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539552" y="3212976"/>
            <a:ext cx="216024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Proveedores de insumos</a:t>
            </a:r>
            <a:endParaRPr lang="es-DO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1043608" y="4797152"/>
            <a:ext cx="216024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Infraestructura externa</a:t>
            </a:r>
            <a:endParaRPr lang="es-DO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3779912" y="5229200"/>
            <a:ext cx="20882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Servicios públicos</a:t>
            </a:r>
            <a:endParaRPr lang="es-DO" dirty="0"/>
          </a:p>
        </p:txBody>
      </p:sp>
      <p:sp>
        <p:nvSpPr>
          <p:cNvPr id="27" name="26 Recortar rectángulo de esquina diagonal"/>
          <p:cNvSpPr/>
          <p:nvPr/>
        </p:nvSpPr>
        <p:spPr>
          <a:xfrm>
            <a:off x="6588224" y="3068960"/>
            <a:ext cx="1872208" cy="165618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Compradores</a:t>
            </a:r>
            <a:endParaRPr lang="es-DO" dirty="0"/>
          </a:p>
        </p:txBody>
      </p:sp>
      <p:sp>
        <p:nvSpPr>
          <p:cNvPr id="34" name="33 Elipse"/>
          <p:cNvSpPr/>
          <p:nvPr/>
        </p:nvSpPr>
        <p:spPr>
          <a:xfrm>
            <a:off x="2987824" y="2852936"/>
            <a:ext cx="3240360" cy="201622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cxnSp>
        <p:nvCxnSpPr>
          <p:cNvPr id="36" name="35 Conector recto"/>
          <p:cNvCxnSpPr/>
          <p:nvPr/>
        </p:nvCxnSpPr>
        <p:spPr>
          <a:xfrm flipV="1">
            <a:off x="5652120" y="2420888"/>
            <a:ext cx="360040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5364088" y="1196752"/>
            <a:ext cx="345638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dirty="0" smtClean="0"/>
              <a:t>Reglas del juego: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Contratos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Competencia/poder de mercado</a:t>
            </a:r>
          </a:p>
          <a:p>
            <a:pPr>
              <a:buFont typeface="Arial" pitchFamily="34" charset="0"/>
              <a:buChar char="•"/>
            </a:pPr>
            <a:r>
              <a:rPr lang="es-DO" dirty="0" smtClean="0"/>
              <a:t> Capacidad de oferta</a:t>
            </a:r>
            <a:endParaRPr lang="es-DO" dirty="0"/>
          </a:p>
        </p:txBody>
      </p:sp>
      <p:sp>
        <p:nvSpPr>
          <p:cNvPr id="45" name="44 Rectángulo redondeado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9" name="48 Llamada con línea 1"/>
          <p:cNvSpPr/>
          <p:nvPr/>
        </p:nvSpPr>
        <p:spPr>
          <a:xfrm>
            <a:off x="827584" y="548680"/>
            <a:ext cx="1368152" cy="1008112"/>
          </a:xfrm>
          <a:prstGeom prst="borderCallout1">
            <a:avLst>
              <a:gd name="adj1" fmla="val 20832"/>
              <a:gd name="adj2" fmla="val 102328"/>
              <a:gd name="adj3" fmla="val 119340"/>
              <a:gd name="adj4" fmla="val 13697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AT, crédito, SDER</a:t>
            </a:r>
            <a:endParaRPr lang="es-DO" dirty="0"/>
          </a:p>
        </p:txBody>
      </p:sp>
      <p:sp>
        <p:nvSpPr>
          <p:cNvPr id="51" name="50 Llamada con línea 2"/>
          <p:cNvSpPr/>
          <p:nvPr/>
        </p:nvSpPr>
        <p:spPr>
          <a:xfrm>
            <a:off x="6948264" y="5013176"/>
            <a:ext cx="1656184" cy="141622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5669"/>
              <a:gd name="adj6" fmla="val -63849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Extensión, crédito, transporte, agua y saneamiento </a:t>
            </a:r>
            <a:endParaRPr lang="es-DO" dirty="0"/>
          </a:p>
        </p:txBody>
      </p:sp>
      <p:sp>
        <p:nvSpPr>
          <p:cNvPr id="52" name="51 Llamada con línea 1"/>
          <p:cNvSpPr/>
          <p:nvPr/>
        </p:nvSpPr>
        <p:spPr>
          <a:xfrm>
            <a:off x="251520" y="1988840"/>
            <a:ext cx="1440160" cy="864096"/>
          </a:xfrm>
          <a:prstGeom prst="borderCallout1">
            <a:avLst>
              <a:gd name="adj1" fmla="val 51133"/>
              <a:gd name="adj2" fmla="val 104428"/>
              <a:gd name="adj3" fmla="val 131005"/>
              <a:gd name="adj4" fmla="val 11987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Semillas, agroquímicos, equipos</a:t>
            </a:r>
            <a:endParaRPr lang="es-DO" dirty="0"/>
          </a:p>
        </p:txBody>
      </p:sp>
      <p:sp>
        <p:nvSpPr>
          <p:cNvPr id="54" name="53 Llamada con línea 2"/>
          <p:cNvSpPr/>
          <p:nvPr/>
        </p:nvSpPr>
        <p:spPr>
          <a:xfrm>
            <a:off x="1547664" y="5877272"/>
            <a:ext cx="1800200" cy="720080"/>
          </a:xfrm>
          <a:prstGeom prst="borderCallout2">
            <a:avLst>
              <a:gd name="adj1" fmla="val 57782"/>
              <a:gd name="adj2" fmla="val -7790"/>
              <a:gd name="adj3" fmla="val 65589"/>
              <a:gd name="adj4" fmla="val -23817"/>
              <a:gd name="adj5" fmla="val -21252"/>
              <a:gd name="adj6" fmla="val -1897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Red vial, riego</a:t>
            </a:r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3" grpId="0" animBg="1"/>
      <p:bldP spid="24" grpId="0" animBg="1"/>
      <p:bldP spid="25" grpId="0" animBg="1"/>
      <p:bldP spid="27" grpId="0" animBg="1"/>
      <p:bldP spid="34" grpId="0" animBg="1"/>
      <p:bldP spid="37" grpId="0" animBg="1"/>
      <p:bldP spid="45" grpId="0" animBg="1"/>
      <p:bldP spid="49" grpId="0" animBg="1"/>
      <p:bldP spid="49" grpId="1" animBg="1"/>
      <p:bldP spid="51" grpId="0" animBg="1"/>
      <p:bldP spid="52" grpId="0" animBg="1"/>
      <p:bldP spid="52" grpId="1" animBg="1"/>
      <p:bldP spid="54" grpId="0" animBg="1"/>
      <p:bldP spid="5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 Grupo"/>
          <p:cNvGrpSpPr/>
          <p:nvPr/>
        </p:nvGrpSpPr>
        <p:grpSpPr>
          <a:xfrm>
            <a:off x="2123728" y="2420888"/>
            <a:ext cx="5184575" cy="2088232"/>
            <a:chOff x="539552" y="1656803"/>
            <a:chExt cx="8420095" cy="4830537"/>
          </a:xfrm>
        </p:grpSpPr>
        <p:sp>
          <p:nvSpPr>
            <p:cNvPr id="5" name="4 Elipse"/>
            <p:cNvSpPr/>
            <p:nvPr/>
          </p:nvSpPr>
          <p:spPr>
            <a:xfrm>
              <a:off x="3779912" y="3284984"/>
              <a:ext cx="1872208" cy="108012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DO" dirty="0" smtClean="0"/>
                <a:t>PP</a:t>
              </a:r>
              <a:endParaRPr lang="es-DO" dirty="0"/>
            </a:p>
          </p:txBody>
        </p:sp>
        <p:cxnSp>
          <p:nvCxnSpPr>
            <p:cNvPr id="6" name="5 Conector recto de flecha"/>
            <p:cNvCxnSpPr/>
            <p:nvPr/>
          </p:nvCxnSpPr>
          <p:spPr>
            <a:xfrm>
              <a:off x="3707904" y="2708920"/>
              <a:ext cx="504056" cy="64807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Conector recto de flecha"/>
            <p:cNvCxnSpPr>
              <a:endCxn id="5" idx="2"/>
            </p:cNvCxnSpPr>
            <p:nvPr/>
          </p:nvCxnSpPr>
          <p:spPr>
            <a:xfrm>
              <a:off x="2699792" y="3789040"/>
              <a:ext cx="1080120" cy="360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>
              <a:endCxn id="5" idx="3"/>
            </p:cNvCxnSpPr>
            <p:nvPr/>
          </p:nvCxnSpPr>
          <p:spPr>
            <a:xfrm flipV="1">
              <a:off x="3203848" y="4206924"/>
              <a:ext cx="850243" cy="7342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 de flecha"/>
            <p:cNvCxnSpPr>
              <a:stCxn id="14" idx="0"/>
              <a:endCxn id="5" idx="4"/>
            </p:cNvCxnSpPr>
            <p:nvPr/>
          </p:nvCxnSpPr>
          <p:spPr>
            <a:xfrm flipH="1" flipV="1">
              <a:off x="4716017" y="4365105"/>
              <a:ext cx="108011" cy="8640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>
              <a:off x="5652120" y="3789040"/>
              <a:ext cx="9361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Rectángulo redondeado"/>
            <p:cNvSpPr/>
            <p:nvPr/>
          </p:nvSpPr>
          <p:spPr>
            <a:xfrm>
              <a:off x="955359" y="1844824"/>
              <a:ext cx="2896562" cy="86409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Servicios privados</a:t>
              </a:r>
              <a:endParaRPr lang="es-DO" sz="1600" dirty="0"/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539552" y="3212976"/>
              <a:ext cx="216024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400" dirty="0" smtClean="0"/>
                <a:t>Proveedores de insumos</a:t>
              </a:r>
              <a:endParaRPr lang="es-DO" sz="1400" dirty="0"/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747456" y="4797153"/>
              <a:ext cx="2456391" cy="136815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Infraestructura externa</a:t>
              </a:r>
              <a:endParaRPr lang="es-DO" sz="1600" dirty="0"/>
            </a:p>
          </p:txBody>
        </p:sp>
        <p:sp>
          <p:nvSpPr>
            <p:cNvPr id="14" name="13 Rectángulo redondeado"/>
            <p:cNvSpPr/>
            <p:nvPr/>
          </p:nvSpPr>
          <p:spPr>
            <a:xfrm>
              <a:off x="3779913" y="5229201"/>
              <a:ext cx="2088232" cy="12581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Servicios públicos</a:t>
              </a:r>
              <a:endParaRPr lang="es-DO" sz="1600" dirty="0"/>
            </a:p>
          </p:txBody>
        </p:sp>
        <p:sp>
          <p:nvSpPr>
            <p:cNvPr id="15" name="14 Recortar rectángulo de esquina diagonal"/>
            <p:cNvSpPr/>
            <p:nvPr/>
          </p:nvSpPr>
          <p:spPr>
            <a:xfrm>
              <a:off x="6588224" y="3068960"/>
              <a:ext cx="2371423" cy="1656184"/>
            </a:xfrm>
            <a:prstGeom prst="snip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DO" sz="1600" dirty="0" smtClean="0"/>
                <a:t>Compradores</a:t>
              </a:r>
              <a:endParaRPr lang="es-DO" sz="1600" dirty="0"/>
            </a:p>
          </p:txBody>
        </p:sp>
        <p:sp>
          <p:nvSpPr>
            <p:cNvPr id="16" name="15 Elipse"/>
            <p:cNvSpPr/>
            <p:nvPr/>
          </p:nvSpPr>
          <p:spPr>
            <a:xfrm>
              <a:off x="2987824" y="2852936"/>
              <a:ext cx="3240360" cy="2016224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DO"/>
            </a:p>
          </p:txBody>
        </p:sp>
        <p:cxnSp>
          <p:nvCxnSpPr>
            <p:cNvPr id="17" name="16 Conector recto"/>
            <p:cNvCxnSpPr/>
            <p:nvPr/>
          </p:nvCxnSpPr>
          <p:spPr>
            <a:xfrm flipV="1">
              <a:off x="5652120" y="2420888"/>
              <a:ext cx="360040" cy="64807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CuadroTexto"/>
            <p:cNvSpPr txBox="1"/>
            <p:nvPr/>
          </p:nvSpPr>
          <p:spPr>
            <a:xfrm>
              <a:off x="5917881" y="1656803"/>
              <a:ext cx="2833863" cy="78314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DO" sz="1600" dirty="0" smtClean="0"/>
                <a:t>Reglas del juego</a:t>
              </a:r>
            </a:p>
          </p:txBody>
        </p:sp>
      </p:grpSp>
      <p:sp>
        <p:nvSpPr>
          <p:cNvPr id="19" name="18 Rectángulo redondeado"/>
          <p:cNvSpPr/>
          <p:nvPr/>
        </p:nvSpPr>
        <p:spPr>
          <a:xfrm>
            <a:off x="1763688" y="2060848"/>
            <a:ext cx="5760640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1" name="20 Elipse"/>
          <p:cNvSpPr/>
          <p:nvPr/>
        </p:nvSpPr>
        <p:spPr>
          <a:xfrm>
            <a:off x="611560" y="692696"/>
            <a:ext cx="7920880" cy="55446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2" name="21 CuadroTexto"/>
          <p:cNvSpPr txBox="1"/>
          <p:nvPr/>
        </p:nvSpPr>
        <p:spPr>
          <a:xfrm>
            <a:off x="2555776" y="12687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Regulaciones</a:t>
            </a:r>
            <a:endParaRPr lang="es-DO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932040" y="8367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Políticas e intervenciones sectoriales</a:t>
            </a:r>
            <a:endParaRPr lang="es-DO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11560" y="32849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err="1" smtClean="0"/>
              <a:t>ONGs</a:t>
            </a:r>
            <a:endParaRPr lang="es-DO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483768" y="515719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Prácticas sociales, culturales y asociativas</a:t>
            </a:r>
            <a:endParaRPr lang="es-DO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1571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Políticas tributarias</a:t>
            </a:r>
            <a:endParaRPr lang="es-DO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195736" y="692696"/>
            <a:ext cx="25922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2800" b="1" dirty="0" smtClean="0"/>
              <a:t>Entorno externo</a:t>
            </a:r>
            <a:endParaRPr lang="es-DO" sz="2800" b="1" dirty="0"/>
          </a:p>
        </p:txBody>
      </p:sp>
      <p:cxnSp>
        <p:nvCxnSpPr>
          <p:cNvPr id="30" name="29 Conector recto de flecha"/>
          <p:cNvCxnSpPr>
            <a:stCxn id="22" idx="2"/>
          </p:cNvCxnSpPr>
          <p:nvPr/>
        </p:nvCxnSpPr>
        <p:spPr>
          <a:xfrm>
            <a:off x="3383868" y="1638092"/>
            <a:ext cx="252028" cy="6387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24" idx="3"/>
          </p:cNvCxnSpPr>
          <p:nvPr/>
        </p:nvCxnSpPr>
        <p:spPr>
          <a:xfrm flipV="1">
            <a:off x="1475656" y="3429000"/>
            <a:ext cx="504056" cy="40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6084168" y="1700808"/>
            <a:ext cx="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V="1">
            <a:off x="3563888" y="4581128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 flipH="1" flipV="1">
            <a:off x="6012160" y="4581128"/>
            <a:ext cx="288032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5868144" y="260648"/>
            <a:ext cx="255577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DO" sz="2400" b="1" dirty="0" smtClean="0"/>
              <a:t>Entorno ampliado</a:t>
            </a:r>
            <a:endParaRPr lang="es-DO" b="1" dirty="0"/>
          </a:p>
        </p:txBody>
      </p:sp>
      <p:sp>
        <p:nvSpPr>
          <p:cNvPr id="47" name="46 Rectángulo redondeado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8" name="47 CuadroTexto"/>
          <p:cNvSpPr txBox="1"/>
          <p:nvPr/>
        </p:nvSpPr>
        <p:spPr>
          <a:xfrm>
            <a:off x="395536" y="83671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comercial</a:t>
            </a:r>
            <a:endParaRPr lang="es-D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83568" y="58052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macroeconómica</a:t>
            </a:r>
            <a:endParaRPr lang="es-DO" dirty="0"/>
          </a:p>
        </p:txBody>
      </p:sp>
      <p:sp>
        <p:nvSpPr>
          <p:cNvPr id="50" name="49 CuadroTexto"/>
          <p:cNvSpPr txBox="1"/>
          <p:nvPr/>
        </p:nvSpPr>
        <p:spPr>
          <a:xfrm>
            <a:off x="6516216" y="59492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Estructura institucional del Estado</a:t>
            </a:r>
            <a:endParaRPr lang="es-DO" dirty="0"/>
          </a:p>
        </p:txBody>
      </p:sp>
      <p:sp>
        <p:nvSpPr>
          <p:cNvPr id="51" name="50 CuadroTexto"/>
          <p:cNvSpPr txBox="1"/>
          <p:nvPr/>
        </p:nvSpPr>
        <p:spPr>
          <a:xfrm>
            <a:off x="7668344" y="76470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Mercados externos</a:t>
            </a:r>
            <a:endParaRPr lang="es-DO" dirty="0"/>
          </a:p>
        </p:txBody>
      </p:sp>
      <p:cxnSp>
        <p:nvCxnSpPr>
          <p:cNvPr id="53" name="52 Conector recto de flecha"/>
          <p:cNvCxnSpPr/>
          <p:nvPr/>
        </p:nvCxnSpPr>
        <p:spPr>
          <a:xfrm>
            <a:off x="1475656" y="1412776"/>
            <a:ext cx="720080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 flipV="1">
            <a:off x="1259632" y="4581128"/>
            <a:ext cx="1224136" cy="12241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 flipH="1" flipV="1">
            <a:off x="6732240" y="4437112"/>
            <a:ext cx="1152128" cy="14401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flipH="1">
            <a:off x="6516216" y="1340768"/>
            <a:ext cx="1152128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3851920" y="2060849"/>
            <a:ext cx="16561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1400" b="1" dirty="0" smtClean="0"/>
              <a:t>Entorno inmediato</a:t>
            </a:r>
            <a:endParaRPr lang="es-DO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/>
      <p:bldP spid="23" grpId="0"/>
      <p:bldP spid="24" grpId="0"/>
      <p:bldP spid="25" grpId="0"/>
      <p:bldP spid="27" grpId="0"/>
      <p:bldP spid="28" grpId="0" animBg="1"/>
      <p:bldP spid="46" grpId="0" animBg="1"/>
      <p:bldP spid="47" grpId="0" animBg="1"/>
      <p:bldP spid="48" grpId="0"/>
      <p:bldP spid="49" grpId="0"/>
      <p:bldP spid="50" grpId="0"/>
      <p:bldP spid="51" grpId="0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4118942" y="3124748"/>
            <a:ext cx="1152790" cy="46693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DO" dirty="0" smtClean="0"/>
              <a:t>PP</a:t>
            </a:r>
            <a:endParaRPr lang="es-DO" dirty="0"/>
          </a:p>
        </p:txBody>
      </p:sp>
      <p:cxnSp>
        <p:nvCxnSpPr>
          <p:cNvPr id="6" name="5 Conector recto de flecha"/>
          <p:cNvCxnSpPr/>
          <p:nvPr/>
        </p:nvCxnSpPr>
        <p:spPr>
          <a:xfrm flipH="1" flipV="1">
            <a:off x="4139953" y="2852936"/>
            <a:ext cx="288031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3419872" y="3356992"/>
            <a:ext cx="741090" cy="12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H="1">
            <a:off x="3779912" y="3501008"/>
            <a:ext cx="407573" cy="39855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stCxn id="5" idx="4"/>
            <a:endCxn id="14" idx="0"/>
          </p:cNvCxnSpPr>
          <p:nvPr/>
        </p:nvCxnSpPr>
        <p:spPr>
          <a:xfrm>
            <a:off x="4695337" y="3591682"/>
            <a:ext cx="66507" cy="3735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5271732" y="3342650"/>
            <a:ext cx="57639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2379756" y="2502169"/>
            <a:ext cx="1783524" cy="373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Servicios privados</a:t>
            </a:r>
            <a:endParaRPr lang="es-DO" sz="16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2123728" y="3093619"/>
            <a:ext cx="1330143" cy="4358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400" dirty="0" smtClean="0"/>
              <a:t>Proveedores de insumos</a:t>
            </a:r>
            <a:endParaRPr lang="es-DO" sz="1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2251742" y="3778455"/>
            <a:ext cx="1512494" cy="591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Infraestructura externa</a:t>
            </a:r>
            <a:endParaRPr lang="es-DO" sz="16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4118942" y="3965229"/>
            <a:ext cx="1285804" cy="5438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Servicios públicos</a:t>
            </a:r>
            <a:endParaRPr lang="es-DO" sz="1600" dirty="0"/>
          </a:p>
        </p:txBody>
      </p:sp>
      <p:sp>
        <p:nvSpPr>
          <p:cNvPr id="15" name="14 Recortar rectángulo de esquina diagonal"/>
          <p:cNvSpPr/>
          <p:nvPr/>
        </p:nvSpPr>
        <p:spPr>
          <a:xfrm>
            <a:off x="5848127" y="3031361"/>
            <a:ext cx="1460176" cy="71596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DO" sz="1600" dirty="0" smtClean="0"/>
              <a:t>Compradores</a:t>
            </a:r>
            <a:endParaRPr lang="es-DO" sz="1600" dirty="0"/>
          </a:p>
        </p:txBody>
      </p:sp>
      <p:sp>
        <p:nvSpPr>
          <p:cNvPr id="16" name="15 Elipse"/>
          <p:cNvSpPr/>
          <p:nvPr/>
        </p:nvSpPr>
        <p:spPr>
          <a:xfrm>
            <a:off x="3779911" y="2937974"/>
            <a:ext cx="1846525" cy="77905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18" name="17 CuadroTexto"/>
          <p:cNvSpPr txBox="1"/>
          <p:nvPr/>
        </p:nvSpPr>
        <p:spPr>
          <a:xfrm>
            <a:off x="5435371" y="2420888"/>
            <a:ext cx="1744918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1600" dirty="0" smtClean="0"/>
              <a:t>Reglas del juego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1763688" y="2060848"/>
            <a:ext cx="5760640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1" name="20 Elipse"/>
          <p:cNvSpPr/>
          <p:nvPr/>
        </p:nvSpPr>
        <p:spPr>
          <a:xfrm>
            <a:off x="611560" y="692696"/>
            <a:ext cx="7920880" cy="55446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22" name="21 CuadroTexto"/>
          <p:cNvSpPr txBox="1"/>
          <p:nvPr/>
        </p:nvSpPr>
        <p:spPr>
          <a:xfrm>
            <a:off x="2555776" y="12687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Regulaciones</a:t>
            </a:r>
            <a:endParaRPr lang="es-DO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932040" y="8367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Políticas e intervenciones sectoriales</a:t>
            </a:r>
            <a:endParaRPr lang="es-DO" dirty="0"/>
          </a:p>
        </p:txBody>
      </p:sp>
      <p:sp>
        <p:nvSpPr>
          <p:cNvPr id="24" name="23 CuadroTexto"/>
          <p:cNvSpPr txBox="1"/>
          <p:nvPr/>
        </p:nvSpPr>
        <p:spPr>
          <a:xfrm>
            <a:off x="611560" y="32849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err="1" smtClean="0"/>
              <a:t>ONGs</a:t>
            </a:r>
            <a:endParaRPr lang="es-DO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483768" y="515719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Prácticas sociales, culturales y asociativas</a:t>
            </a:r>
            <a:endParaRPr lang="es-DO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1571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dirty="0" smtClean="0"/>
              <a:t>Política fiscal</a:t>
            </a:r>
            <a:endParaRPr lang="es-DO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195736" y="692696"/>
            <a:ext cx="259228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DO" sz="2800" b="1" dirty="0" smtClean="0"/>
              <a:t>Entorno externo</a:t>
            </a:r>
            <a:endParaRPr lang="es-DO" sz="2800" b="1" dirty="0"/>
          </a:p>
        </p:txBody>
      </p:sp>
      <p:cxnSp>
        <p:nvCxnSpPr>
          <p:cNvPr id="30" name="29 Conector recto de flecha"/>
          <p:cNvCxnSpPr/>
          <p:nvPr/>
        </p:nvCxnSpPr>
        <p:spPr>
          <a:xfrm flipH="1" flipV="1">
            <a:off x="3347864" y="1700808"/>
            <a:ext cx="144016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>
            <a:off x="1403648" y="3429000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V="1">
            <a:off x="5868144" y="1772816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3491880" y="4581128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 de flecha"/>
          <p:cNvCxnSpPr/>
          <p:nvPr/>
        </p:nvCxnSpPr>
        <p:spPr>
          <a:xfrm>
            <a:off x="6012160" y="4581128"/>
            <a:ext cx="72008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5580112" y="260649"/>
            <a:ext cx="2843808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DO" sz="2400" b="1" dirty="0" smtClean="0"/>
              <a:t>Entorno ampliado</a:t>
            </a:r>
            <a:endParaRPr lang="es-DO" b="1" dirty="0"/>
          </a:p>
        </p:txBody>
      </p:sp>
      <p:sp>
        <p:nvSpPr>
          <p:cNvPr id="47" name="46 Rectángulo redondeado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sp>
        <p:nvSpPr>
          <p:cNvPr id="48" name="47 CuadroTexto"/>
          <p:cNvSpPr txBox="1"/>
          <p:nvPr/>
        </p:nvSpPr>
        <p:spPr>
          <a:xfrm>
            <a:off x="395536" y="83671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comercial</a:t>
            </a:r>
            <a:endParaRPr lang="es-DO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83568" y="580526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Política macroeconómica</a:t>
            </a:r>
            <a:endParaRPr lang="es-DO" dirty="0"/>
          </a:p>
        </p:txBody>
      </p:sp>
      <p:sp>
        <p:nvSpPr>
          <p:cNvPr id="50" name="49 CuadroTexto"/>
          <p:cNvSpPr txBox="1"/>
          <p:nvPr/>
        </p:nvSpPr>
        <p:spPr>
          <a:xfrm>
            <a:off x="6516216" y="59492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Estructura institucional del Estado</a:t>
            </a:r>
            <a:endParaRPr lang="es-DO" dirty="0"/>
          </a:p>
        </p:txBody>
      </p:sp>
      <p:sp>
        <p:nvSpPr>
          <p:cNvPr id="51" name="50 CuadroTexto"/>
          <p:cNvSpPr txBox="1"/>
          <p:nvPr/>
        </p:nvSpPr>
        <p:spPr>
          <a:xfrm>
            <a:off x="7668344" y="83671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dirty="0" smtClean="0"/>
              <a:t>Mercados externos</a:t>
            </a:r>
            <a:endParaRPr lang="es-DO" dirty="0"/>
          </a:p>
        </p:txBody>
      </p:sp>
      <p:cxnSp>
        <p:nvCxnSpPr>
          <p:cNvPr id="53" name="52 Conector recto de flecha"/>
          <p:cNvCxnSpPr/>
          <p:nvPr/>
        </p:nvCxnSpPr>
        <p:spPr>
          <a:xfrm flipH="1" flipV="1">
            <a:off x="1331640" y="1484784"/>
            <a:ext cx="792088" cy="9361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 flipH="1">
            <a:off x="1331640" y="4581128"/>
            <a:ext cx="936104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6660232" y="4365104"/>
            <a:ext cx="864096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flipV="1">
            <a:off x="6588224" y="1340768"/>
            <a:ext cx="1080120" cy="864096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3851920" y="2060849"/>
            <a:ext cx="165618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DO" sz="1400" b="1" dirty="0" smtClean="0"/>
              <a:t>Entorno inmediato</a:t>
            </a:r>
            <a:endParaRPr lang="es-DO" sz="1400" b="1" dirty="0"/>
          </a:p>
        </p:txBody>
      </p:sp>
      <p:cxnSp>
        <p:nvCxnSpPr>
          <p:cNvPr id="42" name="41 Conector recto de flecha"/>
          <p:cNvCxnSpPr>
            <a:stCxn id="5" idx="7"/>
          </p:cNvCxnSpPr>
          <p:nvPr/>
        </p:nvCxnSpPr>
        <p:spPr>
          <a:xfrm flipV="1">
            <a:off x="5102910" y="2780928"/>
            <a:ext cx="333186" cy="4122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1" descr="Fondo-hoja-Awe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6800"/>
            <a:ext cx="91440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51520" y="6093296"/>
            <a:ext cx="1054100" cy="533400"/>
            <a:chOff x="424" y="0"/>
            <a:chExt cx="664" cy="336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" y="0"/>
              <a:ext cx="664" cy="3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0" y="64"/>
              <a:ext cx="288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DO" sz="3200" dirty="0" smtClean="0"/>
              <a:t>El entorno inmediato de las cooperativas de café asociadas a CAFENICA: cambios y permanencias</a:t>
            </a:r>
            <a:endParaRPr lang="es-D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DO" dirty="0" smtClean="0"/>
              <a:t>Pero antes, </a:t>
            </a:r>
            <a:r>
              <a:rPr lang="es-DO" u="sng" dirty="0" smtClean="0"/>
              <a:t>cambios internos</a:t>
            </a:r>
            <a:r>
              <a:rPr lang="es-DO" dirty="0" smtClean="0"/>
              <a:t> (individuales y colectivos):</a:t>
            </a:r>
          </a:p>
          <a:p>
            <a:r>
              <a:rPr lang="es-DO" sz="2400" dirty="0" smtClean="0"/>
              <a:t>Transformación tecnológica de la producción:  </a:t>
            </a:r>
          </a:p>
          <a:p>
            <a:pPr lvl="1"/>
            <a:r>
              <a:rPr lang="es-DO" sz="2000" dirty="0" smtClean="0"/>
              <a:t>Introducción de café orgánico</a:t>
            </a:r>
          </a:p>
          <a:p>
            <a:pPr lvl="1"/>
            <a:r>
              <a:rPr lang="es-DO" sz="2000" dirty="0" smtClean="0"/>
              <a:t>Escalamiento hacia arriba en la cadena de valor – transformación</a:t>
            </a:r>
          </a:p>
          <a:p>
            <a:pPr lvl="1"/>
            <a:r>
              <a:rPr lang="es-DO" sz="2000" dirty="0" smtClean="0"/>
              <a:t>Introducción de métodos de control de la calidad del café</a:t>
            </a:r>
          </a:p>
          <a:p>
            <a:r>
              <a:rPr lang="es-DO" sz="2400" dirty="0" smtClean="0"/>
              <a:t>Aumento en la dotación de capital productivo (</a:t>
            </a:r>
            <a:r>
              <a:rPr lang="es-DO" sz="2400" dirty="0" err="1" smtClean="0"/>
              <a:t>p.e.</a:t>
            </a:r>
            <a:r>
              <a:rPr lang="es-DO" sz="2400" dirty="0" smtClean="0"/>
              <a:t> beneficiados)</a:t>
            </a:r>
          </a:p>
          <a:p>
            <a:r>
              <a:rPr lang="es-DO" sz="2400" dirty="0" smtClean="0"/>
              <a:t>Mejoras en el conocimiento sobre café – capital intelectual</a:t>
            </a:r>
          </a:p>
          <a:p>
            <a:r>
              <a:rPr lang="es-DO" sz="2400" dirty="0" smtClean="0"/>
              <a:t>Modernización de la gestión de las fincas y adopción de técnicas empresariales</a:t>
            </a:r>
          </a:p>
          <a:p>
            <a:r>
              <a:rPr lang="es-DO" sz="2400" dirty="0" smtClean="0"/>
              <a:t>Fortalecimiento organizativo y del trabajo y la gestión asociativa/cooperativa</a:t>
            </a:r>
          </a:p>
          <a:p>
            <a:r>
              <a:rPr lang="en-US" sz="2000" dirty="0" err="1" smtClean="0"/>
              <a:t>Crecimiento</a:t>
            </a:r>
            <a:r>
              <a:rPr lang="en-US" sz="2000" dirty="0" smtClean="0"/>
              <a:t> horizontal de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cooperativas</a:t>
            </a:r>
            <a:r>
              <a:rPr lang="en-US" sz="2000" dirty="0" smtClean="0"/>
              <a:t> (membresía)</a:t>
            </a:r>
            <a:endParaRPr lang="es-DO" sz="2400" dirty="0" smtClean="0"/>
          </a:p>
          <a:p>
            <a:r>
              <a:rPr lang="es-DO" sz="2400" dirty="0" smtClean="0"/>
              <a:t>Reconocimiento e </a:t>
            </a:r>
            <a:r>
              <a:rPr lang="es-DO" sz="2400" dirty="0"/>
              <a:t>i</a:t>
            </a:r>
            <a:r>
              <a:rPr lang="es-DO" sz="2400" dirty="0" smtClean="0"/>
              <a:t>ncorporación de las mujeres  a puesto de decisión</a:t>
            </a:r>
          </a:p>
          <a:p>
            <a:pPr>
              <a:buNone/>
            </a:pPr>
            <a:endParaRPr lang="es-D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2702</Words>
  <Application>Microsoft Office PowerPoint</Application>
  <PresentationFormat>Presentación en pantalla (4:3)</PresentationFormat>
  <Paragraphs>353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Diapositiva 1</vt:lpstr>
      <vt:lpstr>El contexto rural en América Latina  y de sus pequeñas unidades productivas</vt:lpstr>
      <vt:lpstr>El contexto rural en América Latina  y de sus pequeñas unidades productivas</vt:lpstr>
      <vt:lpstr>Experiencias innovadoras de pequeñas unidades productivas en América Latina</vt:lpstr>
      <vt:lpstr>Los límites del éxito</vt:lpstr>
      <vt:lpstr>Entorno inmediato</vt:lpstr>
      <vt:lpstr>Diapositiva 7</vt:lpstr>
      <vt:lpstr>Diapositiva 8</vt:lpstr>
      <vt:lpstr>El entorno inmediato de las cooperativas de café asociadas a CAFENICA: cambios y permanencias</vt:lpstr>
      <vt:lpstr>El entorno inmediato de las cooperativas de café asociadas a CAFENICA: cambios y permanencias</vt:lpstr>
      <vt:lpstr>Cambios y permanencias en el entorno inmediato</vt:lpstr>
      <vt:lpstr>Ruralidad y agricultura en Nicaragua:  elementos básicos</vt:lpstr>
      <vt:lpstr>Ruralidad y agricultura en Nicaragua:  elementos básicos</vt:lpstr>
      <vt:lpstr>Ruralidad y agricultura en Nicaragua:  elementos básicos</vt:lpstr>
      <vt:lpstr>Ruralidad y agricultura en Nicaragua:  elementos básicos</vt:lpstr>
      <vt:lpstr>Ruralidad y agricultura en Nicaragua:  elementos básicos</vt:lpstr>
      <vt:lpstr>El entorno externo de las pequeñas unidades productivas en Nicaragua: las políticas públicas</vt:lpstr>
      <vt:lpstr>El entorno externo: PRORURAL Incluyente</vt:lpstr>
      <vt:lpstr>El entorno externo: PRORURAL Incluyente</vt:lpstr>
      <vt:lpstr>El entorno externo: PRORURAL Incluyente</vt:lpstr>
      <vt:lpstr>El entorno externo: PRORURAL Incluyente</vt:lpstr>
      <vt:lpstr>El entorno externo: PRORURAL Incluyente</vt:lpstr>
      <vt:lpstr>El entorno externo: PRORURAL Incluyente</vt:lpstr>
      <vt:lpstr>El entorno externo: PRORURAL Incluyente</vt:lpstr>
      <vt:lpstr>El entorno externo: PRORURAL Incluyente</vt:lpstr>
      <vt:lpstr>El entorno ampliado</vt:lpstr>
      <vt:lpstr>Identificando los entornos externos:  preguntas que puedan ayudar</vt:lpstr>
      <vt:lpstr>Identificando el entorno ampliado</vt:lpstr>
      <vt:lpstr>Diapositiva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Pavel</dc:creator>
  <cp:lastModifiedBy>Pavel</cp:lastModifiedBy>
  <cp:revision>52</cp:revision>
  <dcterms:created xsi:type="dcterms:W3CDTF">2013-02-27T11:30:08Z</dcterms:created>
  <dcterms:modified xsi:type="dcterms:W3CDTF">2013-02-28T14:10:22Z</dcterms:modified>
</cp:coreProperties>
</file>