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75" r:id="rId2"/>
    <p:sldId id="280" r:id="rId3"/>
    <p:sldId id="277" r:id="rId4"/>
    <p:sldId id="278" r:id="rId5"/>
    <p:sldId id="283" r:id="rId6"/>
    <p:sldId id="284" r:id="rId7"/>
    <p:sldId id="285" r:id="rId8"/>
    <p:sldId id="286" r:id="rId9"/>
    <p:sldId id="287" r:id="rId10"/>
    <p:sldId id="288" r:id="rId11"/>
    <p:sldId id="289" r:id="rId12"/>
    <p:sldId id="257" r:id="rId13"/>
    <p:sldId id="259" r:id="rId14"/>
    <p:sldId id="258" r:id="rId15"/>
    <p:sldId id="260" r:id="rId16"/>
    <p:sldId id="267" r:id="rId17"/>
    <p:sldId id="268" r:id="rId18"/>
    <p:sldId id="262" r:id="rId19"/>
    <p:sldId id="264" r:id="rId20"/>
    <p:sldId id="263" r:id="rId21"/>
    <p:sldId id="265" r:id="rId22"/>
    <p:sldId id="266" r:id="rId23"/>
    <p:sldId id="269" r:id="rId24"/>
    <p:sldId id="272" r:id="rId25"/>
    <p:sldId id="270" r:id="rId26"/>
    <p:sldId id="276"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290" y="-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93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Hoja_de_c_lculo_de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000"/>
            </a:pPr>
            <a:r>
              <a:rPr lang="en-US" sz="1000"/>
              <a:t>Cooperativa</a:t>
            </a:r>
            <a:r>
              <a:rPr lang="en-US" sz="1000" baseline="0"/>
              <a:t> Q'Anil y sus miembros:  </a:t>
            </a:r>
          </a:p>
          <a:p>
            <a:pPr>
              <a:defRPr sz="1000"/>
            </a:pPr>
            <a:r>
              <a:rPr lang="en-US" sz="1000" baseline="0"/>
              <a:t>p</a:t>
            </a:r>
            <a:r>
              <a:rPr lang="en-US" sz="1000"/>
              <a:t>recios de venta arveja china </a:t>
            </a:r>
          </a:p>
          <a:p>
            <a:pPr>
              <a:defRPr sz="1000"/>
            </a:pPr>
            <a:r>
              <a:rPr lang="en-US" sz="1000"/>
              <a:t>antes y después de Comercio Justo</a:t>
            </a:r>
          </a:p>
        </c:rich>
      </c:tx>
      <c:layout/>
    </c:title>
    <c:plotArea>
      <c:layout>
        <c:manualLayout>
          <c:layoutTarget val="inner"/>
          <c:xMode val="edge"/>
          <c:yMode val="edge"/>
          <c:x val="4.8954999058557734E-2"/>
          <c:y val="0.19849281660305287"/>
          <c:w val="0.91715307851628691"/>
          <c:h val="0.60977249638666964"/>
        </c:manualLayout>
      </c:layout>
      <c:barChart>
        <c:barDir val="col"/>
        <c:grouping val="clustered"/>
        <c:ser>
          <c:idx val="0"/>
          <c:order val="0"/>
          <c:tx>
            <c:strRef>
              <c:f>Hoja1!$A$2</c:f>
              <c:strCache>
                <c:ptCount val="1"/>
                <c:pt idx="0">
                  <c:v>Antes de Comercio Justo</c:v>
                </c:pt>
              </c:strCache>
            </c:strRef>
          </c:tx>
          <c:cat>
            <c:strRef>
              <c:f>Hoja1!$B$1:$C$1</c:f>
              <c:strCache>
                <c:ptCount val="2"/>
                <c:pt idx="0">
                  <c:v>Cooperativa</c:v>
                </c:pt>
                <c:pt idx="1">
                  <c:v>Productores</c:v>
                </c:pt>
              </c:strCache>
            </c:strRef>
          </c:cat>
          <c:val>
            <c:numRef>
              <c:f>Hoja1!$B$2:$C$2</c:f>
              <c:numCache>
                <c:formatCode>_(* #,##0.0_);_(* \(#,##0.0\);_(* "-"??_);_(@_)</c:formatCode>
                <c:ptCount val="2"/>
                <c:pt idx="0">
                  <c:v>4.2</c:v>
                </c:pt>
                <c:pt idx="1">
                  <c:v>3.25</c:v>
                </c:pt>
              </c:numCache>
            </c:numRef>
          </c:val>
        </c:ser>
        <c:ser>
          <c:idx val="1"/>
          <c:order val="1"/>
          <c:tx>
            <c:strRef>
              <c:f>Hoja1!$A$3</c:f>
              <c:strCache>
                <c:ptCount val="1"/>
                <c:pt idx="0">
                  <c:v>Después de Comercio Justo</c:v>
                </c:pt>
              </c:strCache>
            </c:strRef>
          </c:tx>
          <c:cat>
            <c:strRef>
              <c:f>Hoja1!$B$1:$C$1</c:f>
              <c:strCache>
                <c:ptCount val="2"/>
                <c:pt idx="0">
                  <c:v>Cooperativa</c:v>
                </c:pt>
                <c:pt idx="1">
                  <c:v>Productores</c:v>
                </c:pt>
              </c:strCache>
            </c:strRef>
          </c:cat>
          <c:val>
            <c:numRef>
              <c:f>Hoja1!$B$3:$C$3</c:f>
              <c:numCache>
                <c:formatCode>_(* #,##0.0_);_(* \(#,##0.0\);_(* "-"??_);_(@_)</c:formatCode>
                <c:ptCount val="2"/>
                <c:pt idx="0">
                  <c:v>5</c:v>
                </c:pt>
                <c:pt idx="1">
                  <c:v>4</c:v>
                </c:pt>
              </c:numCache>
            </c:numRef>
          </c:val>
        </c:ser>
        <c:dLbls>
          <c:showVal val="1"/>
        </c:dLbls>
        <c:overlap val="-25"/>
        <c:axId val="115210880"/>
        <c:axId val="115309184"/>
      </c:barChart>
      <c:catAx>
        <c:axId val="115210880"/>
        <c:scaling>
          <c:orientation val="minMax"/>
        </c:scaling>
        <c:axPos val="b"/>
        <c:majorTickMark val="none"/>
        <c:tickLblPos val="nextTo"/>
        <c:crossAx val="115309184"/>
        <c:crosses val="autoZero"/>
        <c:auto val="1"/>
        <c:lblAlgn val="ctr"/>
        <c:lblOffset val="100"/>
      </c:catAx>
      <c:valAx>
        <c:axId val="115309184"/>
        <c:scaling>
          <c:orientation val="minMax"/>
        </c:scaling>
        <c:delete val="1"/>
        <c:axPos val="l"/>
        <c:numFmt formatCode="_(* #,##0.0_);_(* \(#,##0.0\);_(* &quot;-&quot;??_);_(@_)" sourceLinked="1"/>
        <c:tickLblPos val="none"/>
        <c:crossAx val="115210880"/>
        <c:crosses val="autoZero"/>
        <c:crossBetween val="between"/>
      </c:valAx>
    </c:plotArea>
    <c:legend>
      <c:legendPos val="t"/>
      <c:layout>
        <c:manualLayout>
          <c:xMode val="edge"/>
          <c:yMode val="edge"/>
          <c:x val="0.45227913177519474"/>
          <c:y val="0.20618123060350355"/>
          <c:w val="0.51728169053968764"/>
          <c:h val="0.14109005605068597"/>
        </c:manualLayout>
      </c:layout>
    </c:legend>
    <c:plotVisOnly val="1"/>
    <c:dispBlanksAs val="gap"/>
  </c:chart>
  <c:spPr>
    <a:solidFill>
      <a:schemeClr val="bg1"/>
    </a:solidFill>
    <a:ln>
      <a:solidFill>
        <a:schemeClr val="tx1"/>
      </a:solidFill>
    </a:ln>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D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E48B93-A2B8-498D-9573-180713BE155D}" type="datetimeFigureOut">
              <a:rPr lang="es-DO" smtClean="0"/>
              <a:pPr/>
              <a:t>12/02/2013</a:t>
            </a:fld>
            <a:endParaRPr lang="es-D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D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D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799F35-A6A3-4B31-8EF3-59DD6D572E79}" type="slidenum">
              <a:rPr lang="es-DO" smtClean="0"/>
              <a:pPr/>
              <a:t>‹Nº›</a:t>
            </a:fld>
            <a:endParaRPr lang="es-DO"/>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DO" dirty="0"/>
          </a:p>
        </p:txBody>
      </p:sp>
      <p:sp>
        <p:nvSpPr>
          <p:cNvPr id="4" name="3 Marcador de número de diapositiva"/>
          <p:cNvSpPr>
            <a:spLocks noGrp="1"/>
          </p:cNvSpPr>
          <p:nvPr>
            <p:ph type="sldNum" sz="quarter" idx="10"/>
          </p:nvPr>
        </p:nvSpPr>
        <p:spPr/>
        <p:txBody>
          <a:bodyPr/>
          <a:lstStyle/>
          <a:p>
            <a:fld id="{45CABA39-1874-46AF-A434-45AB07984563}" type="slidenum">
              <a:rPr lang="es-DO" smtClean="0"/>
              <a:pPr/>
              <a:t>5</a:t>
            </a:fld>
            <a:endParaRPr lang="es-D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n-US" dirty="0" smtClean="0"/>
              <a:t>Como </a:t>
            </a:r>
            <a:r>
              <a:rPr lang="en-US" dirty="0" err="1" smtClean="0"/>
              <a:t>incluir</a:t>
            </a:r>
            <a:r>
              <a:rPr lang="en-US" dirty="0" smtClean="0"/>
              <a:t> (o </a:t>
            </a:r>
            <a:r>
              <a:rPr lang="en-US" dirty="0" err="1" smtClean="0"/>
              <a:t>si</a:t>
            </a:r>
            <a:r>
              <a:rPr lang="en-US" dirty="0" smtClean="0"/>
              <a:t> </a:t>
            </a:r>
            <a:r>
              <a:rPr lang="en-US" dirty="0" err="1" smtClean="0"/>
              <a:t>incluir</a:t>
            </a:r>
            <a:r>
              <a:rPr lang="en-US" dirty="0" smtClean="0"/>
              <a:t>) </a:t>
            </a:r>
            <a:r>
              <a:rPr lang="en-US" dirty="0" err="1" smtClean="0"/>
              <a:t>reconocimiento</a:t>
            </a:r>
            <a:r>
              <a:rPr lang="en-US" dirty="0" smtClean="0"/>
              <a:t> social,</a:t>
            </a:r>
            <a:r>
              <a:rPr lang="en-US" baseline="0" dirty="0" smtClean="0"/>
              <a:t> </a:t>
            </a:r>
            <a:r>
              <a:rPr lang="en-US" dirty="0" err="1" smtClean="0"/>
              <a:t>prestigio</a:t>
            </a:r>
            <a:r>
              <a:rPr lang="en-US" dirty="0" smtClean="0"/>
              <a:t>, </a:t>
            </a:r>
            <a:r>
              <a:rPr lang="en-US" dirty="0" err="1" smtClean="0"/>
              <a:t>imagen</a:t>
            </a:r>
            <a:r>
              <a:rPr lang="en-US" dirty="0" smtClean="0"/>
              <a:t> </a:t>
            </a:r>
            <a:r>
              <a:rPr lang="en-US" dirty="0" err="1" smtClean="0"/>
              <a:t>mejorada</a:t>
            </a:r>
            <a:r>
              <a:rPr lang="en-US" dirty="0" smtClean="0"/>
              <a:t> de </a:t>
            </a:r>
            <a:r>
              <a:rPr lang="en-US" dirty="0" err="1" smtClean="0"/>
              <a:t>cooperativa</a:t>
            </a:r>
            <a:r>
              <a:rPr lang="en-US" dirty="0" smtClean="0"/>
              <a:t> y de </a:t>
            </a:r>
            <a:r>
              <a:rPr lang="en-US" dirty="0" err="1" smtClean="0"/>
              <a:t>sus</a:t>
            </a:r>
            <a:r>
              <a:rPr lang="en-US" baseline="0" dirty="0" smtClean="0"/>
              <a:t> </a:t>
            </a:r>
            <a:r>
              <a:rPr lang="en-US" baseline="0" dirty="0" err="1" smtClean="0"/>
              <a:t>socios</a:t>
            </a:r>
            <a:r>
              <a:rPr lang="en-US" baseline="0" dirty="0" smtClean="0"/>
              <a:t> </a:t>
            </a:r>
            <a:r>
              <a:rPr lang="en-US" dirty="0" smtClean="0"/>
              <a:t>en la </a:t>
            </a:r>
            <a:r>
              <a:rPr lang="en-US" dirty="0" err="1" smtClean="0"/>
              <a:t>comunidad</a:t>
            </a:r>
            <a:r>
              <a:rPr lang="en-US" dirty="0" smtClean="0"/>
              <a:t>?</a:t>
            </a:r>
          </a:p>
          <a:p>
            <a:r>
              <a:rPr lang="en-US" dirty="0" smtClean="0"/>
              <a:t>Como </a:t>
            </a:r>
            <a:r>
              <a:rPr lang="en-US" dirty="0" err="1" smtClean="0"/>
              <a:t>incluir</a:t>
            </a:r>
            <a:r>
              <a:rPr lang="en-US" baseline="0" dirty="0" smtClean="0"/>
              <a:t> </a:t>
            </a:r>
            <a:r>
              <a:rPr lang="en-US" baseline="0" dirty="0" err="1" smtClean="0"/>
              <a:t>participación</a:t>
            </a:r>
            <a:r>
              <a:rPr lang="en-US" baseline="0" dirty="0" smtClean="0"/>
              <a:t> </a:t>
            </a:r>
            <a:r>
              <a:rPr lang="en-US" baseline="0" smtClean="0"/>
              <a:t>de CEIS/Fair-Fruit e ICCO?</a:t>
            </a:r>
            <a:endParaRPr lang="es-DO" dirty="0"/>
          </a:p>
        </p:txBody>
      </p:sp>
      <p:sp>
        <p:nvSpPr>
          <p:cNvPr id="4" name="3 Marcador de número de diapositiva"/>
          <p:cNvSpPr>
            <a:spLocks noGrp="1"/>
          </p:cNvSpPr>
          <p:nvPr>
            <p:ph type="sldNum" sz="quarter" idx="10"/>
          </p:nvPr>
        </p:nvSpPr>
        <p:spPr/>
        <p:txBody>
          <a:bodyPr/>
          <a:lstStyle/>
          <a:p>
            <a:fld id="{5D799F35-A6A3-4B31-8EF3-59DD6D572E79}" type="slidenum">
              <a:rPr lang="es-DO" smtClean="0"/>
              <a:pPr/>
              <a:t>16</a:t>
            </a:fld>
            <a:endParaRPr lang="es-D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D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DO"/>
          </a:p>
        </p:txBody>
      </p:sp>
      <p:sp>
        <p:nvSpPr>
          <p:cNvPr id="4" name="3 Marcador de fecha"/>
          <p:cNvSpPr>
            <a:spLocks noGrp="1"/>
          </p:cNvSpPr>
          <p:nvPr>
            <p:ph type="dt" sz="half" idx="10"/>
          </p:nvPr>
        </p:nvSpPr>
        <p:spPr/>
        <p:txBody>
          <a:bodyPr/>
          <a:lstStyle/>
          <a:p>
            <a:fld id="{2BB414CD-F114-45DD-9EAC-7D6F07B40C2A}" type="datetimeFigureOut">
              <a:rPr lang="es-DO" smtClean="0"/>
              <a:pPr/>
              <a:t>12/02/2013</a:t>
            </a:fld>
            <a:endParaRPr lang="es-DO"/>
          </a:p>
        </p:txBody>
      </p:sp>
      <p:sp>
        <p:nvSpPr>
          <p:cNvPr id="5" name="4 Marcador de pie de página"/>
          <p:cNvSpPr>
            <a:spLocks noGrp="1"/>
          </p:cNvSpPr>
          <p:nvPr>
            <p:ph type="ftr" sz="quarter" idx="11"/>
          </p:nvPr>
        </p:nvSpPr>
        <p:spPr/>
        <p:txBody>
          <a:bodyPr/>
          <a:lstStyle/>
          <a:p>
            <a:endParaRPr lang="es-DO"/>
          </a:p>
        </p:txBody>
      </p:sp>
      <p:sp>
        <p:nvSpPr>
          <p:cNvPr id="6" name="5 Marcador de número de diapositiva"/>
          <p:cNvSpPr>
            <a:spLocks noGrp="1"/>
          </p:cNvSpPr>
          <p:nvPr>
            <p:ph type="sldNum" sz="quarter" idx="12"/>
          </p:nvPr>
        </p:nvSpPr>
        <p:spPr/>
        <p:txBody>
          <a:bodyPr/>
          <a:lstStyle/>
          <a:p>
            <a:fld id="{5E72DF12-87EF-46B2-B3F3-A3D8C6760D54}" type="slidenum">
              <a:rPr lang="es-DO" smtClean="0"/>
              <a:pPr/>
              <a:t>‹Nº›</a:t>
            </a:fld>
            <a:endParaRPr lang="es-D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D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4" name="3 Marcador de fecha"/>
          <p:cNvSpPr>
            <a:spLocks noGrp="1"/>
          </p:cNvSpPr>
          <p:nvPr>
            <p:ph type="dt" sz="half" idx="10"/>
          </p:nvPr>
        </p:nvSpPr>
        <p:spPr/>
        <p:txBody>
          <a:bodyPr/>
          <a:lstStyle/>
          <a:p>
            <a:fld id="{2BB414CD-F114-45DD-9EAC-7D6F07B40C2A}" type="datetimeFigureOut">
              <a:rPr lang="es-DO" smtClean="0"/>
              <a:pPr/>
              <a:t>12/02/2013</a:t>
            </a:fld>
            <a:endParaRPr lang="es-DO"/>
          </a:p>
        </p:txBody>
      </p:sp>
      <p:sp>
        <p:nvSpPr>
          <p:cNvPr id="5" name="4 Marcador de pie de página"/>
          <p:cNvSpPr>
            <a:spLocks noGrp="1"/>
          </p:cNvSpPr>
          <p:nvPr>
            <p:ph type="ftr" sz="quarter" idx="11"/>
          </p:nvPr>
        </p:nvSpPr>
        <p:spPr/>
        <p:txBody>
          <a:bodyPr/>
          <a:lstStyle/>
          <a:p>
            <a:endParaRPr lang="es-DO"/>
          </a:p>
        </p:txBody>
      </p:sp>
      <p:sp>
        <p:nvSpPr>
          <p:cNvPr id="6" name="5 Marcador de número de diapositiva"/>
          <p:cNvSpPr>
            <a:spLocks noGrp="1"/>
          </p:cNvSpPr>
          <p:nvPr>
            <p:ph type="sldNum" sz="quarter" idx="12"/>
          </p:nvPr>
        </p:nvSpPr>
        <p:spPr/>
        <p:txBody>
          <a:bodyPr/>
          <a:lstStyle/>
          <a:p>
            <a:fld id="{5E72DF12-87EF-46B2-B3F3-A3D8C6760D54}" type="slidenum">
              <a:rPr lang="es-DO" smtClean="0"/>
              <a:pPr/>
              <a:t>‹Nº›</a:t>
            </a:fld>
            <a:endParaRPr lang="es-D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D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4" name="3 Marcador de fecha"/>
          <p:cNvSpPr>
            <a:spLocks noGrp="1"/>
          </p:cNvSpPr>
          <p:nvPr>
            <p:ph type="dt" sz="half" idx="10"/>
          </p:nvPr>
        </p:nvSpPr>
        <p:spPr/>
        <p:txBody>
          <a:bodyPr/>
          <a:lstStyle/>
          <a:p>
            <a:fld id="{2BB414CD-F114-45DD-9EAC-7D6F07B40C2A}" type="datetimeFigureOut">
              <a:rPr lang="es-DO" smtClean="0"/>
              <a:pPr/>
              <a:t>12/02/2013</a:t>
            </a:fld>
            <a:endParaRPr lang="es-DO"/>
          </a:p>
        </p:txBody>
      </p:sp>
      <p:sp>
        <p:nvSpPr>
          <p:cNvPr id="5" name="4 Marcador de pie de página"/>
          <p:cNvSpPr>
            <a:spLocks noGrp="1"/>
          </p:cNvSpPr>
          <p:nvPr>
            <p:ph type="ftr" sz="quarter" idx="11"/>
          </p:nvPr>
        </p:nvSpPr>
        <p:spPr/>
        <p:txBody>
          <a:bodyPr/>
          <a:lstStyle/>
          <a:p>
            <a:endParaRPr lang="es-DO"/>
          </a:p>
        </p:txBody>
      </p:sp>
      <p:sp>
        <p:nvSpPr>
          <p:cNvPr id="6" name="5 Marcador de número de diapositiva"/>
          <p:cNvSpPr>
            <a:spLocks noGrp="1"/>
          </p:cNvSpPr>
          <p:nvPr>
            <p:ph type="sldNum" sz="quarter" idx="12"/>
          </p:nvPr>
        </p:nvSpPr>
        <p:spPr/>
        <p:txBody>
          <a:bodyPr/>
          <a:lstStyle/>
          <a:p>
            <a:fld id="{5E72DF12-87EF-46B2-B3F3-A3D8C6760D54}" type="slidenum">
              <a:rPr lang="es-DO" smtClean="0"/>
              <a:pPr/>
              <a:t>‹Nº›</a:t>
            </a:fld>
            <a:endParaRPr lang="es-D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D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4" name="3 Marcador de fecha"/>
          <p:cNvSpPr>
            <a:spLocks noGrp="1"/>
          </p:cNvSpPr>
          <p:nvPr>
            <p:ph type="dt" sz="half" idx="10"/>
          </p:nvPr>
        </p:nvSpPr>
        <p:spPr/>
        <p:txBody>
          <a:bodyPr/>
          <a:lstStyle/>
          <a:p>
            <a:fld id="{2BB414CD-F114-45DD-9EAC-7D6F07B40C2A}" type="datetimeFigureOut">
              <a:rPr lang="es-DO" smtClean="0"/>
              <a:pPr/>
              <a:t>12/02/2013</a:t>
            </a:fld>
            <a:endParaRPr lang="es-DO"/>
          </a:p>
        </p:txBody>
      </p:sp>
      <p:sp>
        <p:nvSpPr>
          <p:cNvPr id="5" name="4 Marcador de pie de página"/>
          <p:cNvSpPr>
            <a:spLocks noGrp="1"/>
          </p:cNvSpPr>
          <p:nvPr>
            <p:ph type="ftr" sz="quarter" idx="11"/>
          </p:nvPr>
        </p:nvSpPr>
        <p:spPr/>
        <p:txBody>
          <a:bodyPr/>
          <a:lstStyle/>
          <a:p>
            <a:endParaRPr lang="es-DO"/>
          </a:p>
        </p:txBody>
      </p:sp>
      <p:sp>
        <p:nvSpPr>
          <p:cNvPr id="6" name="5 Marcador de número de diapositiva"/>
          <p:cNvSpPr>
            <a:spLocks noGrp="1"/>
          </p:cNvSpPr>
          <p:nvPr>
            <p:ph type="sldNum" sz="quarter" idx="12"/>
          </p:nvPr>
        </p:nvSpPr>
        <p:spPr/>
        <p:txBody>
          <a:bodyPr/>
          <a:lstStyle/>
          <a:p>
            <a:fld id="{5E72DF12-87EF-46B2-B3F3-A3D8C6760D54}" type="slidenum">
              <a:rPr lang="es-DO" smtClean="0"/>
              <a:pPr/>
              <a:t>‹Nº›</a:t>
            </a:fld>
            <a:endParaRPr lang="es-D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D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BB414CD-F114-45DD-9EAC-7D6F07B40C2A}" type="datetimeFigureOut">
              <a:rPr lang="es-DO" smtClean="0"/>
              <a:pPr/>
              <a:t>12/02/2013</a:t>
            </a:fld>
            <a:endParaRPr lang="es-DO"/>
          </a:p>
        </p:txBody>
      </p:sp>
      <p:sp>
        <p:nvSpPr>
          <p:cNvPr id="5" name="4 Marcador de pie de página"/>
          <p:cNvSpPr>
            <a:spLocks noGrp="1"/>
          </p:cNvSpPr>
          <p:nvPr>
            <p:ph type="ftr" sz="quarter" idx="11"/>
          </p:nvPr>
        </p:nvSpPr>
        <p:spPr/>
        <p:txBody>
          <a:bodyPr/>
          <a:lstStyle/>
          <a:p>
            <a:endParaRPr lang="es-DO"/>
          </a:p>
        </p:txBody>
      </p:sp>
      <p:sp>
        <p:nvSpPr>
          <p:cNvPr id="6" name="5 Marcador de número de diapositiva"/>
          <p:cNvSpPr>
            <a:spLocks noGrp="1"/>
          </p:cNvSpPr>
          <p:nvPr>
            <p:ph type="sldNum" sz="quarter" idx="12"/>
          </p:nvPr>
        </p:nvSpPr>
        <p:spPr/>
        <p:txBody>
          <a:bodyPr/>
          <a:lstStyle/>
          <a:p>
            <a:fld id="{5E72DF12-87EF-46B2-B3F3-A3D8C6760D54}" type="slidenum">
              <a:rPr lang="es-DO" smtClean="0"/>
              <a:pPr/>
              <a:t>‹Nº›</a:t>
            </a:fld>
            <a:endParaRPr lang="es-D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D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5" name="4 Marcador de fecha"/>
          <p:cNvSpPr>
            <a:spLocks noGrp="1"/>
          </p:cNvSpPr>
          <p:nvPr>
            <p:ph type="dt" sz="half" idx="10"/>
          </p:nvPr>
        </p:nvSpPr>
        <p:spPr/>
        <p:txBody>
          <a:bodyPr/>
          <a:lstStyle/>
          <a:p>
            <a:fld id="{2BB414CD-F114-45DD-9EAC-7D6F07B40C2A}" type="datetimeFigureOut">
              <a:rPr lang="es-DO" smtClean="0"/>
              <a:pPr/>
              <a:t>12/02/2013</a:t>
            </a:fld>
            <a:endParaRPr lang="es-DO"/>
          </a:p>
        </p:txBody>
      </p:sp>
      <p:sp>
        <p:nvSpPr>
          <p:cNvPr id="6" name="5 Marcador de pie de página"/>
          <p:cNvSpPr>
            <a:spLocks noGrp="1"/>
          </p:cNvSpPr>
          <p:nvPr>
            <p:ph type="ftr" sz="quarter" idx="11"/>
          </p:nvPr>
        </p:nvSpPr>
        <p:spPr/>
        <p:txBody>
          <a:bodyPr/>
          <a:lstStyle/>
          <a:p>
            <a:endParaRPr lang="es-DO"/>
          </a:p>
        </p:txBody>
      </p:sp>
      <p:sp>
        <p:nvSpPr>
          <p:cNvPr id="7" name="6 Marcador de número de diapositiva"/>
          <p:cNvSpPr>
            <a:spLocks noGrp="1"/>
          </p:cNvSpPr>
          <p:nvPr>
            <p:ph type="sldNum" sz="quarter" idx="12"/>
          </p:nvPr>
        </p:nvSpPr>
        <p:spPr/>
        <p:txBody>
          <a:bodyPr/>
          <a:lstStyle/>
          <a:p>
            <a:fld id="{5E72DF12-87EF-46B2-B3F3-A3D8C6760D54}" type="slidenum">
              <a:rPr lang="es-DO" smtClean="0"/>
              <a:pPr/>
              <a:t>‹Nº›</a:t>
            </a:fld>
            <a:endParaRPr lang="es-D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D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7" name="6 Marcador de fecha"/>
          <p:cNvSpPr>
            <a:spLocks noGrp="1"/>
          </p:cNvSpPr>
          <p:nvPr>
            <p:ph type="dt" sz="half" idx="10"/>
          </p:nvPr>
        </p:nvSpPr>
        <p:spPr/>
        <p:txBody>
          <a:bodyPr/>
          <a:lstStyle/>
          <a:p>
            <a:fld id="{2BB414CD-F114-45DD-9EAC-7D6F07B40C2A}" type="datetimeFigureOut">
              <a:rPr lang="es-DO" smtClean="0"/>
              <a:pPr/>
              <a:t>12/02/2013</a:t>
            </a:fld>
            <a:endParaRPr lang="es-DO"/>
          </a:p>
        </p:txBody>
      </p:sp>
      <p:sp>
        <p:nvSpPr>
          <p:cNvPr id="8" name="7 Marcador de pie de página"/>
          <p:cNvSpPr>
            <a:spLocks noGrp="1"/>
          </p:cNvSpPr>
          <p:nvPr>
            <p:ph type="ftr" sz="quarter" idx="11"/>
          </p:nvPr>
        </p:nvSpPr>
        <p:spPr/>
        <p:txBody>
          <a:bodyPr/>
          <a:lstStyle/>
          <a:p>
            <a:endParaRPr lang="es-DO"/>
          </a:p>
        </p:txBody>
      </p:sp>
      <p:sp>
        <p:nvSpPr>
          <p:cNvPr id="9" name="8 Marcador de número de diapositiva"/>
          <p:cNvSpPr>
            <a:spLocks noGrp="1"/>
          </p:cNvSpPr>
          <p:nvPr>
            <p:ph type="sldNum" sz="quarter" idx="12"/>
          </p:nvPr>
        </p:nvSpPr>
        <p:spPr/>
        <p:txBody>
          <a:bodyPr/>
          <a:lstStyle/>
          <a:p>
            <a:fld id="{5E72DF12-87EF-46B2-B3F3-A3D8C6760D54}" type="slidenum">
              <a:rPr lang="es-DO" smtClean="0"/>
              <a:pPr/>
              <a:t>‹Nº›</a:t>
            </a:fld>
            <a:endParaRPr lang="es-D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DO"/>
          </a:p>
        </p:txBody>
      </p:sp>
      <p:sp>
        <p:nvSpPr>
          <p:cNvPr id="3" name="2 Marcador de fecha"/>
          <p:cNvSpPr>
            <a:spLocks noGrp="1"/>
          </p:cNvSpPr>
          <p:nvPr>
            <p:ph type="dt" sz="half" idx="10"/>
          </p:nvPr>
        </p:nvSpPr>
        <p:spPr/>
        <p:txBody>
          <a:bodyPr/>
          <a:lstStyle/>
          <a:p>
            <a:fld id="{2BB414CD-F114-45DD-9EAC-7D6F07B40C2A}" type="datetimeFigureOut">
              <a:rPr lang="es-DO" smtClean="0"/>
              <a:pPr/>
              <a:t>12/02/2013</a:t>
            </a:fld>
            <a:endParaRPr lang="es-DO"/>
          </a:p>
        </p:txBody>
      </p:sp>
      <p:sp>
        <p:nvSpPr>
          <p:cNvPr id="4" name="3 Marcador de pie de página"/>
          <p:cNvSpPr>
            <a:spLocks noGrp="1"/>
          </p:cNvSpPr>
          <p:nvPr>
            <p:ph type="ftr" sz="quarter" idx="11"/>
          </p:nvPr>
        </p:nvSpPr>
        <p:spPr/>
        <p:txBody>
          <a:bodyPr/>
          <a:lstStyle/>
          <a:p>
            <a:endParaRPr lang="es-DO"/>
          </a:p>
        </p:txBody>
      </p:sp>
      <p:sp>
        <p:nvSpPr>
          <p:cNvPr id="5" name="4 Marcador de número de diapositiva"/>
          <p:cNvSpPr>
            <a:spLocks noGrp="1"/>
          </p:cNvSpPr>
          <p:nvPr>
            <p:ph type="sldNum" sz="quarter" idx="12"/>
          </p:nvPr>
        </p:nvSpPr>
        <p:spPr/>
        <p:txBody>
          <a:bodyPr/>
          <a:lstStyle/>
          <a:p>
            <a:fld id="{5E72DF12-87EF-46B2-B3F3-A3D8C6760D54}" type="slidenum">
              <a:rPr lang="es-DO" smtClean="0"/>
              <a:pPr/>
              <a:t>‹Nº›</a:t>
            </a:fld>
            <a:endParaRPr lang="es-D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BB414CD-F114-45DD-9EAC-7D6F07B40C2A}" type="datetimeFigureOut">
              <a:rPr lang="es-DO" smtClean="0"/>
              <a:pPr/>
              <a:t>12/02/2013</a:t>
            </a:fld>
            <a:endParaRPr lang="es-DO"/>
          </a:p>
        </p:txBody>
      </p:sp>
      <p:sp>
        <p:nvSpPr>
          <p:cNvPr id="3" name="2 Marcador de pie de página"/>
          <p:cNvSpPr>
            <a:spLocks noGrp="1"/>
          </p:cNvSpPr>
          <p:nvPr>
            <p:ph type="ftr" sz="quarter" idx="11"/>
          </p:nvPr>
        </p:nvSpPr>
        <p:spPr/>
        <p:txBody>
          <a:bodyPr/>
          <a:lstStyle/>
          <a:p>
            <a:endParaRPr lang="es-DO"/>
          </a:p>
        </p:txBody>
      </p:sp>
      <p:sp>
        <p:nvSpPr>
          <p:cNvPr id="4" name="3 Marcador de número de diapositiva"/>
          <p:cNvSpPr>
            <a:spLocks noGrp="1"/>
          </p:cNvSpPr>
          <p:nvPr>
            <p:ph type="sldNum" sz="quarter" idx="12"/>
          </p:nvPr>
        </p:nvSpPr>
        <p:spPr/>
        <p:txBody>
          <a:bodyPr/>
          <a:lstStyle/>
          <a:p>
            <a:fld id="{5E72DF12-87EF-46B2-B3F3-A3D8C6760D54}" type="slidenum">
              <a:rPr lang="es-DO" smtClean="0"/>
              <a:pPr/>
              <a:t>‹Nº›</a:t>
            </a:fld>
            <a:endParaRPr lang="es-D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D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BB414CD-F114-45DD-9EAC-7D6F07B40C2A}" type="datetimeFigureOut">
              <a:rPr lang="es-DO" smtClean="0"/>
              <a:pPr/>
              <a:t>12/02/2013</a:t>
            </a:fld>
            <a:endParaRPr lang="es-DO"/>
          </a:p>
        </p:txBody>
      </p:sp>
      <p:sp>
        <p:nvSpPr>
          <p:cNvPr id="6" name="5 Marcador de pie de página"/>
          <p:cNvSpPr>
            <a:spLocks noGrp="1"/>
          </p:cNvSpPr>
          <p:nvPr>
            <p:ph type="ftr" sz="quarter" idx="11"/>
          </p:nvPr>
        </p:nvSpPr>
        <p:spPr/>
        <p:txBody>
          <a:bodyPr/>
          <a:lstStyle/>
          <a:p>
            <a:endParaRPr lang="es-DO"/>
          </a:p>
        </p:txBody>
      </p:sp>
      <p:sp>
        <p:nvSpPr>
          <p:cNvPr id="7" name="6 Marcador de número de diapositiva"/>
          <p:cNvSpPr>
            <a:spLocks noGrp="1"/>
          </p:cNvSpPr>
          <p:nvPr>
            <p:ph type="sldNum" sz="quarter" idx="12"/>
          </p:nvPr>
        </p:nvSpPr>
        <p:spPr/>
        <p:txBody>
          <a:bodyPr/>
          <a:lstStyle/>
          <a:p>
            <a:fld id="{5E72DF12-87EF-46B2-B3F3-A3D8C6760D54}" type="slidenum">
              <a:rPr lang="es-DO" smtClean="0"/>
              <a:pPr/>
              <a:t>‹Nº›</a:t>
            </a:fld>
            <a:endParaRPr lang="es-D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D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D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BB414CD-F114-45DD-9EAC-7D6F07B40C2A}" type="datetimeFigureOut">
              <a:rPr lang="es-DO" smtClean="0"/>
              <a:pPr/>
              <a:t>12/02/2013</a:t>
            </a:fld>
            <a:endParaRPr lang="es-DO"/>
          </a:p>
        </p:txBody>
      </p:sp>
      <p:sp>
        <p:nvSpPr>
          <p:cNvPr id="6" name="5 Marcador de pie de página"/>
          <p:cNvSpPr>
            <a:spLocks noGrp="1"/>
          </p:cNvSpPr>
          <p:nvPr>
            <p:ph type="ftr" sz="quarter" idx="11"/>
          </p:nvPr>
        </p:nvSpPr>
        <p:spPr/>
        <p:txBody>
          <a:bodyPr/>
          <a:lstStyle/>
          <a:p>
            <a:endParaRPr lang="es-DO"/>
          </a:p>
        </p:txBody>
      </p:sp>
      <p:sp>
        <p:nvSpPr>
          <p:cNvPr id="7" name="6 Marcador de número de diapositiva"/>
          <p:cNvSpPr>
            <a:spLocks noGrp="1"/>
          </p:cNvSpPr>
          <p:nvPr>
            <p:ph type="sldNum" sz="quarter" idx="12"/>
          </p:nvPr>
        </p:nvSpPr>
        <p:spPr/>
        <p:txBody>
          <a:bodyPr/>
          <a:lstStyle/>
          <a:p>
            <a:fld id="{5E72DF12-87EF-46B2-B3F3-A3D8C6760D54}" type="slidenum">
              <a:rPr lang="es-DO" smtClean="0"/>
              <a:pPr/>
              <a:t>‹Nº›</a:t>
            </a:fld>
            <a:endParaRPr lang="es-D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D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B414CD-F114-45DD-9EAC-7D6F07B40C2A}" type="datetimeFigureOut">
              <a:rPr lang="es-DO" smtClean="0"/>
              <a:pPr/>
              <a:t>12/02/2013</a:t>
            </a:fld>
            <a:endParaRPr lang="es-D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D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72DF12-87EF-46B2-B3F3-A3D8C6760D54}" type="slidenum">
              <a:rPr lang="es-DO" smtClean="0"/>
              <a:pPr/>
              <a:t>‹Nº›</a:t>
            </a:fld>
            <a:endParaRPr lang="es-D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chart" Target="../charts/chart1.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agen 7" descr="Fondo-inicioweb.jpg"/>
          <p:cNvPicPr>
            <a:picLocks noChangeAspect="1"/>
          </p:cNvPicPr>
          <p:nvPr/>
        </p:nvPicPr>
        <p:blipFill>
          <a:blip r:embed="rId2" cstate="print"/>
          <a:srcRect/>
          <a:stretch>
            <a:fillRect/>
          </a:stretch>
        </p:blipFill>
        <p:spPr bwMode="auto">
          <a:xfrm>
            <a:off x="0" y="3175000"/>
            <a:ext cx="9144000" cy="3683000"/>
          </a:xfrm>
          <a:prstGeom prst="rect">
            <a:avLst/>
          </a:prstGeom>
          <a:noFill/>
          <a:ln w="9525">
            <a:noFill/>
            <a:miter lim="800000"/>
            <a:headEnd/>
            <a:tailEnd/>
          </a:ln>
        </p:spPr>
      </p:pic>
      <p:sp>
        <p:nvSpPr>
          <p:cNvPr id="2051" name="Text Box 2"/>
          <p:cNvSpPr txBox="1">
            <a:spLocks noChangeArrowheads="1"/>
          </p:cNvSpPr>
          <p:nvPr/>
        </p:nvSpPr>
        <p:spPr bwMode="auto">
          <a:xfrm>
            <a:off x="7485063" y="6411913"/>
            <a:ext cx="268287" cy="254000"/>
          </a:xfrm>
          <a:prstGeom prst="rect">
            <a:avLst/>
          </a:prstGeom>
          <a:noFill/>
          <a:ln w="12700">
            <a:noFill/>
            <a:miter lim="800000"/>
            <a:headEnd/>
            <a:tailEnd/>
          </a:ln>
        </p:spPr>
        <p:txBody>
          <a:bodyPr wrap="none" anchor="ctr"/>
          <a:lstStyle/>
          <a:p>
            <a:pPr algn="ctr"/>
            <a:fld id="{3F8E6885-5F98-462A-8282-259C74BDA2B6}" type="slidenum">
              <a:rPr lang="en-US" sz="1200">
                <a:solidFill>
                  <a:srgbClr val="898989"/>
                </a:solidFill>
                <a:latin typeface="Calibri" charset="0"/>
                <a:cs typeface="Calibri" charset="0"/>
                <a:sym typeface="Calibri" charset="0"/>
              </a:rPr>
              <a:pPr algn="ctr"/>
              <a:t>1</a:t>
            </a:fld>
            <a:endParaRPr lang="en-US" sz="1200">
              <a:solidFill>
                <a:srgbClr val="898989"/>
              </a:solidFill>
              <a:latin typeface="Calibri" charset="0"/>
              <a:cs typeface="Calibri" charset="0"/>
              <a:sym typeface="Calibri" charset="0"/>
            </a:endParaRPr>
          </a:p>
        </p:txBody>
      </p:sp>
      <p:sp>
        <p:nvSpPr>
          <p:cNvPr id="2052" name="Line 4"/>
          <p:cNvSpPr>
            <a:spLocks noChangeShapeType="1"/>
          </p:cNvSpPr>
          <p:nvPr/>
        </p:nvSpPr>
        <p:spPr bwMode="auto">
          <a:xfrm>
            <a:off x="-114300" y="5346700"/>
            <a:ext cx="9372600" cy="11113"/>
          </a:xfrm>
          <a:prstGeom prst="line">
            <a:avLst/>
          </a:prstGeom>
          <a:noFill/>
          <a:ln w="25400" cap="rnd">
            <a:solidFill>
              <a:srgbClr val="FFFFFF"/>
            </a:solidFill>
            <a:prstDash val="sysDot"/>
            <a:round/>
            <a:headEnd/>
            <a:tailEnd/>
          </a:ln>
        </p:spPr>
        <p:txBody>
          <a:bodyPr lIns="0" tIns="0" rIns="0" bIns="0"/>
          <a:lstStyle/>
          <a:p>
            <a:endParaRPr lang="es-DO"/>
          </a:p>
        </p:txBody>
      </p:sp>
      <p:sp>
        <p:nvSpPr>
          <p:cNvPr id="2053" name="Line 5"/>
          <p:cNvSpPr>
            <a:spLocks noChangeShapeType="1"/>
          </p:cNvSpPr>
          <p:nvPr/>
        </p:nvSpPr>
        <p:spPr bwMode="auto">
          <a:xfrm>
            <a:off x="-114300" y="3657600"/>
            <a:ext cx="9372600" cy="11113"/>
          </a:xfrm>
          <a:prstGeom prst="line">
            <a:avLst/>
          </a:prstGeom>
          <a:noFill/>
          <a:ln w="25400" cap="rnd">
            <a:solidFill>
              <a:srgbClr val="FFFFFF"/>
            </a:solidFill>
            <a:prstDash val="sysDot"/>
            <a:round/>
            <a:headEnd/>
            <a:tailEnd/>
          </a:ln>
        </p:spPr>
        <p:txBody>
          <a:bodyPr lIns="0" tIns="0" rIns="0" bIns="0"/>
          <a:lstStyle/>
          <a:p>
            <a:endParaRPr lang="es-DO"/>
          </a:p>
        </p:txBody>
      </p:sp>
      <p:pic>
        <p:nvPicPr>
          <p:cNvPr id="2054" name="Picture 7"/>
          <p:cNvPicPr>
            <a:picLocks noChangeAspect="1"/>
          </p:cNvPicPr>
          <p:nvPr/>
        </p:nvPicPr>
        <p:blipFill>
          <a:blip r:embed="rId3" cstate="print"/>
          <a:srcRect/>
          <a:stretch>
            <a:fillRect/>
          </a:stretch>
        </p:blipFill>
        <p:spPr bwMode="auto">
          <a:xfrm>
            <a:off x="2590800" y="3878263"/>
            <a:ext cx="5105400" cy="1303337"/>
          </a:xfrm>
          <a:prstGeom prst="rect">
            <a:avLst/>
          </a:prstGeom>
          <a:noFill/>
          <a:ln w="9525">
            <a:noFill/>
            <a:miter lim="800000"/>
            <a:headEnd/>
            <a:tailEnd/>
          </a:ln>
          <a:effectLst/>
        </p:spPr>
      </p:pic>
      <p:sp>
        <p:nvSpPr>
          <p:cNvPr id="7" name="6 CuadroTexto"/>
          <p:cNvSpPr txBox="1"/>
          <p:nvPr/>
        </p:nvSpPr>
        <p:spPr>
          <a:xfrm>
            <a:off x="539552" y="764704"/>
            <a:ext cx="7848872" cy="2200602"/>
          </a:xfrm>
          <a:prstGeom prst="rect">
            <a:avLst/>
          </a:prstGeom>
          <a:noFill/>
        </p:spPr>
        <p:txBody>
          <a:bodyPr wrap="square" rtlCol="0">
            <a:spAutoFit/>
          </a:bodyPr>
          <a:lstStyle/>
          <a:p>
            <a:pPr algn="ctr"/>
            <a:r>
              <a:rPr lang="es-DO" sz="2000" b="1" dirty="0" smtClean="0"/>
              <a:t>Alianzas para el Empoderamiento Económico (AAE)</a:t>
            </a:r>
          </a:p>
          <a:p>
            <a:pPr algn="ctr"/>
            <a:endParaRPr lang="es-DO" sz="1050" b="1" dirty="0" smtClean="0"/>
          </a:p>
          <a:p>
            <a:pPr algn="ctr"/>
            <a:r>
              <a:rPr lang="es-DO" sz="2400" b="1" dirty="0" smtClean="0"/>
              <a:t>Entornos de las pequeñas unidades</a:t>
            </a:r>
          </a:p>
          <a:p>
            <a:pPr algn="ctr"/>
            <a:r>
              <a:rPr lang="es-DO" sz="2400" b="1" dirty="0" smtClean="0"/>
              <a:t>productivas agrícolas en Guatemala: </a:t>
            </a:r>
          </a:p>
          <a:p>
            <a:pPr algn="ctr"/>
            <a:r>
              <a:rPr lang="es-DO" sz="2400" b="1" dirty="0" smtClean="0"/>
              <a:t>el caso de la producción y comercialización </a:t>
            </a:r>
          </a:p>
          <a:p>
            <a:pPr algn="ctr"/>
            <a:r>
              <a:rPr lang="es-DO" sz="2400" b="1" dirty="0" smtClean="0"/>
              <a:t>de vegetales frescos con enfoque de Comercio Justo</a:t>
            </a:r>
            <a:endParaRPr lang="es-DO" sz="2000" b="1" dirty="0" smtClean="0"/>
          </a:p>
          <a:p>
            <a:pPr algn="ctr"/>
            <a:endParaRPr lang="en-US" sz="1050" dirty="0"/>
          </a:p>
        </p:txBody>
      </p:sp>
      <p:sp>
        <p:nvSpPr>
          <p:cNvPr id="8" name="7 CuadroTexto"/>
          <p:cNvSpPr txBox="1"/>
          <p:nvPr/>
        </p:nvSpPr>
        <p:spPr>
          <a:xfrm>
            <a:off x="2123728" y="5805264"/>
            <a:ext cx="4824536" cy="1077218"/>
          </a:xfrm>
          <a:prstGeom prst="rect">
            <a:avLst/>
          </a:prstGeom>
          <a:noFill/>
        </p:spPr>
        <p:txBody>
          <a:bodyPr wrap="square" rtlCol="0">
            <a:spAutoFit/>
          </a:bodyPr>
          <a:lstStyle/>
          <a:p>
            <a:pPr algn="ctr"/>
            <a:r>
              <a:rPr lang="en-US" dirty="0" smtClean="0"/>
              <a:t>Juan </a:t>
            </a:r>
            <a:r>
              <a:rPr lang="en-US" dirty="0" err="1" smtClean="0"/>
              <a:t>Cheaz</a:t>
            </a:r>
            <a:r>
              <a:rPr lang="en-US" dirty="0" smtClean="0"/>
              <a:t> y </a:t>
            </a:r>
            <a:r>
              <a:rPr lang="en-US" dirty="0" err="1" smtClean="0"/>
              <a:t>Pável</a:t>
            </a:r>
            <a:r>
              <a:rPr lang="en-US" dirty="0" smtClean="0"/>
              <a:t> Isa Contreras</a:t>
            </a:r>
          </a:p>
          <a:p>
            <a:pPr algn="ctr"/>
            <a:endParaRPr lang="en-US" sz="1000" dirty="0" smtClean="0"/>
          </a:p>
          <a:p>
            <a:pPr algn="ctr"/>
            <a:r>
              <a:rPr lang="en-US" dirty="0" smtClean="0"/>
              <a:t>Antigua, Guatemala. </a:t>
            </a:r>
            <a:r>
              <a:rPr lang="en-US" dirty="0" smtClean="0"/>
              <a:t>12 de </a:t>
            </a:r>
            <a:r>
              <a:rPr lang="en-US" dirty="0" err="1" smtClean="0"/>
              <a:t>febrero</a:t>
            </a:r>
            <a:r>
              <a:rPr lang="en-US" dirty="0" smtClean="0"/>
              <a:t> de 2013</a:t>
            </a:r>
            <a:endParaRPr lang="es-DO" dirty="0" smtClean="0"/>
          </a:p>
          <a:p>
            <a:endParaRPr lang="es-DO"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11" descr="Fondo-hoja-Aweb.jpg"/>
          <p:cNvPicPr>
            <a:picLocks noChangeAspect="1"/>
          </p:cNvPicPr>
          <p:nvPr/>
        </p:nvPicPr>
        <p:blipFill>
          <a:blip r:embed="rId2" cstate="print"/>
          <a:srcRect/>
          <a:stretch>
            <a:fillRect/>
          </a:stretch>
        </p:blipFill>
        <p:spPr bwMode="auto">
          <a:xfrm>
            <a:off x="0" y="3606800"/>
            <a:ext cx="9144000" cy="3251200"/>
          </a:xfrm>
          <a:prstGeom prst="rect">
            <a:avLst/>
          </a:prstGeom>
          <a:noFill/>
          <a:ln w="9525">
            <a:noFill/>
            <a:miter lim="800000"/>
            <a:headEnd/>
            <a:tailEnd/>
          </a:ln>
        </p:spPr>
      </p:pic>
      <p:grpSp>
        <p:nvGrpSpPr>
          <p:cNvPr id="4" name="Group 5"/>
          <p:cNvGrpSpPr>
            <a:grpSpLocks/>
          </p:cNvGrpSpPr>
          <p:nvPr/>
        </p:nvGrpSpPr>
        <p:grpSpPr bwMode="auto">
          <a:xfrm>
            <a:off x="251520" y="6093296"/>
            <a:ext cx="1054100" cy="533400"/>
            <a:chOff x="424" y="0"/>
            <a:chExt cx="664" cy="336"/>
          </a:xfrm>
        </p:grpSpPr>
        <p:pic>
          <p:nvPicPr>
            <p:cNvPr id="8" name="Picture 6"/>
            <p:cNvPicPr>
              <a:picLocks noChangeAspect="1" noChangeArrowheads="1"/>
            </p:cNvPicPr>
            <p:nvPr/>
          </p:nvPicPr>
          <p:blipFill>
            <a:blip r:embed="rId3" cstate="print"/>
            <a:srcRect/>
            <a:stretch>
              <a:fillRect/>
            </a:stretch>
          </p:blipFill>
          <p:spPr bwMode="auto">
            <a:xfrm>
              <a:off x="424" y="0"/>
              <a:ext cx="664" cy="336"/>
            </a:xfrm>
            <a:prstGeom prst="rect">
              <a:avLst/>
            </a:prstGeom>
            <a:noFill/>
            <a:ln w="9525">
              <a:noFill/>
              <a:round/>
              <a:headEnd/>
              <a:tailEnd/>
            </a:ln>
          </p:spPr>
        </p:pic>
        <p:pic>
          <p:nvPicPr>
            <p:cNvPr id="9" name="Picture 7"/>
            <p:cNvPicPr>
              <a:picLocks noChangeAspect="1" noChangeArrowheads="1"/>
            </p:cNvPicPr>
            <p:nvPr/>
          </p:nvPicPr>
          <p:blipFill>
            <a:blip r:embed="rId4" cstate="print"/>
            <a:srcRect/>
            <a:stretch>
              <a:fillRect/>
            </a:stretch>
          </p:blipFill>
          <p:spPr bwMode="auto">
            <a:xfrm>
              <a:off x="760" y="64"/>
              <a:ext cx="288" cy="208"/>
            </a:xfrm>
            <a:prstGeom prst="rect">
              <a:avLst/>
            </a:prstGeom>
            <a:noFill/>
            <a:ln w="9525">
              <a:noFill/>
              <a:round/>
              <a:headEnd/>
              <a:tailEnd/>
            </a:ln>
          </p:spPr>
        </p:pic>
      </p:grpSp>
      <p:sp>
        <p:nvSpPr>
          <p:cNvPr id="2" name="1 Título"/>
          <p:cNvSpPr>
            <a:spLocks noGrp="1"/>
          </p:cNvSpPr>
          <p:nvPr>
            <p:ph type="title"/>
          </p:nvPr>
        </p:nvSpPr>
        <p:spPr/>
        <p:style>
          <a:lnRef idx="2">
            <a:schemeClr val="dk1"/>
          </a:lnRef>
          <a:fillRef idx="1">
            <a:schemeClr val="lt1"/>
          </a:fillRef>
          <a:effectRef idx="0">
            <a:schemeClr val="dk1"/>
          </a:effectRef>
          <a:fontRef idx="minor">
            <a:schemeClr val="dk1"/>
          </a:fontRef>
        </p:style>
        <p:txBody>
          <a:bodyPr>
            <a:noAutofit/>
          </a:bodyPr>
          <a:lstStyle/>
          <a:p>
            <a:r>
              <a:rPr lang="es-DO" sz="3200" dirty="0" smtClean="0"/>
              <a:t>El entorno inmediato de </a:t>
            </a:r>
            <a:r>
              <a:rPr lang="es-DO" sz="3200" dirty="0" err="1" smtClean="0"/>
              <a:t>Q’Anil</a:t>
            </a:r>
            <a:r>
              <a:rPr lang="es-DO" sz="3200" dirty="0" smtClean="0"/>
              <a:t>: </a:t>
            </a:r>
            <a:br>
              <a:rPr lang="es-DO" sz="3200" dirty="0" smtClean="0"/>
            </a:br>
            <a:r>
              <a:rPr lang="es-DO" sz="3200" dirty="0" smtClean="0"/>
              <a:t>cambios y permanencias</a:t>
            </a:r>
            <a:endParaRPr lang="es-DO" sz="3200" dirty="0"/>
          </a:p>
        </p:txBody>
      </p:sp>
      <p:sp>
        <p:nvSpPr>
          <p:cNvPr id="3" name="2 Marcador de contenido"/>
          <p:cNvSpPr>
            <a:spLocks noGrp="1"/>
          </p:cNvSpPr>
          <p:nvPr>
            <p:ph idx="1"/>
          </p:nvPr>
        </p:nvSpPr>
        <p:spPr>
          <a:xfrm>
            <a:off x="457200" y="1600200"/>
            <a:ext cx="8229600" cy="4925144"/>
          </a:xfrm>
        </p:spPr>
        <p:txBody>
          <a:bodyPr>
            <a:normAutofit fontScale="62500" lnSpcReduction="20000"/>
          </a:bodyPr>
          <a:lstStyle/>
          <a:p>
            <a:pPr algn="ctr">
              <a:buNone/>
            </a:pPr>
            <a:r>
              <a:rPr lang="es-DO" sz="3800" u="sng" dirty="0" smtClean="0"/>
              <a:t>Cambios</a:t>
            </a:r>
          </a:p>
          <a:p>
            <a:r>
              <a:rPr lang="es-DO" dirty="0" smtClean="0"/>
              <a:t>Nuevos clientes</a:t>
            </a:r>
          </a:p>
          <a:p>
            <a:pPr lvl="1"/>
            <a:r>
              <a:rPr lang="es-DO" dirty="0" smtClean="0"/>
              <a:t>Reducción del peso de intermediarios </a:t>
            </a:r>
          </a:p>
          <a:p>
            <a:pPr lvl="1"/>
            <a:r>
              <a:rPr lang="es-DO" dirty="0" smtClean="0"/>
              <a:t>Compras por parte de CEIS/</a:t>
            </a:r>
            <a:r>
              <a:rPr lang="es-DO" dirty="0" err="1" smtClean="0"/>
              <a:t>Fair-Fruit</a:t>
            </a:r>
            <a:r>
              <a:rPr lang="es-DO" dirty="0" smtClean="0"/>
              <a:t> </a:t>
            </a:r>
          </a:p>
          <a:p>
            <a:pPr lvl="1"/>
            <a:r>
              <a:rPr lang="es-DO" dirty="0" smtClean="0"/>
              <a:t>Vinculación con mercados internacionales (mercados ampliados)</a:t>
            </a:r>
          </a:p>
          <a:p>
            <a:r>
              <a:rPr lang="es-DO" dirty="0" smtClean="0"/>
              <a:t>Nuevos tratos (contratos)</a:t>
            </a:r>
          </a:p>
          <a:p>
            <a:pPr lvl="1"/>
            <a:r>
              <a:rPr lang="es-DO" dirty="0" smtClean="0"/>
              <a:t>Contratos asegurados</a:t>
            </a:r>
          </a:p>
          <a:p>
            <a:pPr lvl="1"/>
            <a:r>
              <a:rPr lang="es-DO" dirty="0" smtClean="0"/>
              <a:t>Precios mejorados por vía del esquema de Comercio Justo</a:t>
            </a:r>
          </a:p>
          <a:p>
            <a:r>
              <a:rPr lang="es-DO" dirty="0" smtClean="0"/>
              <a:t>Acceso mejorado al crédito</a:t>
            </a:r>
          </a:p>
          <a:p>
            <a:r>
              <a:rPr lang="es-DO" dirty="0" smtClean="0"/>
              <a:t>Acceso a asistencia técnica</a:t>
            </a:r>
          </a:p>
          <a:p>
            <a:r>
              <a:rPr lang="es-DO" dirty="0" smtClean="0"/>
              <a:t>Acceso mejorado a insumos</a:t>
            </a:r>
          </a:p>
          <a:p>
            <a:pPr algn="ctr">
              <a:buNone/>
            </a:pPr>
            <a:r>
              <a:rPr lang="es-DO" sz="3800" u="sng" dirty="0" smtClean="0"/>
              <a:t>Permanencias</a:t>
            </a:r>
            <a:endParaRPr lang="es-DO" sz="3800" dirty="0" smtClean="0"/>
          </a:p>
          <a:p>
            <a:r>
              <a:rPr lang="es-DO" dirty="0" smtClean="0"/>
              <a:t>Intensa competencia de otras unidades productivas</a:t>
            </a:r>
          </a:p>
          <a:p>
            <a:r>
              <a:rPr lang="es-DO" dirty="0" smtClean="0"/>
              <a:t>Presencia activa (a veces hostil) de </a:t>
            </a:r>
            <a:r>
              <a:rPr lang="es-DO" dirty="0" smtClean="0"/>
              <a:t>intermediarios</a:t>
            </a:r>
            <a:endParaRPr lang="es-DO" dirty="0" smtClean="0"/>
          </a:p>
          <a:p>
            <a:r>
              <a:rPr lang="es-DO" dirty="0" smtClean="0"/>
              <a:t>Pocos cambios en la infraestructura productiva externa</a:t>
            </a:r>
          </a:p>
          <a:p>
            <a:endParaRPr lang="en-US" dirty="0" smtClean="0"/>
          </a:p>
          <a:p>
            <a:endParaRPr lang="en-US" dirty="0" smtClean="0"/>
          </a:p>
          <a:p>
            <a:endParaRPr lang="es-DO" dirty="0"/>
          </a:p>
        </p:txBody>
      </p:sp>
      <p:graphicFrame>
        <p:nvGraphicFramePr>
          <p:cNvPr id="5" name="4 Gráfico"/>
          <p:cNvGraphicFramePr/>
          <p:nvPr/>
        </p:nvGraphicFramePr>
        <p:xfrm>
          <a:off x="4067944" y="1844824"/>
          <a:ext cx="4630018" cy="4104456"/>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60648"/>
            <a:ext cx="8229600" cy="504056"/>
          </a:xfrm>
        </p:spPr>
        <p:txBody>
          <a:bodyPr>
            <a:normAutofit/>
          </a:bodyPr>
          <a:lstStyle/>
          <a:p>
            <a:r>
              <a:rPr lang="es-DO" sz="2400" dirty="0" smtClean="0"/>
              <a:t>Cambios y permanencias en el entorno inmediato</a:t>
            </a:r>
            <a:endParaRPr lang="es-DO" sz="2400" dirty="0"/>
          </a:p>
        </p:txBody>
      </p:sp>
      <p:sp>
        <p:nvSpPr>
          <p:cNvPr id="4" name="3 Elipse"/>
          <p:cNvSpPr/>
          <p:nvPr/>
        </p:nvSpPr>
        <p:spPr>
          <a:xfrm>
            <a:off x="3779912" y="3284984"/>
            <a:ext cx="1872208" cy="108012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DO" dirty="0" smtClean="0"/>
              <a:t>Pequeñas unidades productivas</a:t>
            </a:r>
            <a:endParaRPr lang="es-DO" dirty="0"/>
          </a:p>
        </p:txBody>
      </p:sp>
      <p:cxnSp>
        <p:nvCxnSpPr>
          <p:cNvPr id="7" name="6 Conector recto de flecha"/>
          <p:cNvCxnSpPr/>
          <p:nvPr/>
        </p:nvCxnSpPr>
        <p:spPr>
          <a:xfrm>
            <a:off x="3707904" y="2708920"/>
            <a:ext cx="504056" cy="64807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10 Conector recto de flecha"/>
          <p:cNvCxnSpPr>
            <a:endCxn id="4" idx="2"/>
          </p:cNvCxnSpPr>
          <p:nvPr/>
        </p:nvCxnSpPr>
        <p:spPr>
          <a:xfrm>
            <a:off x="2699792" y="3789040"/>
            <a:ext cx="1080120" cy="3600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13 Conector recto de flecha"/>
          <p:cNvCxnSpPr>
            <a:endCxn id="4" idx="3"/>
          </p:cNvCxnSpPr>
          <p:nvPr/>
        </p:nvCxnSpPr>
        <p:spPr>
          <a:xfrm flipV="1">
            <a:off x="3203848" y="4206924"/>
            <a:ext cx="850243" cy="73424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16 Conector recto de flecha"/>
          <p:cNvCxnSpPr>
            <a:stCxn id="25" idx="0"/>
            <a:endCxn id="4" idx="4"/>
          </p:cNvCxnSpPr>
          <p:nvPr/>
        </p:nvCxnSpPr>
        <p:spPr>
          <a:xfrm flipH="1" flipV="1">
            <a:off x="4716016" y="4365104"/>
            <a:ext cx="108012" cy="86409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18 Conector recto de flecha"/>
          <p:cNvCxnSpPr/>
          <p:nvPr/>
        </p:nvCxnSpPr>
        <p:spPr>
          <a:xfrm>
            <a:off x="5652120" y="3789040"/>
            <a:ext cx="93610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20 Rectángulo redondeado"/>
          <p:cNvSpPr/>
          <p:nvPr/>
        </p:nvSpPr>
        <p:spPr>
          <a:xfrm>
            <a:off x="2051720" y="1844824"/>
            <a:ext cx="2232248"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sz="1400" u="sng" dirty="0" smtClean="0"/>
              <a:t>Crédito: acceso mejorado</a:t>
            </a:r>
          </a:p>
          <a:p>
            <a:pPr algn="ctr"/>
            <a:r>
              <a:rPr lang="en-US" sz="1400" u="sng" dirty="0" smtClean="0"/>
              <a:t>AT: </a:t>
            </a:r>
            <a:r>
              <a:rPr lang="en-US" sz="1400" u="sng" dirty="0" err="1" smtClean="0"/>
              <a:t>acceso</a:t>
            </a:r>
            <a:r>
              <a:rPr lang="en-US" sz="1400" u="sng" dirty="0" smtClean="0"/>
              <a:t> </a:t>
            </a:r>
            <a:r>
              <a:rPr lang="en-US" sz="1400" u="sng" dirty="0" err="1" smtClean="0"/>
              <a:t>mejorado</a:t>
            </a:r>
            <a:endParaRPr lang="es-DO" sz="1400" u="sng" dirty="0"/>
          </a:p>
        </p:txBody>
      </p:sp>
      <p:sp>
        <p:nvSpPr>
          <p:cNvPr id="23" name="22 Rectángulo redondeado"/>
          <p:cNvSpPr/>
          <p:nvPr/>
        </p:nvSpPr>
        <p:spPr>
          <a:xfrm>
            <a:off x="539552" y="3212976"/>
            <a:ext cx="2160240"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dirty="0" smtClean="0"/>
              <a:t>Proveedores de insumos</a:t>
            </a:r>
            <a:endParaRPr lang="es-DO" dirty="0"/>
          </a:p>
        </p:txBody>
      </p:sp>
      <p:sp>
        <p:nvSpPr>
          <p:cNvPr id="24" name="23 Rectángulo redondeado"/>
          <p:cNvSpPr/>
          <p:nvPr/>
        </p:nvSpPr>
        <p:spPr>
          <a:xfrm>
            <a:off x="1043608" y="4797152"/>
            <a:ext cx="2160240"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dirty="0" smtClean="0"/>
              <a:t>Infraestructura externa: pocos cambios</a:t>
            </a:r>
            <a:endParaRPr lang="es-DO" dirty="0"/>
          </a:p>
        </p:txBody>
      </p:sp>
      <p:sp>
        <p:nvSpPr>
          <p:cNvPr id="25" name="24 Rectángulo redondeado"/>
          <p:cNvSpPr/>
          <p:nvPr/>
        </p:nvSpPr>
        <p:spPr>
          <a:xfrm>
            <a:off x="3779912" y="5229200"/>
            <a:ext cx="2088232"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dirty="0" smtClean="0"/>
              <a:t>Servicios públicos: pocos cambios</a:t>
            </a:r>
            <a:endParaRPr lang="es-DO" dirty="0"/>
          </a:p>
        </p:txBody>
      </p:sp>
      <p:sp>
        <p:nvSpPr>
          <p:cNvPr id="27" name="26 Recortar rectángulo de esquina diagonal"/>
          <p:cNvSpPr/>
          <p:nvPr/>
        </p:nvSpPr>
        <p:spPr>
          <a:xfrm>
            <a:off x="6588224" y="3068960"/>
            <a:ext cx="2304256" cy="1656184"/>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dirty="0" smtClean="0"/>
              <a:t>Compradores: </a:t>
            </a:r>
            <a:r>
              <a:rPr lang="es-DO" u="sng" dirty="0" smtClean="0"/>
              <a:t>sustitución de intermediarios por  CEIS/</a:t>
            </a:r>
            <a:r>
              <a:rPr lang="es-DO" u="sng" dirty="0" err="1" smtClean="0"/>
              <a:t>Fair-Fruit</a:t>
            </a:r>
            <a:endParaRPr lang="es-DO" u="sng" dirty="0"/>
          </a:p>
        </p:txBody>
      </p:sp>
      <p:sp>
        <p:nvSpPr>
          <p:cNvPr id="34" name="33 Elipse"/>
          <p:cNvSpPr/>
          <p:nvPr/>
        </p:nvSpPr>
        <p:spPr>
          <a:xfrm>
            <a:off x="2987824" y="2852936"/>
            <a:ext cx="3240360" cy="2016224"/>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s-DO"/>
          </a:p>
        </p:txBody>
      </p:sp>
      <p:cxnSp>
        <p:nvCxnSpPr>
          <p:cNvPr id="36" name="35 Conector recto"/>
          <p:cNvCxnSpPr/>
          <p:nvPr/>
        </p:nvCxnSpPr>
        <p:spPr>
          <a:xfrm flipV="1">
            <a:off x="5652120" y="2420888"/>
            <a:ext cx="360040" cy="64807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36 CuadroTexto"/>
          <p:cNvSpPr txBox="1"/>
          <p:nvPr/>
        </p:nvSpPr>
        <p:spPr>
          <a:xfrm>
            <a:off x="5364088" y="980728"/>
            <a:ext cx="3456384" cy="1477328"/>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s-DO" dirty="0" smtClean="0"/>
              <a:t>Reglas del juego:</a:t>
            </a:r>
          </a:p>
          <a:p>
            <a:pPr>
              <a:buFont typeface="Arial" pitchFamily="34" charset="0"/>
              <a:buChar char="•"/>
            </a:pPr>
            <a:r>
              <a:rPr lang="es-DO" dirty="0" smtClean="0"/>
              <a:t> </a:t>
            </a:r>
            <a:r>
              <a:rPr lang="es-DO" u="sng" dirty="0" smtClean="0"/>
              <a:t>Contratos asegurados</a:t>
            </a:r>
          </a:p>
          <a:p>
            <a:pPr>
              <a:buFont typeface="Arial" pitchFamily="34" charset="0"/>
              <a:buChar char="•"/>
            </a:pPr>
            <a:r>
              <a:rPr lang="en-US" u="sng" dirty="0" smtClean="0"/>
              <a:t> </a:t>
            </a:r>
            <a:r>
              <a:rPr lang="en-US" u="sng" dirty="0" err="1" smtClean="0"/>
              <a:t>Precios</a:t>
            </a:r>
            <a:r>
              <a:rPr lang="en-US" u="sng" dirty="0" smtClean="0"/>
              <a:t>: </a:t>
            </a:r>
            <a:r>
              <a:rPr lang="en-US" u="sng" dirty="0" err="1" smtClean="0"/>
              <a:t>mejorados</a:t>
            </a:r>
            <a:endParaRPr lang="es-DO" u="sng" dirty="0" smtClean="0"/>
          </a:p>
          <a:p>
            <a:pPr>
              <a:buFont typeface="Arial" pitchFamily="34" charset="0"/>
              <a:buChar char="•"/>
            </a:pPr>
            <a:r>
              <a:rPr lang="es-DO" dirty="0" smtClean="0"/>
              <a:t> Competencia/poder de mercado</a:t>
            </a:r>
          </a:p>
          <a:p>
            <a:pPr>
              <a:buFont typeface="Arial" pitchFamily="34" charset="0"/>
              <a:buChar char="•"/>
            </a:pPr>
            <a:r>
              <a:rPr lang="es-DO" dirty="0" smtClean="0"/>
              <a:t> </a:t>
            </a:r>
            <a:r>
              <a:rPr lang="es-DO" u="sng" dirty="0" smtClean="0"/>
              <a:t>Capacidad de oferta mejorada</a:t>
            </a:r>
            <a:endParaRPr lang="es-DO" u="sng" dirty="0"/>
          </a:p>
        </p:txBody>
      </p:sp>
      <p:sp>
        <p:nvSpPr>
          <p:cNvPr id="45" name="44 Rectángulo redondeado"/>
          <p:cNvSpPr/>
          <p:nvPr/>
        </p:nvSpPr>
        <p:spPr>
          <a:xfrm>
            <a:off x="179512" y="188640"/>
            <a:ext cx="8784976" cy="648072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1" nodeType="clickEffect">
                                  <p:stCondLst>
                                    <p:cond delay="0"/>
                                  </p:stCondLst>
                                  <p:childTnLst>
                                    <p:animScale>
                                      <p:cBhvr>
                                        <p:cTn id="6" dur="2000" fill="hold"/>
                                        <p:tgtEl>
                                          <p:spTgt spid="27"/>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grpId="1" nodeType="clickEffect">
                                  <p:stCondLst>
                                    <p:cond delay="0"/>
                                  </p:stCondLst>
                                  <p:childTnLst>
                                    <p:animScale>
                                      <p:cBhvr>
                                        <p:cTn id="10" dur="2000" fill="hold"/>
                                        <p:tgtEl>
                                          <p:spTgt spid="21"/>
                                        </p:tgtEl>
                                      </p:cBhvr>
                                      <p:by x="150000" y="150000"/>
                                    </p:animScale>
                                  </p:childTnLst>
                                </p:cTn>
                              </p:par>
                            </p:childTnLst>
                          </p:cTn>
                        </p:par>
                      </p:childTnLst>
                    </p:cTn>
                  </p:par>
                  <p:par>
                    <p:cTn id="11" fill="hold">
                      <p:stCondLst>
                        <p:cond delay="indefinite"/>
                      </p:stCondLst>
                      <p:childTnLst>
                        <p:par>
                          <p:cTn id="12" fill="hold">
                            <p:stCondLst>
                              <p:cond delay="0"/>
                            </p:stCondLst>
                            <p:childTnLst>
                              <p:par>
                                <p:cTn id="13" presetID="6" presetClass="emph" presetSubtype="0" fill="hold" grpId="1" nodeType="clickEffect">
                                  <p:stCondLst>
                                    <p:cond delay="0"/>
                                  </p:stCondLst>
                                  <p:childTnLst>
                                    <p:animScale>
                                      <p:cBhvr>
                                        <p:cTn id="14" dur="2000" fill="hold"/>
                                        <p:tgtEl>
                                          <p:spTgt spid="37"/>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1" animBg="1"/>
      <p:bldP spid="27" grpId="1" animBg="1"/>
      <p:bldP spid="37"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2">
            <a:schemeClr val="dk1"/>
          </a:lnRef>
          <a:fillRef idx="1">
            <a:schemeClr val="lt1"/>
          </a:fillRef>
          <a:effectRef idx="0">
            <a:schemeClr val="dk1"/>
          </a:effectRef>
          <a:fontRef idx="minor">
            <a:schemeClr val="dk1"/>
          </a:fontRef>
        </p:style>
        <p:txBody>
          <a:bodyPr>
            <a:noAutofit/>
          </a:bodyPr>
          <a:lstStyle/>
          <a:p>
            <a:r>
              <a:rPr lang="es-DO" sz="3200" dirty="0" smtClean="0"/>
              <a:t>Ruralidad y agricultura en Guatemala: elementos básicos</a:t>
            </a:r>
            <a:endParaRPr lang="es-DO" sz="3200" dirty="0"/>
          </a:p>
        </p:txBody>
      </p:sp>
      <p:pic>
        <p:nvPicPr>
          <p:cNvPr id="4" name="Imagen 11" descr="Fondo-hoja-Aweb.jpg"/>
          <p:cNvPicPr>
            <a:picLocks noChangeAspect="1"/>
          </p:cNvPicPr>
          <p:nvPr/>
        </p:nvPicPr>
        <p:blipFill>
          <a:blip r:embed="rId2" cstate="print"/>
          <a:srcRect/>
          <a:stretch>
            <a:fillRect/>
          </a:stretch>
        </p:blipFill>
        <p:spPr bwMode="auto">
          <a:xfrm>
            <a:off x="0" y="3606800"/>
            <a:ext cx="9144000" cy="3251200"/>
          </a:xfrm>
          <a:prstGeom prst="rect">
            <a:avLst/>
          </a:prstGeom>
          <a:noFill/>
          <a:ln w="9525">
            <a:noFill/>
            <a:miter lim="800000"/>
            <a:headEnd/>
            <a:tailEnd/>
          </a:ln>
        </p:spPr>
      </p:pic>
      <p:sp>
        <p:nvSpPr>
          <p:cNvPr id="3" name="2 Marcador de contenido"/>
          <p:cNvSpPr>
            <a:spLocks noGrp="1"/>
          </p:cNvSpPr>
          <p:nvPr>
            <p:ph idx="1"/>
          </p:nvPr>
        </p:nvSpPr>
        <p:spPr>
          <a:xfrm>
            <a:off x="251520" y="1484784"/>
            <a:ext cx="8640960" cy="5184576"/>
          </a:xfrm>
        </p:spPr>
        <p:txBody>
          <a:bodyPr>
            <a:normAutofit fontScale="70000" lnSpcReduction="20000"/>
          </a:bodyPr>
          <a:lstStyle/>
          <a:p>
            <a:pPr algn="ctr">
              <a:buNone/>
            </a:pPr>
            <a:r>
              <a:rPr lang="es-DO" sz="3400" dirty="0" smtClean="0"/>
              <a:t>Características similares a la </a:t>
            </a:r>
            <a:r>
              <a:rPr lang="es-DO" sz="3400" dirty="0"/>
              <a:t>mayoría de los países de la región, </a:t>
            </a:r>
            <a:endParaRPr lang="es-DO" sz="3400" dirty="0" smtClean="0"/>
          </a:p>
          <a:p>
            <a:pPr algn="ctr">
              <a:buNone/>
            </a:pPr>
            <a:r>
              <a:rPr lang="es-DO" sz="3400" dirty="0" smtClean="0"/>
              <a:t>con </a:t>
            </a:r>
            <a:r>
              <a:rPr lang="es-DO" sz="3400" dirty="0"/>
              <a:t>algunas de ellas </a:t>
            </a:r>
            <a:r>
              <a:rPr lang="es-DO" sz="3400" dirty="0" smtClean="0"/>
              <a:t>exacerbadas</a:t>
            </a:r>
            <a:endParaRPr lang="es-DO" sz="1900" dirty="0" smtClean="0"/>
          </a:p>
          <a:p>
            <a:r>
              <a:rPr lang="es-DO" sz="2900" dirty="0" smtClean="0"/>
              <a:t>Reducción notable de participación de agricultura en PIB, pero mantiene participación más alta que en otros países de la región</a:t>
            </a:r>
          </a:p>
          <a:p>
            <a:r>
              <a:rPr lang="es-DO" sz="2900" dirty="0" smtClean="0"/>
              <a:t>Muy alta concentración de la tierra (segunda más alta en toda la región):</a:t>
            </a:r>
          </a:p>
          <a:p>
            <a:pPr lvl="1"/>
            <a:r>
              <a:rPr lang="es-DO" sz="2600" dirty="0" smtClean="0"/>
              <a:t>92% de productores ocupa el 22% de la superficie</a:t>
            </a:r>
          </a:p>
          <a:p>
            <a:pPr lvl="1"/>
            <a:r>
              <a:rPr lang="es-DO" sz="2600" dirty="0" smtClean="0"/>
              <a:t>Menos del 2% ocupa el  57%</a:t>
            </a:r>
          </a:p>
          <a:p>
            <a:r>
              <a:rPr lang="es-DO" sz="2900" dirty="0" smtClean="0"/>
              <a:t>Muy alta pobreza</a:t>
            </a:r>
          </a:p>
          <a:p>
            <a:pPr lvl="1"/>
            <a:r>
              <a:rPr lang="es-DO" sz="2600" dirty="0" smtClean="0"/>
              <a:t>Explican el 70% de población pobre </a:t>
            </a:r>
          </a:p>
          <a:p>
            <a:pPr lvl="1"/>
            <a:r>
              <a:rPr lang="es-DO" sz="2600" dirty="0" smtClean="0"/>
              <a:t>Profundidad y severidad de pobreza es mayor</a:t>
            </a:r>
          </a:p>
          <a:p>
            <a:r>
              <a:rPr lang="es-DO" sz="2900" dirty="0" smtClean="0"/>
              <a:t>Carácter étnico y territorial de la pobreza</a:t>
            </a:r>
          </a:p>
          <a:p>
            <a:pPr lvl="1"/>
            <a:r>
              <a:rPr lang="es-DO" sz="2600" dirty="0" smtClean="0"/>
              <a:t>76% de pobres son indígenas</a:t>
            </a:r>
          </a:p>
          <a:p>
            <a:pPr lvl="1"/>
            <a:r>
              <a:rPr lang="es-DO" sz="2600" dirty="0" smtClean="0"/>
              <a:t>Mayor incidencia en Norte y Noroccidente, menos urbanizada y de acceso más difícil</a:t>
            </a:r>
            <a:endParaRPr lang="en-US" sz="1900" dirty="0" smtClean="0"/>
          </a:p>
          <a:p>
            <a:pPr algn="ctr">
              <a:buNone/>
            </a:pPr>
            <a:r>
              <a:rPr lang="es-DO" sz="2900" b="1" dirty="0" smtClean="0"/>
              <a:t>Pensando en las personas que viven en el mundo rural: ¿Qué dice esto del </a:t>
            </a:r>
            <a:r>
              <a:rPr lang="es-DO" sz="2900" b="1" u="sng" dirty="0" smtClean="0"/>
              <a:t>acceso a recursos</a:t>
            </a:r>
            <a:r>
              <a:rPr lang="es-DO" sz="2900" b="1" dirty="0" smtClean="0"/>
              <a:t>, del </a:t>
            </a:r>
            <a:r>
              <a:rPr lang="es-DO" sz="2900" b="1" u="sng" dirty="0" smtClean="0"/>
              <a:t>poder</a:t>
            </a:r>
            <a:r>
              <a:rPr lang="es-DO" sz="2900" b="1" dirty="0" smtClean="0"/>
              <a:t> y de la atención de las </a:t>
            </a:r>
            <a:r>
              <a:rPr lang="es-DO" sz="2900" b="1" u="sng" dirty="0" smtClean="0"/>
              <a:t>políticas públicas</a:t>
            </a:r>
            <a:r>
              <a:rPr lang="es-DO" sz="2900" b="1" dirty="0" smtClean="0"/>
              <a:t>?</a:t>
            </a:r>
          </a:p>
          <a:p>
            <a:pPr>
              <a:buNone/>
            </a:pPr>
            <a:endParaRPr lang="es-DO" sz="2900" dirty="0" smtClean="0"/>
          </a:p>
          <a:p>
            <a:pPr>
              <a:buNone/>
            </a:pPr>
            <a:endParaRPr lang="es-DO" dirty="0" smtClean="0"/>
          </a:p>
          <a:p>
            <a:pPr>
              <a:buNone/>
            </a:pPr>
            <a:endParaRPr lang="es-DO" dirty="0" smtClean="0"/>
          </a:p>
          <a:p>
            <a:pPr>
              <a:buNone/>
            </a:pPr>
            <a:endParaRPr lang="es-DO" dirty="0"/>
          </a:p>
        </p:txBody>
      </p:sp>
      <p:grpSp>
        <p:nvGrpSpPr>
          <p:cNvPr id="5" name="Group 5"/>
          <p:cNvGrpSpPr>
            <a:grpSpLocks/>
          </p:cNvGrpSpPr>
          <p:nvPr/>
        </p:nvGrpSpPr>
        <p:grpSpPr bwMode="auto">
          <a:xfrm>
            <a:off x="251520" y="6093296"/>
            <a:ext cx="1054100" cy="533400"/>
            <a:chOff x="424" y="0"/>
            <a:chExt cx="664" cy="336"/>
          </a:xfrm>
        </p:grpSpPr>
        <p:pic>
          <p:nvPicPr>
            <p:cNvPr id="6" name="Picture 6"/>
            <p:cNvPicPr>
              <a:picLocks noChangeAspect="1" noChangeArrowheads="1"/>
            </p:cNvPicPr>
            <p:nvPr/>
          </p:nvPicPr>
          <p:blipFill>
            <a:blip r:embed="rId3" cstate="print"/>
            <a:srcRect/>
            <a:stretch>
              <a:fillRect/>
            </a:stretch>
          </p:blipFill>
          <p:spPr bwMode="auto">
            <a:xfrm>
              <a:off x="424" y="0"/>
              <a:ext cx="664" cy="336"/>
            </a:xfrm>
            <a:prstGeom prst="rect">
              <a:avLst/>
            </a:prstGeom>
            <a:noFill/>
            <a:ln w="9525">
              <a:noFill/>
              <a:round/>
              <a:headEnd/>
              <a:tailEnd/>
            </a:ln>
          </p:spPr>
        </p:pic>
        <p:pic>
          <p:nvPicPr>
            <p:cNvPr id="7" name="Picture 7"/>
            <p:cNvPicPr>
              <a:picLocks noChangeAspect="1" noChangeArrowheads="1"/>
            </p:cNvPicPr>
            <p:nvPr/>
          </p:nvPicPr>
          <p:blipFill>
            <a:blip r:embed="rId4" cstate="print"/>
            <a:srcRect/>
            <a:stretch>
              <a:fillRect/>
            </a:stretch>
          </p:blipFill>
          <p:spPr bwMode="auto">
            <a:xfrm>
              <a:off x="760" y="64"/>
              <a:ext cx="288" cy="208"/>
            </a:xfrm>
            <a:prstGeom prst="rect">
              <a:avLst/>
            </a:prstGeom>
            <a:noFill/>
            <a:ln w="9525">
              <a:noFill/>
              <a:round/>
              <a:headEnd/>
              <a:tailEnd/>
            </a:ln>
          </p:spPr>
        </p:pic>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2">
            <a:schemeClr val="dk1"/>
          </a:lnRef>
          <a:fillRef idx="1">
            <a:schemeClr val="lt1"/>
          </a:fillRef>
          <a:effectRef idx="0">
            <a:schemeClr val="dk1"/>
          </a:effectRef>
          <a:fontRef idx="minor">
            <a:schemeClr val="dk1"/>
          </a:fontRef>
        </p:style>
        <p:txBody>
          <a:bodyPr>
            <a:noAutofit/>
          </a:bodyPr>
          <a:lstStyle/>
          <a:p>
            <a:r>
              <a:rPr lang="es-DO" sz="3200" dirty="0" smtClean="0"/>
              <a:t>Ruralidad y agricultura en Guatemala: elementos básicos</a:t>
            </a:r>
            <a:endParaRPr lang="es-DO" sz="3200" dirty="0"/>
          </a:p>
        </p:txBody>
      </p:sp>
      <p:pic>
        <p:nvPicPr>
          <p:cNvPr id="4" name="Imagen 11" descr="Fondo-hoja-Aweb.jpg"/>
          <p:cNvPicPr>
            <a:picLocks noChangeAspect="1"/>
          </p:cNvPicPr>
          <p:nvPr/>
        </p:nvPicPr>
        <p:blipFill>
          <a:blip r:embed="rId2" cstate="print"/>
          <a:srcRect/>
          <a:stretch>
            <a:fillRect/>
          </a:stretch>
        </p:blipFill>
        <p:spPr bwMode="auto">
          <a:xfrm>
            <a:off x="0" y="3606800"/>
            <a:ext cx="9144000" cy="3251200"/>
          </a:xfrm>
          <a:prstGeom prst="rect">
            <a:avLst/>
          </a:prstGeom>
          <a:noFill/>
          <a:ln w="9525">
            <a:noFill/>
            <a:miter lim="800000"/>
            <a:headEnd/>
            <a:tailEnd/>
          </a:ln>
        </p:spPr>
      </p:pic>
      <p:sp>
        <p:nvSpPr>
          <p:cNvPr id="3" name="2 Marcador de contenido"/>
          <p:cNvSpPr>
            <a:spLocks noGrp="1"/>
          </p:cNvSpPr>
          <p:nvPr>
            <p:ph idx="1"/>
          </p:nvPr>
        </p:nvSpPr>
        <p:spPr/>
        <p:txBody>
          <a:bodyPr>
            <a:normAutofit fontScale="92500"/>
          </a:bodyPr>
          <a:lstStyle/>
          <a:p>
            <a:pPr>
              <a:spcBef>
                <a:spcPts val="600"/>
              </a:spcBef>
              <a:spcAft>
                <a:spcPts val="600"/>
              </a:spcAft>
            </a:pPr>
            <a:r>
              <a:rPr lang="es-DO" sz="3000" dirty="0" smtClean="0"/>
              <a:t>Confluencia </a:t>
            </a:r>
            <a:r>
              <a:rPr lang="es-DO" sz="3000" dirty="0"/>
              <a:t>de altísimos niveles de incidencia de pobreza e indigencia en población rural e </a:t>
            </a:r>
            <a:r>
              <a:rPr lang="es-DO" sz="3000" dirty="0" smtClean="0"/>
              <a:t>indígena</a:t>
            </a:r>
          </a:p>
          <a:p>
            <a:pPr>
              <a:spcBef>
                <a:spcPts val="600"/>
              </a:spcBef>
              <a:spcAft>
                <a:spcPts val="600"/>
              </a:spcAft>
            </a:pPr>
            <a:r>
              <a:rPr lang="es-DO" sz="3000" dirty="0" smtClean="0"/>
              <a:t>Muy </a:t>
            </a:r>
            <a:r>
              <a:rPr lang="es-DO" sz="3000" dirty="0"/>
              <a:t>elevado nivel de inseguridad y vulnerabilidad alimentaria, y el alto nivel de incidencia de la desnutrición infantil y la subnutrición en esas </a:t>
            </a:r>
            <a:r>
              <a:rPr lang="es-DO" sz="3000" dirty="0" smtClean="0"/>
              <a:t>zonas</a:t>
            </a:r>
          </a:p>
          <a:p>
            <a:pPr>
              <a:spcBef>
                <a:spcPts val="600"/>
              </a:spcBef>
              <a:spcAft>
                <a:spcPts val="600"/>
              </a:spcAft>
            </a:pPr>
            <a:r>
              <a:rPr lang="es-DO" sz="3000" dirty="0" smtClean="0"/>
              <a:t>Dos </a:t>
            </a:r>
            <a:r>
              <a:rPr lang="es-DO" sz="3000" dirty="0"/>
              <a:t>factores muy vinculados la pobreza rural en </a:t>
            </a:r>
            <a:r>
              <a:rPr lang="es-DO" sz="3000" dirty="0" smtClean="0"/>
              <a:t>Guatemala</a:t>
            </a:r>
          </a:p>
          <a:p>
            <a:pPr lvl="1"/>
            <a:r>
              <a:rPr lang="es-DO" dirty="0" smtClean="0"/>
              <a:t>Salarios </a:t>
            </a:r>
            <a:r>
              <a:rPr lang="es-DO" dirty="0"/>
              <a:t>y </a:t>
            </a:r>
            <a:r>
              <a:rPr lang="es-DO" dirty="0" smtClean="0"/>
              <a:t>provisión </a:t>
            </a:r>
            <a:r>
              <a:rPr lang="es-DO" dirty="0"/>
              <a:t>de servicios </a:t>
            </a:r>
            <a:r>
              <a:rPr lang="es-DO" dirty="0" smtClean="0"/>
              <a:t>básicos</a:t>
            </a:r>
          </a:p>
          <a:p>
            <a:pPr lvl="1"/>
            <a:r>
              <a:rPr lang="es-DO" dirty="0" smtClean="0"/>
              <a:t>Migración</a:t>
            </a:r>
            <a:endParaRPr lang="es-DO" dirty="0"/>
          </a:p>
        </p:txBody>
      </p:sp>
      <p:grpSp>
        <p:nvGrpSpPr>
          <p:cNvPr id="5" name="Group 5"/>
          <p:cNvGrpSpPr>
            <a:grpSpLocks/>
          </p:cNvGrpSpPr>
          <p:nvPr/>
        </p:nvGrpSpPr>
        <p:grpSpPr bwMode="auto">
          <a:xfrm>
            <a:off x="251520" y="6093296"/>
            <a:ext cx="1054100" cy="533400"/>
            <a:chOff x="424" y="0"/>
            <a:chExt cx="664" cy="336"/>
          </a:xfrm>
        </p:grpSpPr>
        <p:pic>
          <p:nvPicPr>
            <p:cNvPr id="6" name="Picture 6"/>
            <p:cNvPicPr>
              <a:picLocks noChangeAspect="1" noChangeArrowheads="1"/>
            </p:cNvPicPr>
            <p:nvPr/>
          </p:nvPicPr>
          <p:blipFill>
            <a:blip r:embed="rId3" cstate="print"/>
            <a:srcRect/>
            <a:stretch>
              <a:fillRect/>
            </a:stretch>
          </p:blipFill>
          <p:spPr bwMode="auto">
            <a:xfrm>
              <a:off x="424" y="0"/>
              <a:ext cx="664" cy="336"/>
            </a:xfrm>
            <a:prstGeom prst="rect">
              <a:avLst/>
            </a:prstGeom>
            <a:noFill/>
            <a:ln w="9525">
              <a:noFill/>
              <a:round/>
              <a:headEnd/>
              <a:tailEnd/>
            </a:ln>
          </p:spPr>
        </p:pic>
        <p:pic>
          <p:nvPicPr>
            <p:cNvPr id="7" name="Picture 7"/>
            <p:cNvPicPr>
              <a:picLocks noChangeAspect="1" noChangeArrowheads="1"/>
            </p:cNvPicPr>
            <p:nvPr/>
          </p:nvPicPr>
          <p:blipFill>
            <a:blip r:embed="rId4" cstate="print"/>
            <a:srcRect/>
            <a:stretch>
              <a:fillRect/>
            </a:stretch>
          </p:blipFill>
          <p:spPr bwMode="auto">
            <a:xfrm>
              <a:off x="760" y="64"/>
              <a:ext cx="288" cy="208"/>
            </a:xfrm>
            <a:prstGeom prst="rect">
              <a:avLst/>
            </a:prstGeom>
            <a:noFill/>
            <a:ln w="9525">
              <a:noFill/>
              <a:round/>
              <a:headEnd/>
              <a:tailEnd/>
            </a:ln>
          </p:spPr>
        </p:pic>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2">
            <a:schemeClr val="dk1"/>
          </a:lnRef>
          <a:fillRef idx="1">
            <a:schemeClr val="lt1"/>
          </a:fillRef>
          <a:effectRef idx="0">
            <a:schemeClr val="dk1"/>
          </a:effectRef>
          <a:fontRef idx="minor">
            <a:schemeClr val="dk1"/>
          </a:fontRef>
        </p:style>
        <p:txBody>
          <a:bodyPr>
            <a:noAutofit/>
          </a:bodyPr>
          <a:lstStyle/>
          <a:p>
            <a:r>
              <a:rPr lang="es-DO" sz="3200" dirty="0" smtClean="0"/>
              <a:t>Ruralidad y agricultura en Guatemala: elementos básicos</a:t>
            </a:r>
            <a:endParaRPr lang="es-DO" sz="3200" dirty="0"/>
          </a:p>
        </p:txBody>
      </p:sp>
      <p:pic>
        <p:nvPicPr>
          <p:cNvPr id="4" name="Imagen 11" descr="Fondo-hoja-Aweb.jpg"/>
          <p:cNvPicPr>
            <a:picLocks noChangeAspect="1"/>
          </p:cNvPicPr>
          <p:nvPr/>
        </p:nvPicPr>
        <p:blipFill>
          <a:blip r:embed="rId2" cstate="print"/>
          <a:srcRect/>
          <a:stretch>
            <a:fillRect/>
          </a:stretch>
        </p:blipFill>
        <p:spPr bwMode="auto">
          <a:xfrm>
            <a:off x="0" y="3606800"/>
            <a:ext cx="9144000" cy="3251200"/>
          </a:xfrm>
          <a:prstGeom prst="rect">
            <a:avLst/>
          </a:prstGeom>
          <a:noFill/>
          <a:ln w="9525">
            <a:noFill/>
            <a:miter lim="800000"/>
            <a:headEnd/>
            <a:tailEnd/>
          </a:ln>
        </p:spPr>
      </p:pic>
      <p:grpSp>
        <p:nvGrpSpPr>
          <p:cNvPr id="5" name="Group 5"/>
          <p:cNvGrpSpPr>
            <a:grpSpLocks/>
          </p:cNvGrpSpPr>
          <p:nvPr/>
        </p:nvGrpSpPr>
        <p:grpSpPr bwMode="auto">
          <a:xfrm>
            <a:off x="251520" y="6093296"/>
            <a:ext cx="1054100" cy="533400"/>
            <a:chOff x="424" y="0"/>
            <a:chExt cx="664" cy="336"/>
          </a:xfrm>
        </p:grpSpPr>
        <p:pic>
          <p:nvPicPr>
            <p:cNvPr id="6" name="Picture 6"/>
            <p:cNvPicPr>
              <a:picLocks noChangeAspect="1" noChangeArrowheads="1"/>
            </p:cNvPicPr>
            <p:nvPr/>
          </p:nvPicPr>
          <p:blipFill>
            <a:blip r:embed="rId3" cstate="print"/>
            <a:srcRect/>
            <a:stretch>
              <a:fillRect/>
            </a:stretch>
          </p:blipFill>
          <p:spPr bwMode="auto">
            <a:xfrm>
              <a:off x="424" y="0"/>
              <a:ext cx="664" cy="336"/>
            </a:xfrm>
            <a:prstGeom prst="rect">
              <a:avLst/>
            </a:prstGeom>
            <a:noFill/>
            <a:ln w="9525">
              <a:noFill/>
              <a:round/>
              <a:headEnd/>
              <a:tailEnd/>
            </a:ln>
          </p:spPr>
        </p:pic>
        <p:pic>
          <p:nvPicPr>
            <p:cNvPr id="7" name="Picture 7"/>
            <p:cNvPicPr>
              <a:picLocks noChangeAspect="1" noChangeArrowheads="1"/>
            </p:cNvPicPr>
            <p:nvPr/>
          </p:nvPicPr>
          <p:blipFill>
            <a:blip r:embed="rId4" cstate="print"/>
            <a:srcRect/>
            <a:stretch>
              <a:fillRect/>
            </a:stretch>
          </p:blipFill>
          <p:spPr bwMode="auto">
            <a:xfrm>
              <a:off x="760" y="64"/>
              <a:ext cx="288" cy="208"/>
            </a:xfrm>
            <a:prstGeom prst="rect">
              <a:avLst/>
            </a:prstGeom>
            <a:noFill/>
            <a:ln w="9525">
              <a:noFill/>
              <a:round/>
              <a:headEnd/>
              <a:tailEnd/>
            </a:ln>
          </p:spPr>
        </p:pic>
      </p:grpSp>
      <p:sp>
        <p:nvSpPr>
          <p:cNvPr id="3" name="2 Marcador de contenido"/>
          <p:cNvSpPr>
            <a:spLocks noGrp="1"/>
          </p:cNvSpPr>
          <p:nvPr>
            <p:ph idx="1"/>
          </p:nvPr>
        </p:nvSpPr>
        <p:spPr>
          <a:xfrm>
            <a:off x="457200" y="1600200"/>
            <a:ext cx="8229600" cy="4997152"/>
          </a:xfrm>
        </p:spPr>
        <p:txBody>
          <a:bodyPr>
            <a:noAutofit/>
          </a:bodyPr>
          <a:lstStyle/>
          <a:p>
            <a:pPr algn="ctr">
              <a:buNone/>
            </a:pPr>
            <a:r>
              <a:rPr lang="es-DO" u="sng" dirty="0" smtClean="0"/>
              <a:t>Cambios en las políticas agrícolas</a:t>
            </a:r>
            <a:endParaRPr lang="es-DO" sz="2400" u="sng" dirty="0" smtClean="0"/>
          </a:p>
          <a:p>
            <a:pPr>
              <a:buNone/>
            </a:pPr>
            <a:r>
              <a:rPr lang="es-DO" sz="2400" dirty="0" smtClean="0"/>
              <a:t>Desmonte gradual de las instituciones y las intervenciones en la agropecuaria:</a:t>
            </a:r>
          </a:p>
          <a:p>
            <a:pPr lvl="1"/>
            <a:r>
              <a:rPr lang="es-DO" sz="2000" dirty="0" smtClean="0"/>
              <a:t>Unidad </a:t>
            </a:r>
            <a:r>
              <a:rPr lang="es-DO" sz="2000" dirty="0"/>
              <a:t>Sectorial de Planificación Agropecuaria y de Alimentación (USPADA), </a:t>
            </a:r>
            <a:endParaRPr lang="es-DO" sz="2000" dirty="0" smtClean="0"/>
          </a:p>
          <a:p>
            <a:pPr lvl="1"/>
            <a:r>
              <a:rPr lang="es-DO" sz="2000" dirty="0" smtClean="0"/>
              <a:t>Dirección </a:t>
            </a:r>
            <a:r>
              <a:rPr lang="es-DO" sz="2000" dirty="0"/>
              <a:t>General de Servicios Agrícolas (DIGESA</a:t>
            </a:r>
            <a:r>
              <a:rPr lang="es-DO" sz="2000" dirty="0" smtClean="0"/>
              <a:t>),</a:t>
            </a:r>
          </a:p>
          <a:p>
            <a:pPr lvl="1"/>
            <a:r>
              <a:rPr lang="es-DO" sz="2000" dirty="0" smtClean="0"/>
              <a:t>Dirección </a:t>
            </a:r>
            <a:r>
              <a:rPr lang="es-DO" sz="2000" dirty="0"/>
              <a:t>General de Servicios Pecuarios (DIGESEPE), </a:t>
            </a:r>
            <a:endParaRPr lang="es-DO" sz="2000" dirty="0" smtClean="0"/>
          </a:p>
          <a:p>
            <a:pPr lvl="1"/>
            <a:r>
              <a:rPr lang="es-DO" sz="2000" dirty="0" smtClean="0"/>
              <a:t>Venta de silos </a:t>
            </a:r>
            <a:r>
              <a:rPr lang="es-DO" sz="2000" dirty="0"/>
              <a:t>del </a:t>
            </a:r>
            <a:r>
              <a:rPr lang="es-DO" sz="2000" dirty="0" smtClean="0"/>
              <a:t>INDECA</a:t>
            </a:r>
          </a:p>
          <a:p>
            <a:pPr lvl="1"/>
            <a:r>
              <a:rPr lang="es-DO" sz="2000" dirty="0" smtClean="0"/>
              <a:t>Reestructuración del BANDESA </a:t>
            </a:r>
            <a:r>
              <a:rPr lang="es-DO" sz="2000" dirty="0" smtClean="0">
                <a:sym typeface="Wingdings" pitchFamily="2" charset="2"/>
              </a:rPr>
              <a:t> </a:t>
            </a:r>
            <a:r>
              <a:rPr lang="es-DO" sz="2000" dirty="0" smtClean="0"/>
              <a:t>BANRURAL</a:t>
            </a:r>
          </a:p>
          <a:p>
            <a:pPr algn="ctr">
              <a:buNone/>
            </a:pPr>
            <a:endParaRPr lang="es-DO" sz="1100" dirty="0" smtClean="0"/>
          </a:p>
          <a:p>
            <a:pPr algn="ctr">
              <a:buNone/>
            </a:pPr>
            <a:r>
              <a:rPr lang="es-DO" sz="2400" dirty="0" smtClean="0"/>
              <a:t> Desarticulación de </a:t>
            </a:r>
            <a:r>
              <a:rPr lang="es-DO" sz="2400" dirty="0"/>
              <a:t>entes de apoyo </a:t>
            </a:r>
            <a:r>
              <a:rPr lang="es-DO" sz="2400" dirty="0" smtClean="0"/>
              <a:t>a </a:t>
            </a:r>
            <a:r>
              <a:rPr lang="es-DO" sz="2400" dirty="0"/>
              <a:t>la agricultura campesina e indígena, productora de alimentos básicos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11" descr="Fondo-hoja-Aweb.jpg"/>
          <p:cNvPicPr>
            <a:picLocks noChangeAspect="1"/>
          </p:cNvPicPr>
          <p:nvPr/>
        </p:nvPicPr>
        <p:blipFill>
          <a:blip r:embed="rId2" cstate="print"/>
          <a:srcRect/>
          <a:stretch>
            <a:fillRect/>
          </a:stretch>
        </p:blipFill>
        <p:spPr bwMode="auto">
          <a:xfrm>
            <a:off x="0" y="3606800"/>
            <a:ext cx="9144000" cy="3251200"/>
          </a:xfrm>
          <a:prstGeom prst="rect">
            <a:avLst/>
          </a:prstGeom>
          <a:noFill/>
          <a:ln w="9525">
            <a:noFill/>
            <a:miter lim="800000"/>
            <a:headEnd/>
            <a:tailEnd/>
          </a:ln>
        </p:spPr>
      </p:pic>
      <p:grpSp>
        <p:nvGrpSpPr>
          <p:cNvPr id="8" name="Group 5"/>
          <p:cNvGrpSpPr>
            <a:grpSpLocks/>
          </p:cNvGrpSpPr>
          <p:nvPr/>
        </p:nvGrpSpPr>
        <p:grpSpPr bwMode="auto">
          <a:xfrm>
            <a:off x="251520" y="6093296"/>
            <a:ext cx="1054100" cy="533400"/>
            <a:chOff x="424" y="0"/>
            <a:chExt cx="664" cy="336"/>
          </a:xfrm>
        </p:grpSpPr>
        <p:pic>
          <p:nvPicPr>
            <p:cNvPr id="9" name="Picture 6"/>
            <p:cNvPicPr>
              <a:picLocks noChangeAspect="1" noChangeArrowheads="1"/>
            </p:cNvPicPr>
            <p:nvPr/>
          </p:nvPicPr>
          <p:blipFill>
            <a:blip r:embed="rId3" cstate="print"/>
            <a:srcRect/>
            <a:stretch>
              <a:fillRect/>
            </a:stretch>
          </p:blipFill>
          <p:spPr bwMode="auto">
            <a:xfrm>
              <a:off x="424" y="0"/>
              <a:ext cx="664" cy="336"/>
            </a:xfrm>
            <a:prstGeom prst="rect">
              <a:avLst/>
            </a:prstGeom>
            <a:noFill/>
            <a:ln w="9525">
              <a:noFill/>
              <a:round/>
              <a:headEnd/>
              <a:tailEnd/>
            </a:ln>
          </p:spPr>
        </p:pic>
        <p:pic>
          <p:nvPicPr>
            <p:cNvPr id="10" name="Picture 7"/>
            <p:cNvPicPr>
              <a:picLocks noChangeAspect="1" noChangeArrowheads="1"/>
            </p:cNvPicPr>
            <p:nvPr/>
          </p:nvPicPr>
          <p:blipFill>
            <a:blip r:embed="rId4" cstate="print"/>
            <a:srcRect/>
            <a:stretch>
              <a:fillRect/>
            </a:stretch>
          </p:blipFill>
          <p:spPr bwMode="auto">
            <a:xfrm>
              <a:off x="760" y="64"/>
              <a:ext cx="288" cy="208"/>
            </a:xfrm>
            <a:prstGeom prst="rect">
              <a:avLst/>
            </a:prstGeom>
            <a:noFill/>
            <a:ln w="9525">
              <a:noFill/>
              <a:round/>
              <a:headEnd/>
              <a:tailEnd/>
            </a:ln>
          </p:spPr>
        </p:pic>
      </p:grpSp>
      <p:sp>
        <p:nvSpPr>
          <p:cNvPr id="2" name="1 Título"/>
          <p:cNvSpPr>
            <a:spLocks noGrp="1"/>
          </p:cNvSpPr>
          <p:nvPr>
            <p:ph type="title"/>
          </p:nvPr>
        </p:nvSpPr>
        <p:spPr/>
        <p:style>
          <a:lnRef idx="2">
            <a:schemeClr val="dk1"/>
          </a:lnRef>
          <a:fillRef idx="1">
            <a:schemeClr val="lt1"/>
          </a:fillRef>
          <a:effectRef idx="0">
            <a:schemeClr val="dk1"/>
          </a:effectRef>
          <a:fontRef idx="minor">
            <a:schemeClr val="dk1"/>
          </a:fontRef>
        </p:style>
        <p:txBody>
          <a:bodyPr>
            <a:noAutofit/>
          </a:bodyPr>
          <a:lstStyle/>
          <a:p>
            <a:r>
              <a:rPr lang="es-DO" sz="3200" dirty="0" smtClean="0"/>
              <a:t>Ruralidad y agricultura en Guatemala: elementos ambientales destacados</a:t>
            </a:r>
            <a:endParaRPr lang="es-DO" sz="3200" dirty="0"/>
          </a:p>
        </p:txBody>
      </p:sp>
      <p:sp>
        <p:nvSpPr>
          <p:cNvPr id="3" name="2 Marcador de contenido"/>
          <p:cNvSpPr>
            <a:spLocks noGrp="1"/>
          </p:cNvSpPr>
          <p:nvPr>
            <p:ph idx="1"/>
          </p:nvPr>
        </p:nvSpPr>
        <p:spPr>
          <a:xfrm>
            <a:off x="457200" y="1600201"/>
            <a:ext cx="8686800" cy="3196952"/>
          </a:xfrm>
        </p:spPr>
        <p:txBody>
          <a:bodyPr>
            <a:normAutofit fontScale="77500" lnSpcReduction="20000"/>
          </a:bodyPr>
          <a:lstStyle/>
          <a:p>
            <a:r>
              <a:rPr lang="es-DO" dirty="0"/>
              <a:t>La presión </a:t>
            </a:r>
            <a:r>
              <a:rPr lang="es-DO" dirty="0" smtClean="0"/>
              <a:t>demográfica</a:t>
            </a:r>
          </a:p>
          <a:p>
            <a:r>
              <a:rPr lang="es-DO" dirty="0" smtClean="0"/>
              <a:t>Aspectos ambientales y de recursos naturales destacados:</a:t>
            </a:r>
          </a:p>
          <a:p>
            <a:pPr lvl="1"/>
            <a:r>
              <a:rPr lang="es-DO" dirty="0" smtClean="0"/>
              <a:t>insuficiente </a:t>
            </a:r>
            <a:r>
              <a:rPr lang="es-DO" dirty="0"/>
              <a:t>participación de las comunidades en la administración de las áreas protegidas y especiales, </a:t>
            </a:r>
            <a:endParaRPr lang="es-DO" dirty="0" smtClean="0"/>
          </a:p>
          <a:p>
            <a:pPr lvl="1"/>
            <a:r>
              <a:rPr lang="es-DO" dirty="0" smtClean="0"/>
              <a:t>escasa </a:t>
            </a:r>
            <a:r>
              <a:rPr lang="es-DO" dirty="0"/>
              <a:t>valoración del patrimonio natural, nacional y bien común, </a:t>
            </a:r>
            <a:endParaRPr lang="es-DO" dirty="0" smtClean="0"/>
          </a:p>
          <a:p>
            <a:pPr lvl="1"/>
            <a:r>
              <a:rPr lang="es-DO" dirty="0" smtClean="0"/>
              <a:t>alto </a:t>
            </a:r>
            <a:r>
              <a:rPr lang="es-DO" dirty="0"/>
              <a:t>consumo de leña y la deforestación, </a:t>
            </a:r>
            <a:endParaRPr lang="es-DO" dirty="0" smtClean="0"/>
          </a:p>
          <a:p>
            <a:pPr lvl="1"/>
            <a:r>
              <a:rPr lang="es-DO" dirty="0" smtClean="0"/>
              <a:t>prácticas </a:t>
            </a:r>
            <a:r>
              <a:rPr lang="es-DO" dirty="0"/>
              <a:t>inadecuadas del manejo de suelo y cultivos, </a:t>
            </a:r>
            <a:endParaRPr lang="es-DO" dirty="0" smtClean="0"/>
          </a:p>
          <a:p>
            <a:pPr lvl="1"/>
            <a:r>
              <a:rPr lang="es-DO" dirty="0" smtClean="0"/>
              <a:t>creciente </a:t>
            </a:r>
            <a:r>
              <a:rPr lang="es-DO" dirty="0"/>
              <a:t>contaminación de fuentes de </a:t>
            </a:r>
            <a:r>
              <a:rPr lang="es-DO" dirty="0" smtClean="0"/>
              <a:t>agua </a:t>
            </a:r>
            <a:endParaRPr lang="es-DO" dirty="0"/>
          </a:p>
        </p:txBody>
      </p:sp>
      <p:sp>
        <p:nvSpPr>
          <p:cNvPr id="4" name="3 CuadroTexto"/>
          <p:cNvSpPr txBox="1"/>
          <p:nvPr/>
        </p:nvSpPr>
        <p:spPr>
          <a:xfrm>
            <a:off x="1619672" y="4653136"/>
            <a:ext cx="2555776" cy="147732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s-DO" dirty="0"/>
              <a:t>A</a:t>
            </a:r>
            <a:r>
              <a:rPr lang="es-DO" dirty="0" smtClean="0"/>
              <a:t>usencia de regulación y poca capacidad del Estado para garantizar la protección y manejo de los recursos naturales</a:t>
            </a:r>
            <a:endParaRPr lang="es-DO" dirty="0"/>
          </a:p>
        </p:txBody>
      </p:sp>
      <p:sp>
        <p:nvSpPr>
          <p:cNvPr id="5" name="4 CuadroTexto"/>
          <p:cNvSpPr txBox="1"/>
          <p:nvPr/>
        </p:nvSpPr>
        <p:spPr>
          <a:xfrm>
            <a:off x="6228184" y="4653136"/>
            <a:ext cx="2736304" cy="147732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s-DO" dirty="0"/>
              <a:t>V</a:t>
            </a:r>
            <a:r>
              <a:rPr lang="es-DO" dirty="0" smtClean="0"/>
              <a:t>ulnerabilidad y deterioro de los ecosistemas de importancia estratégica para el desarrollo</a:t>
            </a:r>
          </a:p>
          <a:p>
            <a:pPr algn="ctr"/>
            <a:r>
              <a:rPr lang="es-DO" dirty="0" smtClean="0"/>
              <a:t> (capital natural)</a:t>
            </a:r>
            <a:endParaRPr lang="es-DO" dirty="0"/>
          </a:p>
        </p:txBody>
      </p:sp>
      <p:sp>
        <p:nvSpPr>
          <p:cNvPr id="6" name="5 Flecha derecha"/>
          <p:cNvSpPr/>
          <p:nvPr/>
        </p:nvSpPr>
        <p:spPr>
          <a:xfrm>
            <a:off x="4427984" y="5157192"/>
            <a:ext cx="1656184" cy="432048"/>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22" presetClass="entr" presetSubtype="8"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animEffect transition="in" filter="wipe(left)">
                                      <p:cBhvr>
                                        <p:cTn id="9" dur="500"/>
                                        <p:tgtEl>
                                          <p:spTgt spid="6"/>
                                        </p:tgtEl>
                                      </p:cBhvr>
                                    </p:animEffect>
                                  </p:childTnLst>
                                </p:cTn>
                              </p:par>
                              <p:par>
                                <p:cTn id="10" presetID="1"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11" descr="Fondo-hoja-Aweb.jpg"/>
          <p:cNvPicPr>
            <a:picLocks noChangeAspect="1"/>
          </p:cNvPicPr>
          <p:nvPr/>
        </p:nvPicPr>
        <p:blipFill>
          <a:blip r:embed="rId3" cstate="print"/>
          <a:srcRect/>
          <a:stretch>
            <a:fillRect/>
          </a:stretch>
        </p:blipFill>
        <p:spPr bwMode="auto">
          <a:xfrm>
            <a:off x="0" y="3606800"/>
            <a:ext cx="9144000" cy="3251200"/>
          </a:xfrm>
          <a:prstGeom prst="rect">
            <a:avLst/>
          </a:prstGeom>
          <a:noFill/>
          <a:ln w="9525">
            <a:noFill/>
            <a:miter lim="800000"/>
            <a:headEnd/>
            <a:tailEnd/>
          </a:ln>
        </p:spPr>
      </p:pic>
      <p:grpSp>
        <p:nvGrpSpPr>
          <p:cNvPr id="5" name="Group 5"/>
          <p:cNvGrpSpPr>
            <a:grpSpLocks/>
          </p:cNvGrpSpPr>
          <p:nvPr/>
        </p:nvGrpSpPr>
        <p:grpSpPr bwMode="auto">
          <a:xfrm>
            <a:off x="251520" y="6093296"/>
            <a:ext cx="1054100" cy="533400"/>
            <a:chOff x="424" y="0"/>
            <a:chExt cx="664" cy="336"/>
          </a:xfrm>
        </p:grpSpPr>
        <p:pic>
          <p:nvPicPr>
            <p:cNvPr id="6" name="Picture 6"/>
            <p:cNvPicPr>
              <a:picLocks noChangeAspect="1" noChangeArrowheads="1"/>
            </p:cNvPicPr>
            <p:nvPr/>
          </p:nvPicPr>
          <p:blipFill>
            <a:blip r:embed="rId4" cstate="print"/>
            <a:srcRect/>
            <a:stretch>
              <a:fillRect/>
            </a:stretch>
          </p:blipFill>
          <p:spPr bwMode="auto">
            <a:xfrm>
              <a:off x="424" y="0"/>
              <a:ext cx="664" cy="336"/>
            </a:xfrm>
            <a:prstGeom prst="rect">
              <a:avLst/>
            </a:prstGeom>
            <a:noFill/>
            <a:ln w="9525">
              <a:noFill/>
              <a:round/>
              <a:headEnd/>
              <a:tailEnd/>
            </a:ln>
          </p:spPr>
        </p:pic>
        <p:pic>
          <p:nvPicPr>
            <p:cNvPr id="7" name="Picture 7"/>
            <p:cNvPicPr>
              <a:picLocks noChangeAspect="1" noChangeArrowheads="1"/>
            </p:cNvPicPr>
            <p:nvPr/>
          </p:nvPicPr>
          <p:blipFill>
            <a:blip r:embed="rId5" cstate="print"/>
            <a:srcRect/>
            <a:stretch>
              <a:fillRect/>
            </a:stretch>
          </p:blipFill>
          <p:spPr bwMode="auto">
            <a:xfrm>
              <a:off x="760" y="64"/>
              <a:ext cx="288" cy="208"/>
            </a:xfrm>
            <a:prstGeom prst="rect">
              <a:avLst/>
            </a:prstGeom>
            <a:noFill/>
            <a:ln w="9525">
              <a:noFill/>
              <a:round/>
              <a:headEnd/>
              <a:tailEnd/>
            </a:ln>
          </p:spPr>
        </p:pic>
      </p:grpSp>
      <p:sp>
        <p:nvSpPr>
          <p:cNvPr id="2" name="1 Título"/>
          <p:cNvSpPr>
            <a:spLocks noGrp="1"/>
          </p:cNvSpPr>
          <p:nvPr>
            <p:ph type="title"/>
          </p:nvPr>
        </p:nvSpPr>
        <p:spPr/>
        <p:style>
          <a:lnRef idx="2">
            <a:schemeClr val="dk1"/>
          </a:lnRef>
          <a:fillRef idx="1">
            <a:schemeClr val="lt1"/>
          </a:fillRef>
          <a:effectRef idx="0">
            <a:schemeClr val="dk1"/>
          </a:effectRef>
          <a:fontRef idx="minor">
            <a:schemeClr val="dk1"/>
          </a:fontRef>
        </p:style>
        <p:txBody>
          <a:bodyPr>
            <a:noAutofit/>
          </a:bodyPr>
          <a:lstStyle/>
          <a:p>
            <a:r>
              <a:rPr lang="es-DO" sz="3200" dirty="0" smtClean="0"/>
              <a:t>Características del entorno externo:</a:t>
            </a:r>
            <a:br>
              <a:rPr lang="es-DO" sz="3200" dirty="0" smtClean="0"/>
            </a:br>
            <a:r>
              <a:rPr lang="es-DO" sz="3200" dirty="0" smtClean="0"/>
              <a:t>estrategias y políticas públicas</a:t>
            </a:r>
            <a:endParaRPr lang="es-DO" sz="3200" dirty="0"/>
          </a:p>
        </p:txBody>
      </p:sp>
      <p:sp>
        <p:nvSpPr>
          <p:cNvPr id="3" name="2 Marcador de contenido"/>
          <p:cNvSpPr>
            <a:spLocks noGrp="1"/>
          </p:cNvSpPr>
          <p:nvPr>
            <p:ph idx="1"/>
          </p:nvPr>
        </p:nvSpPr>
        <p:spPr>
          <a:xfrm>
            <a:off x="457200" y="1600200"/>
            <a:ext cx="8363272" cy="4925144"/>
          </a:xfrm>
        </p:spPr>
        <p:txBody>
          <a:bodyPr>
            <a:normAutofit fontScale="77500" lnSpcReduction="20000"/>
          </a:bodyPr>
          <a:lstStyle/>
          <a:p>
            <a:pPr algn="ctr">
              <a:lnSpc>
                <a:spcPct val="120000"/>
              </a:lnSpc>
              <a:buNone/>
            </a:pPr>
            <a:r>
              <a:rPr lang="es-DO" sz="3800" dirty="0" smtClean="0"/>
              <a:t>Los Acuerdos de Paz de 1996: </a:t>
            </a:r>
          </a:p>
          <a:p>
            <a:pPr algn="ctr">
              <a:buNone/>
            </a:pPr>
            <a:r>
              <a:rPr lang="es-DO" sz="3800" dirty="0" smtClean="0"/>
              <a:t>un giro en la política de desarrollo rural</a:t>
            </a:r>
            <a:endParaRPr lang="en-US" sz="3800" dirty="0" smtClean="0"/>
          </a:p>
          <a:p>
            <a:pPr>
              <a:buNone/>
            </a:pPr>
            <a:endParaRPr lang="es-DO" sz="1400" dirty="0" smtClean="0"/>
          </a:p>
          <a:p>
            <a:pPr>
              <a:buNone/>
            </a:pPr>
            <a:r>
              <a:rPr lang="es-DO" dirty="0" smtClean="0"/>
              <a:t>Acuerdos más relevantes:</a:t>
            </a:r>
          </a:p>
          <a:p>
            <a:r>
              <a:rPr lang="es-DO" dirty="0"/>
              <a:t>u</a:t>
            </a:r>
            <a:r>
              <a:rPr lang="es-DO" dirty="0" smtClean="0"/>
              <a:t>na Ley </a:t>
            </a:r>
            <a:r>
              <a:rPr lang="es-DO" dirty="0"/>
              <a:t>de Desarrollo </a:t>
            </a:r>
            <a:r>
              <a:rPr lang="es-DO" dirty="0" smtClean="0"/>
              <a:t>Rural,</a:t>
            </a:r>
          </a:p>
          <a:p>
            <a:r>
              <a:rPr lang="es-DO" dirty="0" smtClean="0"/>
              <a:t>una </a:t>
            </a:r>
            <a:r>
              <a:rPr lang="es-DO" dirty="0"/>
              <a:t>Política Nacional de Desarrollo Rural Integral</a:t>
            </a:r>
            <a:r>
              <a:rPr lang="es-DO" dirty="0" smtClean="0"/>
              <a:t>,</a:t>
            </a:r>
          </a:p>
          <a:p>
            <a:r>
              <a:rPr lang="es-DO" dirty="0" smtClean="0"/>
              <a:t>creación de </a:t>
            </a:r>
            <a:r>
              <a:rPr lang="es-DO" dirty="0"/>
              <a:t>tribunales agrarios y jurisdicción agraria y ambiental, </a:t>
            </a:r>
            <a:endParaRPr lang="es-DO" dirty="0" smtClean="0"/>
          </a:p>
          <a:p>
            <a:r>
              <a:rPr lang="es-DO" dirty="0" smtClean="0"/>
              <a:t>el </a:t>
            </a:r>
            <a:r>
              <a:rPr lang="es-DO" dirty="0"/>
              <a:t>levantamiento de información catastral, </a:t>
            </a:r>
            <a:endParaRPr lang="es-DO" dirty="0" smtClean="0"/>
          </a:p>
          <a:p>
            <a:r>
              <a:rPr lang="es-DO" dirty="0" smtClean="0"/>
              <a:t>un </a:t>
            </a:r>
            <a:r>
              <a:rPr lang="es-DO" dirty="0"/>
              <a:t>programa de proyectos para el impulso productivo</a:t>
            </a:r>
            <a:r>
              <a:rPr lang="es-DO" dirty="0" smtClean="0"/>
              <a:t>,</a:t>
            </a:r>
          </a:p>
          <a:p>
            <a:r>
              <a:rPr lang="es-DO" dirty="0" smtClean="0"/>
              <a:t>el </a:t>
            </a:r>
            <a:r>
              <a:rPr lang="es-DO" dirty="0"/>
              <a:t>acceso a créditos y regularización de tierras, y </a:t>
            </a:r>
            <a:endParaRPr lang="es-DO" dirty="0" smtClean="0"/>
          </a:p>
          <a:p>
            <a:r>
              <a:rPr lang="es-DO" dirty="0" smtClean="0"/>
              <a:t>un </a:t>
            </a:r>
            <a:r>
              <a:rPr lang="es-DO" dirty="0"/>
              <a:t>desarrollo institucional para dirimir conflictos agrarios.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11" descr="Fondo-hoja-Aweb.jpg"/>
          <p:cNvPicPr>
            <a:picLocks noChangeAspect="1"/>
          </p:cNvPicPr>
          <p:nvPr/>
        </p:nvPicPr>
        <p:blipFill>
          <a:blip r:embed="rId2" cstate="print"/>
          <a:srcRect/>
          <a:stretch>
            <a:fillRect/>
          </a:stretch>
        </p:blipFill>
        <p:spPr bwMode="auto">
          <a:xfrm>
            <a:off x="0" y="3606800"/>
            <a:ext cx="9144000" cy="3251200"/>
          </a:xfrm>
          <a:prstGeom prst="rect">
            <a:avLst/>
          </a:prstGeom>
          <a:noFill/>
          <a:ln w="9525">
            <a:noFill/>
            <a:miter lim="800000"/>
            <a:headEnd/>
            <a:tailEnd/>
          </a:ln>
        </p:spPr>
      </p:pic>
      <p:grpSp>
        <p:nvGrpSpPr>
          <p:cNvPr id="5" name="Group 5"/>
          <p:cNvGrpSpPr>
            <a:grpSpLocks/>
          </p:cNvGrpSpPr>
          <p:nvPr/>
        </p:nvGrpSpPr>
        <p:grpSpPr bwMode="auto">
          <a:xfrm>
            <a:off x="251520" y="6093296"/>
            <a:ext cx="1054100" cy="533400"/>
            <a:chOff x="424" y="0"/>
            <a:chExt cx="664" cy="336"/>
          </a:xfrm>
        </p:grpSpPr>
        <p:pic>
          <p:nvPicPr>
            <p:cNvPr id="6" name="Picture 6"/>
            <p:cNvPicPr>
              <a:picLocks noChangeAspect="1" noChangeArrowheads="1"/>
            </p:cNvPicPr>
            <p:nvPr/>
          </p:nvPicPr>
          <p:blipFill>
            <a:blip r:embed="rId3" cstate="print"/>
            <a:srcRect/>
            <a:stretch>
              <a:fillRect/>
            </a:stretch>
          </p:blipFill>
          <p:spPr bwMode="auto">
            <a:xfrm>
              <a:off x="424" y="0"/>
              <a:ext cx="664" cy="336"/>
            </a:xfrm>
            <a:prstGeom prst="rect">
              <a:avLst/>
            </a:prstGeom>
            <a:noFill/>
            <a:ln w="9525">
              <a:noFill/>
              <a:round/>
              <a:headEnd/>
              <a:tailEnd/>
            </a:ln>
          </p:spPr>
        </p:pic>
        <p:pic>
          <p:nvPicPr>
            <p:cNvPr id="7" name="Picture 7"/>
            <p:cNvPicPr>
              <a:picLocks noChangeAspect="1" noChangeArrowheads="1"/>
            </p:cNvPicPr>
            <p:nvPr/>
          </p:nvPicPr>
          <p:blipFill>
            <a:blip r:embed="rId4" cstate="print"/>
            <a:srcRect/>
            <a:stretch>
              <a:fillRect/>
            </a:stretch>
          </p:blipFill>
          <p:spPr bwMode="auto">
            <a:xfrm>
              <a:off x="760" y="64"/>
              <a:ext cx="288" cy="208"/>
            </a:xfrm>
            <a:prstGeom prst="rect">
              <a:avLst/>
            </a:prstGeom>
            <a:noFill/>
            <a:ln w="9525">
              <a:noFill/>
              <a:round/>
              <a:headEnd/>
              <a:tailEnd/>
            </a:ln>
          </p:spPr>
        </p:pic>
      </p:grpSp>
      <p:sp>
        <p:nvSpPr>
          <p:cNvPr id="2" name="1 Título"/>
          <p:cNvSpPr>
            <a:spLocks noGrp="1"/>
          </p:cNvSpPr>
          <p:nvPr>
            <p:ph type="title"/>
          </p:nvPr>
        </p:nvSpPr>
        <p:spPr/>
        <p:style>
          <a:lnRef idx="2">
            <a:schemeClr val="dk1"/>
          </a:lnRef>
          <a:fillRef idx="1">
            <a:schemeClr val="lt1"/>
          </a:fillRef>
          <a:effectRef idx="0">
            <a:schemeClr val="dk1"/>
          </a:effectRef>
          <a:fontRef idx="minor">
            <a:schemeClr val="dk1"/>
          </a:fontRef>
        </p:style>
        <p:txBody>
          <a:bodyPr>
            <a:noAutofit/>
          </a:bodyPr>
          <a:lstStyle/>
          <a:p>
            <a:r>
              <a:rPr lang="es-DO" sz="3200" dirty="0" smtClean="0"/>
              <a:t>Características del entorno externo:</a:t>
            </a:r>
            <a:br>
              <a:rPr lang="es-DO" sz="3200" dirty="0" smtClean="0"/>
            </a:br>
            <a:r>
              <a:rPr lang="es-DO" sz="3200" dirty="0" smtClean="0"/>
              <a:t>estrategias y políticas públicas</a:t>
            </a:r>
            <a:endParaRPr lang="es-DO" sz="3200" dirty="0"/>
          </a:p>
        </p:txBody>
      </p:sp>
      <p:sp>
        <p:nvSpPr>
          <p:cNvPr id="3" name="2 Marcador de contenido"/>
          <p:cNvSpPr>
            <a:spLocks noGrp="1"/>
          </p:cNvSpPr>
          <p:nvPr>
            <p:ph idx="1"/>
          </p:nvPr>
        </p:nvSpPr>
        <p:spPr>
          <a:xfrm>
            <a:off x="457200" y="1600200"/>
            <a:ext cx="8229600" cy="4781128"/>
          </a:xfrm>
        </p:spPr>
        <p:txBody>
          <a:bodyPr>
            <a:normAutofit fontScale="85000" lnSpcReduction="10000"/>
          </a:bodyPr>
          <a:lstStyle/>
          <a:p>
            <a:r>
              <a:rPr lang="es-DO" dirty="0" smtClean="0"/>
              <a:t>Balance de los compromisos de los Acuerdos de Paz en materia de desarrollo rural y agricultura:</a:t>
            </a:r>
          </a:p>
          <a:p>
            <a:pPr lvl="1"/>
            <a:r>
              <a:rPr lang="es-DO" dirty="0" smtClean="0"/>
              <a:t>Ley de Desarrollo Rural estancada en el Congreso;</a:t>
            </a:r>
          </a:p>
          <a:p>
            <a:pPr lvl="1"/>
            <a:r>
              <a:rPr lang="es-DO" dirty="0" smtClean="0"/>
              <a:t>Articulación participativa de la Política Nacional de Desarrollo Rural Integrado. Base conceptual e institucional importante. Implementación muy limitada</a:t>
            </a:r>
          </a:p>
          <a:p>
            <a:pPr lvl="1"/>
            <a:r>
              <a:rPr lang="es-DO" dirty="0" smtClean="0"/>
              <a:t>Tribunales agrarios y jurisdicción agraria sin concreción</a:t>
            </a:r>
          </a:p>
          <a:p>
            <a:pPr lvl="1"/>
            <a:r>
              <a:rPr lang="es-DO" dirty="0" smtClean="0"/>
              <a:t>No aprobación del Código Agrario y Ambiental</a:t>
            </a:r>
          </a:p>
          <a:p>
            <a:pPr lvl="1"/>
            <a:r>
              <a:rPr lang="es-DO" dirty="0" smtClean="0"/>
              <a:t>Proyectos productivos de alcance limitado</a:t>
            </a:r>
          </a:p>
          <a:p>
            <a:pPr lvl="2"/>
            <a:r>
              <a:rPr lang="es-DO" dirty="0" smtClean="0"/>
              <a:t>Proyectos de FONAPAZ</a:t>
            </a:r>
          </a:p>
          <a:p>
            <a:pPr lvl="2"/>
            <a:r>
              <a:rPr lang="es-DO" dirty="0" smtClean="0"/>
              <a:t>Pro – Rural</a:t>
            </a:r>
          </a:p>
          <a:p>
            <a:pPr lvl="2"/>
            <a:r>
              <a:rPr lang="es-DO" dirty="0" smtClean="0"/>
              <a:t>Mi Comunidad Produce</a:t>
            </a:r>
          </a:p>
          <a:p>
            <a:pPr lvl="1"/>
            <a:endParaRPr lang="es-DO"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11" descr="Fondo-hoja-Aweb.jpg"/>
          <p:cNvPicPr>
            <a:picLocks noChangeAspect="1"/>
          </p:cNvPicPr>
          <p:nvPr/>
        </p:nvPicPr>
        <p:blipFill>
          <a:blip r:embed="rId2" cstate="print"/>
          <a:srcRect/>
          <a:stretch>
            <a:fillRect/>
          </a:stretch>
        </p:blipFill>
        <p:spPr bwMode="auto">
          <a:xfrm>
            <a:off x="0" y="3606800"/>
            <a:ext cx="9144000" cy="3251200"/>
          </a:xfrm>
          <a:prstGeom prst="rect">
            <a:avLst/>
          </a:prstGeom>
          <a:noFill/>
          <a:ln w="9525">
            <a:noFill/>
            <a:miter lim="800000"/>
            <a:headEnd/>
            <a:tailEnd/>
          </a:ln>
        </p:spPr>
      </p:pic>
      <p:grpSp>
        <p:nvGrpSpPr>
          <p:cNvPr id="5" name="Group 5"/>
          <p:cNvGrpSpPr>
            <a:grpSpLocks/>
          </p:cNvGrpSpPr>
          <p:nvPr/>
        </p:nvGrpSpPr>
        <p:grpSpPr bwMode="auto">
          <a:xfrm>
            <a:off x="251520" y="6093296"/>
            <a:ext cx="1054100" cy="533400"/>
            <a:chOff x="424" y="0"/>
            <a:chExt cx="664" cy="336"/>
          </a:xfrm>
        </p:grpSpPr>
        <p:pic>
          <p:nvPicPr>
            <p:cNvPr id="6" name="Picture 6"/>
            <p:cNvPicPr>
              <a:picLocks noChangeAspect="1" noChangeArrowheads="1"/>
            </p:cNvPicPr>
            <p:nvPr/>
          </p:nvPicPr>
          <p:blipFill>
            <a:blip r:embed="rId3" cstate="print"/>
            <a:srcRect/>
            <a:stretch>
              <a:fillRect/>
            </a:stretch>
          </p:blipFill>
          <p:spPr bwMode="auto">
            <a:xfrm>
              <a:off x="424" y="0"/>
              <a:ext cx="664" cy="336"/>
            </a:xfrm>
            <a:prstGeom prst="rect">
              <a:avLst/>
            </a:prstGeom>
            <a:noFill/>
            <a:ln w="9525">
              <a:noFill/>
              <a:round/>
              <a:headEnd/>
              <a:tailEnd/>
            </a:ln>
          </p:spPr>
        </p:pic>
        <p:pic>
          <p:nvPicPr>
            <p:cNvPr id="7" name="Picture 7"/>
            <p:cNvPicPr>
              <a:picLocks noChangeAspect="1" noChangeArrowheads="1"/>
            </p:cNvPicPr>
            <p:nvPr/>
          </p:nvPicPr>
          <p:blipFill>
            <a:blip r:embed="rId4" cstate="print"/>
            <a:srcRect/>
            <a:stretch>
              <a:fillRect/>
            </a:stretch>
          </p:blipFill>
          <p:spPr bwMode="auto">
            <a:xfrm>
              <a:off x="760" y="64"/>
              <a:ext cx="288" cy="208"/>
            </a:xfrm>
            <a:prstGeom prst="rect">
              <a:avLst/>
            </a:prstGeom>
            <a:noFill/>
            <a:ln w="9525">
              <a:noFill/>
              <a:round/>
              <a:headEnd/>
              <a:tailEnd/>
            </a:ln>
          </p:spPr>
        </p:pic>
      </p:grpSp>
      <p:sp>
        <p:nvSpPr>
          <p:cNvPr id="2" name="1 Título"/>
          <p:cNvSpPr>
            <a:spLocks noGrp="1"/>
          </p:cNvSpPr>
          <p:nvPr>
            <p:ph type="title"/>
          </p:nvPr>
        </p:nvSpPr>
        <p:spPr/>
        <p:style>
          <a:lnRef idx="2">
            <a:schemeClr val="dk1"/>
          </a:lnRef>
          <a:fillRef idx="1">
            <a:schemeClr val="lt1"/>
          </a:fillRef>
          <a:effectRef idx="0">
            <a:schemeClr val="dk1"/>
          </a:effectRef>
          <a:fontRef idx="minor">
            <a:schemeClr val="dk1"/>
          </a:fontRef>
        </p:style>
        <p:txBody>
          <a:bodyPr>
            <a:noAutofit/>
          </a:bodyPr>
          <a:lstStyle/>
          <a:p>
            <a:r>
              <a:rPr lang="es-DO" sz="3200" dirty="0" smtClean="0"/>
              <a:t>Características del entorno externo:</a:t>
            </a:r>
            <a:br>
              <a:rPr lang="es-DO" sz="3200" dirty="0" smtClean="0"/>
            </a:br>
            <a:r>
              <a:rPr lang="es-DO" sz="3200" dirty="0" smtClean="0"/>
              <a:t>gasto público y otras políticas</a:t>
            </a:r>
            <a:endParaRPr lang="es-DO" sz="3200" dirty="0"/>
          </a:p>
        </p:txBody>
      </p:sp>
      <p:sp>
        <p:nvSpPr>
          <p:cNvPr id="3" name="2 Marcador de contenido"/>
          <p:cNvSpPr>
            <a:spLocks noGrp="1"/>
          </p:cNvSpPr>
          <p:nvPr>
            <p:ph idx="1"/>
          </p:nvPr>
        </p:nvSpPr>
        <p:spPr>
          <a:xfrm>
            <a:off x="457200" y="1600200"/>
            <a:ext cx="8229600" cy="4565104"/>
          </a:xfrm>
        </p:spPr>
        <p:txBody>
          <a:bodyPr>
            <a:normAutofit fontScale="62500" lnSpcReduction="20000"/>
          </a:bodyPr>
          <a:lstStyle/>
          <a:p>
            <a:r>
              <a:rPr lang="es-DO" dirty="0" smtClean="0"/>
              <a:t>El </a:t>
            </a:r>
            <a:r>
              <a:rPr lang="es-DO" dirty="0"/>
              <a:t>gasto público rural y </a:t>
            </a:r>
            <a:r>
              <a:rPr lang="es-DO" dirty="0" smtClean="0"/>
              <a:t>agrícola: aumento, aunque sesgado e insuficiente</a:t>
            </a:r>
          </a:p>
          <a:p>
            <a:pPr lvl="1"/>
            <a:r>
              <a:rPr lang="es-DO" dirty="0"/>
              <a:t>se amplió el gasto público social en las áreas rurales y </a:t>
            </a:r>
            <a:r>
              <a:rPr lang="es-DO" dirty="0" smtClean="0"/>
              <a:t>la </a:t>
            </a:r>
            <a:r>
              <a:rPr lang="es-DO" dirty="0"/>
              <a:t>inversión pública en </a:t>
            </a:r>
            <a:r>
              <a:rPr lang="es-DO" dirty="0" smtClean="0"/>
              <a:t>infraestructura</a:t>
            </a:r>
          </a:p>
          <a:p>
            <a:pPr lvl="1"/>
            <a:r>
              <a:rPr lang="es-DO" dirty="0"/>
              <a:t>el desarrollo rural también se ha visto favorecido por </a:t>
            </a:r>
            <a:r>
              <a:rPr lang="es-DO" dirty="0" smtClean="0"/>
              <a:t>políticas </a:t>
            </a:r>
            <a:r>
              <a:rPr lang="es-DO" dirty="0"/>
              <a:t>de descentralización del </a:t>
            </a:r>
            <a:r>
              <a:rPr lang="es-DO" dirty="0" smtClean="0"/>
              <a:t>Estado</a:t>
            </a:r>
          </a:p>
          <a:p>
            <a:pPr lvl="1"/>
            <a:r>
              <a:rPr lang="es-DO" dirty="0" smtClean="0"/>
              <a:t>Énfasis del gasto en:</a:t>
            </a:r>
          </a:p>
          <a:p>
            <a:pPr lvl="2"/>
            <a:r>
              <a:rPr lang="es-DO" dirty="0" smtClean="0"/>
              <a:t>Infraestructura – lógica de apoyo a la exportación</a:t>
            </a:r>
          </a:p>
          <a:p>
            <a:pPr lvl="2"/>
            <a:r>
              <a:rPr lang="es-DO" dirty="0" smtClean="0"/>
              <a:t>Gasto social – mitigación de pobreza</a:t>
            </a:r>
          </a:p>
          <a:p>
            <a:pPr lvl="2"/>
            <a:r>
              <a:rPr lang="es-DO" dirty="0" smtClean="0"/>
              <a:t>Gasto de naturaleza urbana</a:t>
            </a:r>
          </a:p>
          <a:p>
            <a:pPr lvl="1"/>
            <a:r>
              <a:rPr lang="es-DO" dirty="0" smtClean="0"/>
              <a:t>Bajo gasto en fomento productivo</a:t>
            </a:r>
            <a:endParaRPr lang="en-US" dirty="0"/>
          </a:p>
          <a:p>
            <a:r>
              <a:rPr lang="es-DO" dirty="0"/>
              <a:t>Otras </a:t>
            </a:r>
            <a:r>
              <a:rPr lang="es-DO" dirty="0" smtClean="0"/>
              <a:t>políticas</a:t>
            </a:r>
          </a:p>
          <a:p>
            <a:pPr lvl="1"/>
            <a:r>
              <a:rPr lang="es-DO" dirty="0" smtClean="0"/>
              <a:t>Modernización del Registro </a:t>
            </a:r>
            <a:r>
              <a:rPr lang="es-DO" dirty="0"/>
              <a:t>General de la Propiedad </a:t>
            </a:r>
            <a:endParaRPr lang="es-DO" dirty="0" smtClean="0"/>
          </a:p>
          <a:p>
            <a:pPr lvl="1"/>
            <a:r>
              <a:rPr lang="es-DO" dirty="0" smtClean="0"/>
              <a:t>Creación del </a:t>
            </a:r>
            <a:r>
              <a:rPr lang="es-DO" dirty="0"/>
              <a:t>Registro de Información </a:t>
            </a:r>
            <a:r>
              <a:rPr lang="es-DO" dirty="0" smtClean="0"/>
              <a:t>Catastral - certeza </a:t>
            </a:r>
            <a:r>
              <a:rPr lang="es-DO" dirty="0"/>
              <a:t>jurídica sobre la propiedad de la </a:t>
            </a:r>
            <a:r>
              <a:rPr lang="es-DO" dirty="0" smtClean="0"/>
              <a:t>tierra</a:t>
            </a:r>
          </a:p>
          <a:p>
            <a:pPr lvl="1"/>
            <a:r>
              <a:rPr lang="es-DO" dirty="0" smtClean="0"/>
              <a:t>Creación de Secretaria </a:t>
            </a:r>
            <a:r>
              <a:rPr lang="es-DO" dirty="0"/>
              <a:t>de Asuntos </a:t>
            </a:r>
            <a:r>
              <a:rPr lang="es-DO" dirty="0" smtClean="0"/>
              <a:t>Agrarios para resolución </a:t>
            </a:r>
            <a:r>
              <a:rPr lang="es-DO" dirty="0"/>
              <a:t>de </a:t>
            </a:r>
            <a:r>
              <a:rPr lang="es-DO" dirty="0" smtClean="0"/>
              <a:t>conflictos </a:t>
            </a:r>
          </a:p>
          <a:p>
            <a:pPr lvl="1">
              <a:lnSpc>
                <a:spcPct val="120000"/>
              </a:lnSpc>
              <a:spcBef>
                <a:spcPts val="0"/>
              </a:spcBef>
              <a:spcAft>
                <a:spcPts val="1200"/>
              </a:spcAft>
            </a:pPr>
            <a:r>
              <a:rPr lang="es-DO" dirty="0" smtClean="0"/>
              <a:t>Creación del Fondo </a:t>
            </a:r>
            <a:r>
              <a:rPr lang="es-DO" dirty="0"/>
              <a:t>de Tierras </a:t>
            </a:r>
            <a:r>
              <a:rPr lang="es-DO" dirty="0" smtClean="0"/>
              <a:t>-  </a:t>
            </a:r>
            <a:r>
              <a:rPr lang="es-DO" dirty="0"/>
              <a:t>m</a:t>
            </a:r>
            <a:r>
              <a:rPr lang="es-DO" dirty="0" smtClean="0"/>
              <a:t>ecanismo </a:t>
            </a:r>
            <a:r>
              <a:rPr lang="es-DO" dirty="0"/>
              <a:t>transitorio para facilitar </a:t>
            </a:r>
            <a:r>
              <a:rPr lang="es-DO" dirty="0" smtClean="0"/>
              <a:t>acceso </a:t>
            </a:r>
            <a:r>
              <a:rPr lang="es-DO" dirty="0"/>
              <a:t>a la </a:t>
            </a:r>
            <a:r>
              <a:rPr lang="es-DO" dirty="0" smtClean="0"/>
              <a:t>tierra</a:t>
            </a:r>
          </a:p>
        </p:txBody>
      </p:sp>
      <p:sp>
        <p:nvSpPr>
          <p:cNvPr id="9" name="8 Rectángulo"/>
          <p:cNvSpPr/>
          <p:nvPr/>
        </p:nvSpPr>
        <p:spPr>
          <a:xfrm>
            <a:off x="899592" y="3861048"/>
            <a:ext cx="7488832" cy="217290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88900" lvl="1">
              <a:lnSpc>
                <a:spcPct val="120000"/>
              </a:lnSpc>
              <a:spcBef>
                <a:spcPts val="0"/>
              </a:spcBef>
              <a:spcAft>
                <a:spcPts val="1200"/>
              </a:spcAft>
              <a:buNone/>
            </a:pPr>
            <a:endParaRPr lang="es-DO" dirty="0" smtClean="0"/>
          </a:p>
          <a:p>
            <a:pPr marL="88900" lvl="1" algn="ctr">
              <a:spcBef>
                <a:spcPts val="0"/>
              </a:spcBef>
              <a:spcAft>
                <a:spcPts val="1200"/>
              </a:spcAft>
              <a:buNone/>
            </a:pPr>
            <a:r>
              <a:rPr lang="es-DO" sz="2400" b="1" dirty="0" smtClean="0"/>
              <a:t>Balance: muy modestos avances en resolución de conflictos agrarios, avances en creación de mercado de tierras, prolongación de la exclusión de la tierra</a:t>
            </a:r>
          </a:p>
          <a:p>
            <a:pPr marL="88900" lvl="1">
              <a:lnSpc>
                <a:spcPct val="120000"/>
              </a:lnSpc>
              <a:spcBef>
                <a:spcPts val="0"/>
              </a:spcBef>
              <a:spcAft>
                <a:spcPts val="1200"/>
              </a:spcAft>
              <a:buNone/>
            </a:pPr>
            <a:endParaRPr lang="es-D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amond(i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11" descr="Fondo-hoja-Aweb.jpg"/>
          <p:cNvPicPr>
            <a:picLocks noChangeAspect="1"/>
          </p:cNvPicPr>
          <p:nvPr/>
        </p:nvPicPr>
        <p:blipFill>
          <a:blip r:embed="rId2" cstate="print"/>
          <a:srcRect/>
          <a:stretch>
            <a:fillRect/>
          </a:stretch>
        </p:blipFill>
        <p:spPr bwMode="auto">
          <a:xfrm>
            <a:off x="0" y="3606800"/>
            <a:ext cx="9144000" cy="3251200"/>
          </a:xfrm>
          <a:prstGeom prst="rect">
            <a:avLst/>
          </a:prstGeom>
          <a:noFill/>
          <a:ln w="9525">
            <a:noFill/>
            <a:miter lim="800000"/>
            <a:headEnd/>
            <a:tailEnd/>
          </a:ln>
        </p:spPr>
      </p:pic>
      <p:grpSp>
        <p:nvGrpSpPr>
          <p:cNvPr id="5" name="Group 5"/>
          <p:cNvGrpSpPr>
            <a:grpSpLocks/>
          </p:cNvGrpSpPr>
          <p:nvPr/>
        </p:nvGrpSpPr>
        <p:grpSpPr bwMode="auto">
          <a:xfrm>
            <a:off x="251520" y="6093296"/>
            <a:ext cx="1054100" cy="533400"/>
            <a:chOff x="424" y="0"/>
            <a:chExt cx="664" cy="336"/>
          </a:xfrm>
        </p:grpSpPr>
        <p:pic>
          <p:nvPicPr>
            <p:cNvPr id="6" name="Picture 6"/>
            <p:cNvPicPr>
              <a:picLocks noChangeAspect="1" noChangeArrowheads="1"/>
            </p:cNvPicPr>
            <p:nvPr/>
          </p:nvPicPr>
          <p:blipFill>
            <a:blip r:embed="rId3" cstate="print"/>
            <a:srcRect/>
            <a:stretch>
              <a:fillRect/>
            </a:stretch>
          </p:blipFill>
          <p:spPr bwMode="auto">
            <a:xfrm>
              <a:off x="424" y="0"/>
              <a:ext cx="664" cy="336"/>
            </a:xfrm>
            <a:prstGeom prst="rect">
              <a:avLst/>
            </a:prstGeom>
            <a:noFill/>
            <a:ln w="9525">
              <a:noFill/>
              <a:round/>
              <a:headEnd/>
              <a:tailEnd/>
            </a:ln>
          </p:spPr>
        </p:pic>
        <p:pic>
          <p:nvPicPr>
            <p:cNvPr id="7" name="Picture 7"/>
            <p:cNvPicPr>
              <a:picLocks noChangeAspect="1" noChangeArrowheads="1"/>
            </p:cNvPicPr>
            <p:nvPr/>
          </p:nvPicPr>
          <p:blipFill>
            <a:blip r:embed="rId4" cstate="print"/>
            <a:srcRect/>
            <a:stretch>
              <a:fillRect/>
            </a:stretch>
          </p:blipFill>
          <p:spPr bwMode="auto">
            <a:xfrm>
              <a:off x="760" y="64"/>
              <a:ext cx="288" cy="208"/>
            </a:xfrm>
            <a:prstGeom prst="rect">
              <a:avLst/>
            </a:prstGeom>
            <a:noFill/>
            <a:ln w="9525">
              <a:noFill/>
              <a:round/>
              <a:headEnd/>
              <a:tailEnd/>
            </a:ln>
          </p:spPr>
        </p:pic>
      </p:grpSp>
      <p:sp>
        <p:nvSpPr>
          <p:cNvPr id="2" name="1 Título"/>
          <p:cNvSpPr>
            <a:spLocks noGrp="1"/>
          </p:cNvSpPr>
          <p:nvPr>
            <p:ph type="title"/>
          </p:nvPr>
        </p:nvSpPr>
        <p:spPr/>
        <p:style>
          <a:lnRef idx="2">
            <a:schemeClr val="dk1"/>
          </a:lnRef>
          <a:fillRef idx="1">
            <a:schemeClr val="lt1"/>
          </a:fillRef>
          <a:effectRef idx="0">
            <a:schemeClr val="dk1"/>
          </a:effectRef>
          <a:fontRef idx="minor">
            <a:schemeClr val="dk1"/>
          </a:fontRef>
        </p:style>
        <p:txBody>
          <a:bodyPr>
            <a:noAutofit/>
          </a:bodyPr>
          <a:lstStyle/>
          <a:p>
            <a:r>
              <a:rPr lang="es-DO" sz="3200" dirty="0" smtClean="0"/>
              <a:t>Características del entorno externo: </a:t>
            </a:r>
            <a:br>
              <a:rPr lang="es-DO" sz="3200" dirty="0" smtClean="0"/>
            </a:br>
            <a:r>
              <a:rPr lang="es-DO" sz="3200" dirty="0" smtClean="0"/>
              <a:t>la cuestión de la tierra</a:t>
            </a:r>
            <a:endParaRPr lang="es-DO" sz="3200" dirty="0"/>
          </a:p>
        </p:txBody>
      </p:sp>
      <p:sp>
        <p:nvSpPr>
          <p:cNvPr id="3" name="2 Marcador de contenido"/>
          <p:cNvSpPr>
            <a:spLocks noGrp="1"/>
          </p:cNvSpPr>
          <p:nvPr>
            <p:ph idx="1"/>
          </p:nvPr>
        </p:nvSpPr>
        <p:spPr>
          <a:xfrm>
            <a:off x="457200" y="1600200"/>
            <a:ext cx="8229600" cy="5069160"/>
          </a:xfrm>
        </p:spPr>
        <p:txBody>
          <a:bodyPr>
            <a:normAutofit fontScale="62500" lnSpcReduction="20000"/>
          </a:bodyPr>
          <a:lstStyle/>
          <a:p>
            <a:pPr algn="ctr">
              <a:lnSpc>
                <a:spcPct val="120000"/>
              </a:lnSpc>
              <a:spcBef>
                <a:spcPts val="0"/>
              </a:spcBef>
              <a:buNone/>
            </a:pPr>
            <a:r>
              <a:rPr lang="es-DO" sz="3800" u="sng" dirty="0" smtClean="0"/>
              <a:t>Una de las </a:t>
            </a:r>
            <a:r>
              <a:rPr lang="es-DO" sz="3800" u="sng" dirty="0"/>
              <a:t>áreas donde menos avances ha habido </a:t>
            </a:r>
            <a:endParaRPr lang="es-DO" sz="3800" u="sng" dirty="0" smtClean="0"/>
          </a:p>
          <a:p>
            <a:pPr algn="ctr">
              <a:lnSpc>
                <a:spcPct val="120000"/>
              </a:lnSpc>
              <a:spcBef>
                <a:spcPts val="0"/>
              </a:spcBef>
              <a:spcAft>
                <a:spcPts val="1200"/>
              </a:spcAft>
              <a:buNone/>
            </a:pPr>
            <a:r>
              <a:rPr lang="es-DO" sz="3800" u="sng" dirty="0" smtClean="0"/>
              <a:t>por fuerte resistencia </a:t>
            </a:r>
            <a:r>
              <a:rPr lang="es-DO" sz="3800" u="sng" dirty="0"/>
              <a:t>del sector privado </a:t>
            </a:r>
            <a:endParaRPr lang="es-DO" sz="3800" u="sng" dirty="0" smtClean="0"/>
          </a:p>
          <a:p>
            <a:pPr>
              <a:buNone/>
            </a:pPr>
            <a:r>
              <a:rPr lang="es-DO" dirty="0" smtClean="0"/>
              <a:t>El gobierno de Guatemala ha reconocido que: </a:t>
            </a:r>
          </a:p>
          <a:p>
            <a:pPr>
              <a:buNone/>
            </a:pPr>
            <a:endParaRPr lang="es-DO" dirty="0" smtClean="0"/>
          </a:p>
          <a:p>
            <a:pPr algn="ctr">
              <a:lnSpc>
                <a:spcPct val="120000"/>
              </a:lnSpc>
              <a:spcBef>
                <a:spcPts val="0"/>
              </a:spcBef>
              <a:spcAft>
                <a:spcPts val="1200"/>
              </a:spcAft>
              <a:buNone/>
            </a:pPr>
            <a:r>
              <a:rPr lang="es-DO" sz="3100" dirty="0" smtClean="0"/>
              <a:t>“las </a:t>
            </a:r>
            <a:r>
              <a:rPr lang="es-DO" sz="3100" dirty="0"/>
              <a:t>políticas de acceso a la tierra para la población indígena y campesina se han reducido al modelo de mercado de tierras, el que no ha generado los resultados previstos por causa de la imperfección del mercado de tierras, y otros factores que lo han distorsionado, lo que se refleja en sus magros resultados: sólo 10 créditos aprobados para compra de tierras en los últimos tres años, la exclusión de las mujeres, la insolvencia técnica y financiera de los proyectos, y el poco desarrollo social y económico de los productores </a:t>
            </a:r>
            <a:r>
              <a:rPr lang="es-DO" sz="3100" dirty="0" smtClean="0"/>
              <a:t>beneficiados” </a:t>
            </a:r>
          </a:p>
          <a:p>
            <a:pPr algn="ctr">
              <a:lnSpc>
                <a:spcPct val="120000"/>
              </a:lnSpc>
              <a:spcBef>
                <a:spcPts val="0"/>
              </a:spcBef>
              <a:spcAft>
                <a:spcPts val="1200"/>
              </a:spcAft>
              <a:buNone/>
            </a:pPr>
            <a:r>
              <a:rPr lang="es-DO" sz="3100" dirty="0"/>
              <a:t>	</a:t>
            </a:r>
            <a:r>
              <a:rPr lang="es-DO" sz="3100" dirty="0" smtClean="0"/>
              <a:t>ONIC/UNAC-MIC/Gobierno </a:t>
            </a:r>
            <a:r>
              <a:rPr lang="es-DO" sz="3100" dirty="0"/>
              <a:t>de Guatemala, 2009</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11" descr="Fondo-hoja-Aweb.jpg"/>
          <p:cNvPicPr>
            <a:picLocks noChangeAspect="1"/>
          </p:cNvPicPr>
          <p:nvPr/>
        </p:nvPicPr>
        <p:blipFill>
          <a:blip r:embed="rId2" cstate="print"/>
          <a:srcRect/>
          <a:stretch>
            <a:fillRect/>
          </a:stretch>
        </p:blipFill>
        <p:spPr bwMode="auto">
          <a:xfrm>
            <a:off x="0" y="3606800"/>
            <a:ext cx="9144000" cy="3251200"/>
          </a:xfrm>
          <a:prstGeom prst="rect">
            <a:avLst/>
          </a:prstGeom>
          <a:noFill/>
          <a:ln w="9525">
            <a:noFill/>
            <a:miter lim="800000"/>
            <a:headEnd/>
            <a:tailEnd/>
          </a:ln>
        </p:spPr>
      </p:pic>
      <p:sp>
        <p:nvSpPr>
          <p:cNvPr id="2" name="1 Título"/>
          <p:cNvSpPr>
            <a:spLocks noGrp="1"/>
          </p:cNvSpPr>
          <p:nvPr>
            <p:ph type="title"/>
          </p:nvPr>
        </p:nvSpPr>
        <p:spPr/>
        <p:style>
          <a:lnRef idx="2">
            <a:schemeClr val="dk1"/>
          </a:lnRef>
          <a:fillRef idx="1">
            <a:schemeClr val="lt1"/>
          </a:fillRef>
          <a:effectRef idx="0">
            <a:schemeClr val="dk1"/>
          </a:effectRef>
          <a:fontRef idx="minor">
            <a:schemeClr val="dk1"/>
          </a:fontRef>
        </p:style>
        <p:txBody>
          <a:bodyPr>
            <a:noAutofit/>
          </a:bodyPr>
          <a:lstStyle/>
          <a:p>
            <a:r>
              <a:rPr lang="es-DO" sz="3200" dirty="0" smtClean="0"/>
              <a:t>El contexto rural en América Latina </a:t>
            </a:r>
            <a:br>
              <a:rPr lang="es-DO" sz="3200" dirty="0" smtClean="0"/>
            </a:br>
            <a:r>
              <a:rPr lang="es-DO" sz="3200" dirty="0" smtClean="0"/>
              <a:t>y de sus pequeñas unidades productivas</a:t>
            </a:r>
            <a:endParaRPr lang="es-DO" sz="3200" dirty="0"/>
          </a:p>
        </p:txBody>
      </p:sp>
      <p:sp>
        <p:nvSpPr>
          <p:cNvPr id="3" name="2 Marcador de contenido"/>
          <p:cNvSpPr>
            <a:spLocks noGrp="1"/>
          </p:cNvSpPr>
          <p:nvPr>
            <p:ph idx="1"/>
          </p:nvPr>
        </p:nvSpPr>
        <p:spPr/>
        <p:txBody>
          <a:bodyPr/>
          <a:lstStyle/>
          <a:p>
            <a:r>
              <a:rPr lang="es-DO" sz="2400" dirty="0" smtClean="0"/>
              <a:t>Brechas urbano-rurales: multidimensionales</a:t>
            </a:r>
          </a:p>
          <a:p>
            <a:pPr lvl="2"/>
            <a:r>
              <a:rPr lang="es-DO" sz="2000" dirty="0" smtClean="0"/>
              <a:t>Dimensión económica: productividad y rentabilidad</a:t>
            </a:r>
          </a:p>
          <a:p>
            <a:pPr lvl="3"/>
            <a:r>
              <a:rPr lang="es-DO" sz="1600" dirty="0" smtClean="0"/>
              <a:t>Pequeñez y desventajas de escala</a:t>
            </a:r>
          </a:p>
          <a:p>
            <a:pPr lvl="3"/>
            <a:r>
              <a:rPr lang="es-DO" sz="1600" dirty="0" smtClean="0"/>
              <a:t>Rezago tecnológico</a:t>
            </a:r>
          </a:p>
          <a:p>
            <a:pPr lvl="3"/>
            <a:r>
              <a:rPr lang="es-DO" sz="1600" dirty="0" smtClean="0"/>
              <a:t>Barreras de acceso a bienes públicos</a:t>
            </a:r>
          </a:p>
          <a:p>
            <a:pPr lvl="3"/>
            <a:r>
              <a:rPr lang="es-DO" sz="1600" dirty="0" smtClean="0"/>
              <a:t>Desventajosas relaciones de mercado</a:t>
            </a:r>
          </a:p>
          <a:p>
            <a:pPr lvl="2"/>
            <a:r>
              <a:rPr lang="es-DO" sz="2000" dirty="0" smtClean="0"/>
              <a:t>La incidencia de la pobreza y las privaciones como reflejo</a:t>
            </a:r>
          </a:p>
          <a:p>
            <a:pPr lvl="3"/>
            <a:r>
              <a:rPr lang="es-DO" sz="1600" dirty="0" smtClean="0"/>
              <a:t>Evidencia</a:t>
            </a:r>
          </a:p>
          <a:p>
            <a:r>
              <a:rPr lang="es-DO" sz="2400" dirty="0" smtClean="0"/>
              <a:t>Pequeñas unidades productivas entrampadas</a:t>
            </a:r>
          </a:p>
          <a:p>
            <a:pPr lvl="2"/>
            <a:r>
              <a:rPr lang="es-DO" sz="2100" dirty="0" smtClean="0"/>
              <a:t>Causación circular</a:t>
            </a:r>
          </a:p>
          <a:p>
            <a:pPr lvl="3"/>
            <a:r>
              <a:rPr lang="es-DO" sz="1700" dirty="0" smtClean="0"/>
              <a:t>Capacidades productivas y de gestión</a:t>
            </a:r>
          </a:p>
          <a:p>
            <a:pPr lvl="3"/>
            <a:r>
              <a:rPr lang="es-DO" sz="1700" dirty="0" smtClean="0"/>
              <a:t>Capacidades </a:t>
            </a:r>
            <a:r>
              <a:rPr lang="es-DO" sz="1700" dirty="0" smtClean="0"/>
              <a:t>básicas (nivel de educaci</a:t>
            </a:r>
            <a:r>
              <a:rPr lang="es-DO" sz="1700" dirty="0" smtClean="0"/>
              <a:t>ón/instrucción, estado de salud)</a:t>
            </a:r>
            <a:endParaRPr lang="es-DO" sz="1700" dirty="0" smtClean="0"/>
          </a:p>
          <a:p>
            <a:pPr lvl="3"/>
            <a:r>
              <a:rPr lang="es-DO" sz="1700" dirty="0" smtClean="0"/>
              <a:t>Capacidad de </a:t>
            </a:r>
            <a:r>
              <a:rPr lang="es-DO" sz="1700" dirty="0" smtClean="0"/>
              <a:t>agencia (poder)</a:t>
            </a:r>
            <a:endParaRPr lang="es-DO" dirty="0"/>
          </a:p>
        </p:txBody>
      </p:sp>
      <p:grpSp>
        <p:nvGrpSpPr>
          <p:cNvPr id="5" name="Group 5"/>
          <p:cNvGrpSpPr>
            <a:grpSpLocks/>
          </p:cNvGrpSpPr>
          <p:nvPr/>
        </p:nvGrpSpPr>
        <p:grpSpPr bwMode="auto">
          <a:xfrm>
            <a:off x="251520" y="6093296"/>
            <a:ext cx="1054100" cy="533400"/>
            <a:chOff x="424" y="0"/>
            <a:chExt cx="664" cy="336"/>
          </a:xfrm>
        </p:grpSpPr>
        <p:pic>
          <p:nvPicPr>
            <p:cNvPr id="6" name="Picture 6"/>
            <p:cNvPicPr>
              <a:picLocks noChangeAspect="1" noChangeArrowheads="1"/>
            </p:cNvPicPr>
            <p:nvPr/>
          </p:nvPicPr>
          <p:blipFill>
            <a:blip r:embed="rId3" cstate="print"/>
            <a:srcRect/>
            <a:stretch>
              <a:fillRect/>
            </a:stretch>
          </p:blipFill>
          <p:spPr bwMode="auto">
            <a:xfrm>
              <a:off x="424" y="0"/>
              <a:ext cx="664" cy="336"/>
            </a:xfrm>
            <a:prstGeom prst="rect">
              <a:avLst/>
            </a:prstGeom>
            <a:noFill/>
            <a:ln w="9525">
              <a:noFill/>
              <a:round/>
              <a:headEnd/>
              <a:tailEnd/>
            </a:ln>
          </p:spPr>
        </p:pic>
        <p:pic>
          <p:nvPicPr>
            <p:cNvPr id="7" name="Picture 7"/>
            <p:cNvPicPr>
              <a:picLocks noChangeAspect="1" noChangeArrowheads="1"/>
            </p:cNvPicPr>
            <p:nvPr/>
          </p:nvPicPr>
          <p:blipFill>
            <a:blip r:embed="rId4" cstate="print"/>
            <a:srcRect/>
            <a:stretch>
              <a:fillRect/>
            </a:stretch>
          </p:blipFill>
          <p:spPr bwMode="auto">
            <a:xfrm>
              <a:off x="760" y="64"/>
              <a:ext cx="288" cy="208"/>
            </a:xfrm>
            <a:prstGeom prst="rect">
              <a:avLst/>
            </a:prstGeom>
            <a:noFill/>
            <a:ln w="9525">
              <a:noFill/>
              <a:round/>
              <a:headEnd/>
              <a:tailEnd/>
            </a:ln>
          </p:spPr>
        </p:pic>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11" descr="Fondo-hoja-Aweb.jpg"/>
          <p:cNvPicPr>
            <a:picLocks noChangeAspect="1"/>
          </p:cNvPicPr>
          <p:nvPr/>
        </p:nvPicPr>
        <p:blipFill>
          <a:blip r:embed="rId2" cstate="print"/>
          <a:srcRect/>
          <a:stretch>
            <a:fillRect/>
          </a:stretch>
        </p:blipFill>
        <p:spPr bwMode="auto">
          <a:xfrm>
            <a:off x="0" y="3606800"/>
            <a:ext cx="9144000" cy="3251200"/>
          </a:xfrm>
          <a:prstGeom prst="rect">
            <a:avLst/>
          </a:prstGeom>
          <a:noFill/>
          <a:ln w="9525">
            <a:noFill/>
            <a:miter lim="800000"/>
            <a:headEnd/>
            <a:tailEnd/>
          </a:ln>
        </p:spPr>
      </p:pic>
      <p:grpSp>
        <p:nvGrpSpPr>
          <p:cNvPr id="5" name="Group 5"/>
          <p:cNvGrpSpPr>
            <a:grpSpLocks/>
          </p:cNvGrpSpPr>
          <p:nvPr/>
        </p:nvGrpSpPr>
        <p:grpSpPr bwMode="auto">
          <a:xfrm>
            <a:off x="251520" y="6093296"/>
            <a:ext cx="1054100" cy="533400"/>
            <a:chOff x="424" y="0"/>
            <a:chExt cx="664" cy="336"/>
          </a:xfrm>
        </p:grpSpPr>
        <p:pic>
          <p:nvPicPr>
            <p:cNvPr id="6" name="Picture 6"/>
            <p:cNvPicPr>
              <a:picLocks noChangeAspect="1" noChangeArrowheads="1"/>
            </p:cNvPicPr>
            <p:nvPr/>
          </p:nvPicPr>
          <p:blipFill>
            <a:blip r:embed="rId3" cstate="print"/>
            <a:srcRect/>
            <a:stretch>
              <a:fillRect/>
            </a:stretch>
          </p:blipFill>
          <p:spPr bwMode="auto">
            <a:xfrm>
              <a:off x="424" y="0"/>
              <a:ext cx="664" cy="336"/>
            </a:xfrm>
            <a:prstGeom prst="rect">
              <a:avLst/>
            </a:prstGeom>
            <a:noFill/>
            <a:ln w="9525">
              <a:noFill/>
              <a:round/>
              <a:headEnd/>
              <a:tailEnd/>
            </a:ln>
          </p:spPr>
        </p:pic>
        <p:pic>
          <p:nvPicPr>
            <p:cNvPr id="7" name="Picture 7"/>
            <p:cNvPicPr>
              <a:picLocks noChangeAspect="1" noChangeArrowheads="1"/>
            </p:cNvPicPr>
            <p:nvPr/>
          </p:nvPicPr>
          <p:blipFill>
            <a:blip r:embed="rId4" cstate="print"/>
            <a:srcRect/>
            <a:stretch>
              <a:fillRect/>
            </a:stretch>
          </p:blipFill>
          <p:spPr bwMode="auto">
            <a:xfrm>
              <a:off x="760" y="64"/>
              <a:ext cx="288" cy="208"/>
            </a:xfrm>
            <a:prstGeom prst="rect">
              <a:avLst/>
            </a:prstGeom>
            <a:noFill/>
            <a:ln w="9525">
              <a:noFill/>
              <a:round/>
              <a:headEnd/>
              <a:tailEnd/>
            </a:ln>
          </p:spPr>
        </p:pic>
      </p:grpSp>
      <p:sp>
        <p:nvSpPr>
          <p:cNvPr id="2" name="1 Título"/>
          <p:cNvSpPr>
            <a:spLocks noGrp="1"/>
          </p:cNvSpPr>
          <p:nvPr>
            <p:ph type="title"/>
          </p:nvPr>
        </p:nvSpPr>
        <p:spPr/>
        <p:style>
          <a:lnRef idx="2">
            <a:schemeClr val="dk1"/>
          </a:lnRef>
          <a:fillRef idx="1">
            <a:schemeClr val="lt1"/>
          </a:fillRef>
          <a:effectRef idx="0">
            <a:schemeClr val="dk1"/>
          </a:effectRef>
          <a:fontRef idx="minor">
            <a:schemeClr val="dk1"/>
          </a:fontRef>
        </p:style>
        <p:txBody>
          <a:bodyPr>
            <a:noAutofit/>
          </a:bodyPr>
          <a:lstStyle/>
          <a:p>
            <a:r>
              <a:rPr lang="es-DO" sz="3200" dirty="0" smtClean="0"/>
              <a:t>Características </a:t>
            </a:r>
            <a:r>
              <a:rPr lang="es-DO" sz="3200" dirty="0"/>
              <a:t>d</a:t>
            </a:r>
            <a:r>
              <a:rPr lang="es-DO" sz="3200" dirty="0" smtClean="0"/>
              <a:t>el entorno externo:</a:t>
            </a:r>
            <a:br>
              <a:rPr lang="es-DO" sz="3200" dirty="0" smtClean="0"/>
            </a:br>
            <a:r>
              <a:rPr lang="es-DO" sz="3200" dirty="0" smtClean="0"/>
              <a:t>cambios económicos y sociales </a:t>
            </a:r>
            <a:endParaRPr lang="es-DO" sz="3200" dirty="0"/>
          </a:p>
        </p:txBody>
      </p:sp>
      <p:sp>
        <p:nvSpPr>
          <p:cNvPr id="3" name="2 Marcador de contenido"/>
          <p:cNvSpPr>
            <a:spLocks noGrp="1"/>
          </p:cNvSpPr>
          <p:nvPr>
            <p:ph idx="1"/>
          </p:nvPr>
        </p:nvSpPr>
        <p:spPr>
          <a:xfrm>
            <a:off x="457200" y="1600200"/>
            <a:ext cx="8229600" cy="4925144"/>
          </a:xfrm>
        </p:spPr>
        <p:txBody>
          <a:bodyPr>
            <a:normAutofit fontScale="70000" lnSpcReduction="20000"/>
          </a:bodyPr>
          <a:lstStyle/>
          <a:p>
            <a:r>
              <a:rPr lang="es-DO" dirty="0" smtClean="0"/>
              <a:t>El </a:t>
            </a:r>
            <a:r>
              <a:rPr lang="es-DO" dirty="0"/>
              <a:t>ámbito </a:t>
            </a:r>
            <a:r>
              <a:rPr lang="es-DO" dirty="0" smtClean="0"/>
              <a:t>social: se </a:t>
            </a:r>
            <a:r>
              <a:rPr lang="es-DO" dirty="0"/>
              <a:t>amplió la cobertura de hogares con acceso </a:t>
            </a:r>
            <a:endParaRPr lang="es-DO" dirty="0" smtClean="0"/>
          </a:p>
          <a:p>
            <a:pPr lvl="1"/>
            <a:r>
              <a:rPr lang="es-DO" dirty="0" smtClean="0"/>
              <a:t>agua potable </a:t>
            </a:r>
          </a:p>
          <a:p>
            <a:pPr lvl="1"/>
            <a:r>
              <a:rPr lang="es-DO" dirty="0" smtClean="0"/>
              <a:t>saneamiento </a:t>
            </a:r>
          </a:p>
          <a:p>
            <a:pPr lvl="1"/>
            <a:r>
              <a:rPr lang="es-DO" dirty="0" smtClean="0"/>
              <a:t>electricidad</a:t>
            </a:r>
          </a:p>
          <a:p>
            <a:pPr lvl="1"/>
            <a:r>
              <a:rPr lang="es-DO" dirty="0" smtClean="0"/>
              <a:t>salud</a:t>
            </a:r>
          </a:p>
          <a:p>
            <a:pPr lvl="1"/>
            <a:r>
              <a:rPr lang="es-DO" dirty="0" smtClean="0"/>
              <a:t>educación </a:t>
            </a:r>
          </a:p>
          <a:p>
            <a:r>
              <a:rPr lang="es-DO" dirty="0" smtClean="0"/>
              <a:t>En lo económico:</a:t>
            </a:r>
          </a:p>
          <a:p>
            <a:pPr lvl="1"/>
            <a:r>
              <a:rPr lang="es-DO" dirty="0" smtClean="0"/>
              <a:t>Mejoramiento de la infraestructura de comunicaciones:</a:t>
            </a:r>
          </a:p>
          <a:p>
            <a:pPr lvl="2"/>
            <a:r>
              <a:rPr lang="es-DO" dirty="0" smtClean="0"/>
              <a:t>la </a:t>
            </a:r>
            <a:r>
              <a:rPr lang="es-DO" dirty="0"/>
              <a:t>red vial creció un 25% en los últimos 12 </a:t>
            </a:r>
            <a:r>
              <a:rPr lang="es-DO" dirty="0" smtClean="0"/>
              <a:t>anos</a:t>
            </a:r>
          </a:p>
          <a:p>
            <a:pPr lvl="2"/>
            <a:r>
              <a:rPr lang="es-DO" dirty="0" smtClean="0"/>
              <a:t># de líneas </a:t>
            </a:r>
            <a:r>
              <a:rPr lang="es-DO" dirty="0"/>
              <a:t>telefónicas </a:t>
            </a:r>
            <a:r>
              <a:rPr lang="es-DO" dirty="0" smtClean="0"/>
              <a:t>creció en más de 1,200%</a:t>
            </a:r>
          </a:p>
          <a:p>
            <a:pPr lvl="1"/>
            <a:r>
              <a:rPr lang="es-DO" dirty="0" smtClean="0"/>
              <a:t>Las </a:t>
            </a:r>
            <a:r>
              <a:rPr lang="es-DO" dirty="0"/>
              <a:t>exportaciones agrícolas tradicionales </a:t>
            </a:r>
            <a:r>
              <a:rPr lang="es-DO" dirty="0" smtClean="0"/>
              <a:t>y no tradicionales crecieron</a:t>
            </a:r>
            <a:endParaRPr lang="en-US" dirty="0"/>
          </a:p>
          <a:p>
            <a:r>
              <a:rPr lang="es-DO" dirty="0" smtClean="0"/>
              <a:t>La </a:t>
            </a:r>
            <a:r>
              <a:rPr lang="es-DO" dirty="0"/>
              <a:t>pobreza total se redujo </a:t>
            </a:r>
            <a:r>
              <a:rPr lang="es-DO" dirty="0" smtClean="0"/>
              <a:t>moderadamente, pero sigue siendo persistentemente alta</a:t>
            </a:r>
          </a:p>
          <a:p>
            <a:pPr lvl="1"/>
            <a:r>
              <a:rPr lang="es-DO" dirty="0" smtClean="0"/>
              <a:t>Pobreza general: de </a:t>
            </a:r>
            <a:r>
              <a:rPr lang="es-DO" dirty="0"/>
              <a:t>61% </a:t>
            </a:r>
            <a:r>
              <a:rPr lang="es-DO" dirty="0" smtClean="0"/>
              <a:t>en 1990 a 51% en 2006 </a:t>
            </a:r>
          </a:p>
          <a:p>
            <a:pPr lvl="1"/>
            <a:r>
              <a:rPr lang="es-DO" dirty="0" smtClean="0"/>
              <a:t>Pobreza extrema: de 20% en 1990 a </a:t>
            </a:r>
            <a:r>
              <a:rPr lang="es-DO" dirty="0"/>
              <a:t>15</a:t>
            </a:r>
            <a:r>
              <a:rPr lang="es-DO" dirty="0" smtClean="0"/>
              <a:t>% en 2006</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11" descr="Fondo-hoja-Aweb.jpg"/>
          <p:cNvPicPr>
            <a:picLocks noChangeAspect="1"/>
          </p:cNvPicPr>
          <p:nvPr/>
        </p:nvPicPr>
        <p:blipFill>
          <a:blip r:embed="rId2" cstate="print"/>
          <a:srcRect/>
          <a:stretch>
            <a:fillRect/>
          </a:stretch>
        </p:blipFill>
        <p:spPr bwMode="auto">
          <a:xfrm>
            <a:off x="0" y="3606800"/>
            <a:ext cx="9144000" cy="3251200"/>
          </a:xfrm>
          <a:prstGeom prst="rect">
            <a:avLst/>
          </a:prstGeom>
          <a:noFill/>
          <a:ln w="9525">
            <a:noFill/>
            <a:miter lim="800000"/>
            <a:headEnd/>
            <a:tailEnd/>
          </a:ln>
        </p:spPr>
      </p:pic>
      <p:grpSp>
        <p:nvGrpSpPr>
          <p:cNvPr id="6" name="Group 5"/>
          <p:cNvGrpSpPr>
            <a:grpSpLocks/>
          </p:cNvGrpSpPr>
          <p:nvPr/>
        </p:nvGrpSpPr>
        <p:grpSpPr bwMode="auto">
          <a:xfrm>
            <a:off x="251520" y="6093296"/>
            <a:ext cx="1054100" cy="533400"/>
            <a:chOff x="424" y="0"/>
            <a:chExt cx="664" cy="336"/>
          </a:xfrm>
        </p:grpSpPr>
        <p:pic>
          <p:nvPicPr>
            <p:cNvPr id="7" name="Picture 6"/>
            <p:cNvPicPr>
              <a:picLocks noChangeAspect="1" noChangeArrowheads="1"/>
            </p:cNvPicPr>
            <p:nvPr/>
          </p:nvPicPr>
          <p:blipFill>
            <a:blip r:embed="rId3" cstate="print"/>
            <a:srcRect/>
            <a:stretch>
              <a:fillRect/>
            </a:stretch>
          </p:blipFill>
          <p:spPr bwMode="auto">
            <a:xfrm>
              <a:off x="424" y="0"/>
              <a:ext cx="664" cy="336"/>
            </a:xfrm>
            <a:prstGeom prst="rect">
              <a:avLst/>
            </a:prstGeom>
            <a:noFill/>
            <a:ln w="9525">
              <a:noFill/>
              <a:round/>
              <a:headEnd/>
              <a:tailEnd/>
            </a:ln>
          </p:spPr>
        </p:pic>
        <p:pic>
          <p:nvPicPr>
            <p:cNvPr id="8" name="Picture 7"/>
            <p:cNvPicPr>
              <a:picLocks noChangeAspect="1" noChangeArrowheads="1"/>
            </p:cNvPicPr>
            <p:nvPr/>
          </p:nvPicPr>
          <p:blipFill>
            <a:blip r:embed="rId4" cstate="print"/>
            <a:srcRect/>
            <a:stretch>
              <a:fillRect/>
            </a:stretch>
          </p:blipFill>
          <p:spPr bwMode="auto">
            <a:xfrm>
              <a:off x="760" y="64"/>
              <a:ext cx="288" cy="208"/>
            </a:xfrm>
            <a:prstGeom prst="rect">
              <a:avLst/>
            </a:prstGeom>
            <a:noFill/>
            <a:ln w="9525">
              <a:noFill/>
              <a:round/>
              <a:headEnd/>
              <a:tailEnd/>
            </a:ln>
          </p:spPr>
        </p:pic>
      </p:grpSp>
      <p:sp>
        <p:nvSpPr>
          <p:cNvPr id="2" name="1 Título"/>
          <p:cNvSpPr>
            <a:spLocks noGrp="1"/>
          </p:cNvSpPr>
          <p:nvPr>
            <p:ph type="title"/>
          </p:nvPr>
        </p:nvSpPr>
        <p:spPr/>
        <p:style>
          <a:lnRef idx="2">
            <a:schemeClr val="dk1"/>
          </a:lnRef>
          <a:fillRef idx="1">
            <a:schemeClr val="lt1"/>
          </a:fillRef>
          <a:effectRef idx="0">
            <a:schemeClr val="dk1"/>
          </a:effectRef>
          <a:fontRef idx="minor">
            <a:schemeClr val="dk1"/>
          </a:fontRef>
        </p:style>
        <p:txBody>
          <a:bodyPr>
            <a:noAutofit/>
          </a:bodyPr>
          <a:lstStyle/>
          <a:p>
            <a:r>
              <a:rPr lang="en-US" sz="3200" dirty="0" err="1" smtClean="0"/>
              <a:t>Política</a:t>
            </a:r>
            <a:r>
              <a:rPr lang="en-US" sz="3200" dirty="0" smtClean="0"/>
              <a:t> </a:t>
            </a:r>
            <a:r>
              <a:rPr lang="en-US" sz="3200" dirty="0" err="1" smtClean="0"/>
              <a:t>Nacional</a:t>
            </a:r>
            <a:r>
              <a:rPr lang="en-US" sz="3200" dirty="0" smtClean="0"/>
              <a:t> </a:t>
            </a:r>
            <a:br>
              <a:rPr lang="en-US" sz="3200" dirty="0" smtClean="0"/>
            </a:br>
            <a:r>
              <a:rPr lang="en-US" sz="3200" dirty="0" smtClean="0"/>
              <a:t>de </a:t>
            </a:r>
            <a:r>
              <a:rPr lang="en-US" sz="3200" dirty="0" err="1" smtClean="0"/>
              <a:t>Desarrollo</a:t>
            </a:r>
            <a:r>
              <a:rPr lang="en-US" sz="3200" dirty="0" smtClean="0"/>
              <a:t> Rural Integral (PNDRI)</a:t>
            </a:r>
            <a:endParaRPr lang="es-DO" sz="3200" dirty="0"/>
          </a:p>
        </p:txBody>
      </p:sp>
      <p:sp>
        <p:nvSpPr>
          <p:cNvPr id="3" name="2 Marcador de contenido"/>
          <p:cNvSpPr>
            <a:spLocks noGrp="1"/>
          </p:cNvSpPr>
          <p:nvPr>
            <p:ph idx="1"/>
          </p:nvPr>
        </p:nvSpPr>
        <p:spPr>
          <a:xfrm>
            <a:off x="323528" y="1600200"/>
            <a:ext cx="8568952" cy="3701008"/>
          </a:xfrm>
        </p:spPr>
        <p:txBody>
          <a:bodyPr>
            <a:normAutofit fontScale="92500"/>
          </a:bodyPr>
          <a:lstStyle/>
          <a:p>
            <a:r>
              <a:rPr lang="es-DO" sz="2600" u="sng" dirty="0" smtClean="0"/>
              <a:t>Motivación: una crítica al entorno de políticas</a:t>
            </a:r>
            <a:r>
              <a:rPr lang="es-DO" sz="2600" dirty="0"/>
              <a:t>.</a:t>
            </a:r>
            <a:r>
              <a:rPr lang="es-DO" sz="2600" dirty="0" smtClean="0"/>
              <a:t>  </a:t>
            </a:r>
            <a:r>
              <a:rPr lang="es-DO" sz="2600" dirty="0"/>
              <a:t>Los programas e intervenciones de las diferentes dependencias estatales a partir de los Acuerdos de Paz se caracterizan, entre otras cosas </a:t>
            </a:r>
            <a:r>
              <a:rPr lang="es-DO" sz="2600" dirty="0" smtClean="0"/>
              <a:t>por: </a:t>
            </a:r>
          </a:p>
          <a:p>
            <a:pPr lvl="1"/>
            <a:r>
              <a:rPr lang="es-DO" sz="2600" dirty="0" smtClean="0"/>
              <a:t>insuficiencia de recursos; </a:t>
            </a:r>
          </a:p>
          <a:p>
            <a:pPr lvl="1"/>
            <a:r>
              <a:rPr lang="es-DO" sz="2600" dirty="0"/>
              <a:t>d</a:t>
            </a:r>
            <a:r>
              <a:rPr lang="es-DO" sz="2600" dirty="0" smtClean="0"/>
              <a:t>ispersión de esfuerzos; </a:t>
            </a:r>
          </a:p>
          <a:p>
            <a:pPr lvl="1"/>
            <a:r>
              <a:rPr lang="es-DO" sz="2600" dirty="0" smtClean="0"/>
              <a:t>dificultades </a:t>
            </a:r>
            <a:r>
              <a:rPr lang="es-DO" sz="2600" dirty="0"/>
              <a:t>crecientes para afrontar emergencias y </a:t>
            </a:r>
            <a:r>
              <a:rPr lang="es-DO" sz="2600" dirty="0" smtClean="0"/>
              <a:t>desastres; </a:t>
            </a:r>
          </a:p>
          <a:p>
            <a:pPr lvl="1">
              <a:lnSpc>
                <a:spcPct val="120000"/>
              </a:lnSpc>
              <a:spcBef>
                <a:spcPts val="0"/>
              </a:spcBef>
            </a:pPr>
            <a:r>
              <a:rPr lang="es-DO" sz="2600" dirty="0" smtClean="0"/>
              <a:t>Prevalencia de enfoque </a:t>
            </a:r>
            <a:r>
              <a:rPr lang="es-DO" sz="2600" dirty="0"/>
              <a:t>de desarrollo basado </a:t>
            </a:r>
            <a:r>
              <a:rPr lang="es-DO" sz="2600" dirty="0" smtClean="0"/>
              <a:t>sólo </a:t>
            </a:r>
            <a:r>
              <a:rPr lang="es-DO" sz="2600" dirty="0"/>
              <a:t>en </a:t>
            </a:r>
            <a:r>
              <a:rPr lang="es-DO" sz="2600" dirty="0" smtClean="0"/>
              <a:t>inversiones</a:t>
            </a:r>
            <a:endParaRPr lang="es-DO" sz="2600" dirty="0"/>
          </a:p>
          <a:p>
            <a:endParaRPr lang="es-DO" dirty="0"/>
          </a:p>
        </p:txBody>
      </p:sp>
      <p:sp>
        <p:nvSpPr>
          <p:cNvPr id="4" name="3 CuadroTexto"/>
          <p:cNvSpPr txBox="1"/>
          <p:nvPr/>
        </p:nvSpPr>
        <p:spPr>
          <a:xfrm>
            <a:off x="1403648" y="5301208"/>
            <a:ext cx="7416824" cy="757130"/>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marL="0" lvl="1" algn="ctr">
              <a:lnSpc>
                <a:spcPct val="120000"/>
              </a:lnSpc>
              <a:spcBef>
                <a:spcPts val="1200"/>
              </a:spcBef>
              <a:buNone/>
            </a:pPr>
            <a:r>
              <a:rPr lang="es-DO" b="1" dirty="0" smtClean="0"/>
              <a:t>Poca efectividad para garantizar condiciones de vida digna para las poblaciones más empobrecidas  que habitan en las áreas rurales</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11" descr="Fondo-hoja-Aweb.jpg"/>
          <p:cNvPicPr>
            <a:picLocks noChangeAspect="1"/>
          </p:cNvPicPr>
          <p:nvPr/>
        </p:nvPicPr>
        <p:blipFill>
          <a:blip r:embed="rId2" cstate="print"/>
          <a:srcRect/>
          <a:stretch>
            <a:fillRect/>
          </a:stretch>
        </p:blipFill>
        <p:spPr bwMode="auto">
          <a:xfrm>
            <a:off x="0" y="3606800"/>
            <a:ext cx="9144000" cy="3251200"/>
          </a:xfrm>
          <a:prstGeom prst="rect">
            <a:avLst/>
          </a:prstGeom>
          <a:noFill/>
          <a:ln w="9525">
            <a:noFill/>
            <a:miter lim="800000"/>
            <a:headEnd/>
            <a:tailEnd/>
          </a:ln>
        </p:spPr>
      </p:pic>
      <p:grpSp>
        <p:nvGrpSpPr>
          <p:cNvPr id="6" name="Group 5"/>
          <p:cNvGrpSpPr>
            <a:grpSpLocks/>
          </p:cNvGrpSpPr>
          <p:nvPr/>
        </p:nvGrpSpPr>
        <p:grpSpPr bwMode="auto">
          <a:xfrm>
            <a:off x="251520" y="6093296"/>
            <a:ext cx="1054100" cy="533400"/>
            <a:chOff x="424" y="0"/>
            <a:chExt cx="664" cy="336"/>
          </a:xfrm>
        </p:grpSpPr>
        <p:pic>
          <p:nvPicPr>
            <p:cNvPr id="7" name="Picture 6"/>
            <p:cNvPicPr>
              <a:picLocks noChangeAspect="1" noChangeArrowheads="1"/>
            </p:cNvPicPr>
            <p:nvPr/>
          </p:nvPicPr>
          <p:blipFill>
            <a:blip r:embed="rId3" cstate="print"/>
            <a:srcRect/>
            <a:stretch>
              <a:fillRect/>
            </a:stretch>
          </p:blipFill>
          <p:spPr bwMode="auto">
            <a:xfrm>
              <a:off x="424" y="0"/>
              <a:ext cx="664" cy="336"/>
            </a:xfrm>
            <a:prstGeom prst="rect">
              <a:avLst/>
            </a:prstGeom>
            <a:noFill/>
            <a:ln w="9525">
              <a:noFill/>
              <a:round/>
              <a:headEnd/>
              <a:tailEnd/>
            </a:ln>
          </p:spPr>
        </p:pic>
        <p:pic>
          <p:nvPicPr>
            <p:cNvPr id="8" name="Picture 7"/>
            <p:cNvPicPr>
              <a:picLocks noChangeAspect="1" noChangeArrowheads="1"/>
            </p:cNvPicPr>
            <p:nvPr/>
          </p:nvPicPr>
          <p:blipFill>
            <a:blip r:embed="rId4" cstate="print"/>
            <a:srcRect/>
            <a:stretch>
              <a:fillRect/>
            </a:stretch>
          </p:blipFill>
          <p:spPr bwMode="auto">
            <a:xfrm>
              <a:off x="760" y="64"/>
              <a:ext cx="288" cy="208"/>
            </a:xfrm>
            <a:prstGeom prst="rect">
              <a:avLst/>
            </a:prstGeom>
            <a:noFill/>
            <a:ln w="9525">
              <a:noFill/>
              <a:round/>
              <a:headEnd/>
              <a:tailEnd/>
            </a:ln>
          </p:spPr>
        </p:pic>
      </p:grpSp>
      <p:sp>
        <p:nvSpPr>
          <p:cNvPr id="2" name="1 Título"/>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fontScale="90000"/>
          </a:bodyPr>
          <a:lstStyle/>
          <a:p>
            <a:r>
              <a:rPr lang="en-US" sz="3600" dirty="0" err="1" smtClean="0"/>
              <a:t>Política</a:t>
            </a:r>
            <a:r>
              <a:rPr lang="en-US" sz="3600" dirty="0" smtClean="0"/>
              <a:t> </a:t>
            </a:r>
            <a:r>
              <a:rPr lang="en-US" sz="3600" dirty="0" err="1" smtClean="0"/>
              <a:t>Nacional</a:t>
            </a:r>
            <a:r>
              <a:rPr lang="en-US" sz="3600" dirty="0" smtClean="0"/>
              <a:t> </a:t>
            </a:r>
            <a:br>
              <a:rPr lang="en-US" sz="3600" dirty="0" smtClean="0"/>
            </a:br>
            <a:r>
              <a:rPr lang="en-US" sz="3600" dirty="0" smtClean="0"/>
              <a:t>de </a:t>
            </a:r>
            <a:r>
              <a:rPr lang="en-US" sz="3600" dirty="0" err="1" smtClean="0"/>
              <a:t>Desarrollo</a:t>
            </a:r>
            <a:r>
              <a:rPr lang="en-US" sz="3600" dirty="0" smtClean="0"/>
              <a:t> Rural Integral (PNDRI)</a:t>
            </a:r>
            <a:endParaRPr lang="es-DO" dirty="0"/>
          </a:p>
        </p:txBody>
      </p:sp>
      <p:sp>
        <p:nvSpPr>
          <p:cNvPr id="3" name="2 Marcador de contenido"/>
          <p:cNvSpPr>
            <a:spLocks noGrp="1"/>
          </p:cNvSpPr>
          <p:nvPr>
            <p:ph idx="1"/>
          </p:nvPr>
        </p:nvSpPr>
        <p:spPr>
          <a:xfrm>
            <a:off x="457200" y="1600201"/>
            <a:ext cx="8229600" cy="3989040"/>
          </a:xfrm>
        </p:spPr>
        <p:txBody>
          <a:bodyPr>
            <a:normAutofit fontScale="70000" lnSpcReduction="20000"/>
          </a:bodyPr>
          <a:lstStyle/>
          <a:p>
            <a:pPr algn="ctr">
              <a:buNone/>
            </a:pPr>
            <a:r>
              <a:rPr lang="es-DO" u="sng" dirty="0" smtClean="0"/>
              <a:t>Políticas </a:t>
            </a:r>
            <a:r>
              <a:rPr lang="es-DO" u="sng" dirty="0"/>
              <a:t>sectoriales y líneas </a:t>
            </a:r>
            <a:r>
              <a:rPr lang="es-DO" u="sng" dirty="0" smtClean="0"/>
              <a:t>estratégicas de la PNDRI</a:t>
            </a:r>
            <a:r>
              <a:rPr lang="es-DO" dirty="0" smtClean="0"/>
              <a:t>: </a:t>
            </a:r>
            <a:endParaRPr lang="en-US" dirty="0"/>
          </a:p>
          <a:p>
            <a:r>
              <a:rPr lang="es-DO" dirty="0"/>
              <a:t>Política </a:t>
            </a:r>
            <a:r>
              <a:rPr lang="es-DO" dirty="0" smtClean="0"/>
              <a:t>Agraria </a:t>
            </a:r>
          </a:p>
          <a:p>
            <a:r>
              <a:rPr lang="es-DO" dirty="0" smtClean="0"/>
              <a:t>Política </a:t>
            </a:r>
            <a:r>
              <a:rPr lang="es-DO" dirty="0"/>
              <a:t>Agrícola, Pecuaria, Forestal e </a:t>
            </a:r>
            <a:r>
              <a:rPr lang="es-DO" dirty="0" smtClean="0"/>
              <a:t>Hidrobiológica </a:t>
            </a:r>
            <a:endParaRPr lang="en-US" dirty="0"/>
          </a:p>
          <a:p>
            <a:r>
              <a:rPr lang="es-DO" dirty="0"/>
              <a:t>Política </a:t>
            </a:r>
            <a:r>
              <a:rPr lang="es-DO" dirty="0" smtClean="0"/>
              <a:t>Económica</a:t>
            </a:r>
          </a:p>
          <a:p>
            <a:r>
              <a:rPr lang="es-DO" dirty="0" smtClean="0"/>
              <a:t>Política Social</a:t>
            </a:r>
          </a:p>
          <a:p>
            <a:r>
              <a:rPr lang="es-DO" dirty="0" smtClean="0"/>
              <a:t>Política Laboral</a:t>
            </a:r>
          </a:p>
          <a:p>
            <a:r>
              <a:rPr lang="es-DO" dirty="0" smtClean="0"/>
              <a:t>Política </a:t>
            </a:r>
            <a:r>
              <a:rPr lang="es-DO" dirty="0"/>
              <a:t>de Participación Social y Desarrollo </a:t>
            </a:r>
            <a:r>
              <a:rPr lang="es-DO" dirty="0" smtClean="0"/>
              <a:t>Político</a:t>
            </a:r>
          </a:p>
          <a:p>
            <a:r>
              <a:rPr lang="es-DO" dirty="0" smtClean="0"/>
              <a:t>Política </a:t>
            </a:r>
            <a:r>
              <a:rPr lang="es-DO" dirty="0"/>
              <a:t>de Reducción de Vulnerabilidad y Gestión de </a:t>
            </a:r>
            <a:r>
              <a:rPr lang="es-DO" dirty="0" smtClean="0"/>
              <a:t>Riesgo</a:t>
            </a:r>
            <a:endParaRPr lang="en-US" dirty="0"/>
          </a:p>
          <a:p>
            <a:r>
              <a:rPr lang="es-DO" dirty="0"/>
              <a:t>Política de Soberanía Alimentaria y Seguridad Alimentaria y </a:t>
            </a:r>
            <a:r>
              <a:rPr lang="es-DO" dirty="0" smtClean="0"/>
              <a:t>Nutricional</a:t>
            </a:r>
            <a:endParaRPr lang="en-US" dirty="0"/>
          </a:p>
          <a:p>
            <a:r>
              <a:rPr lang="es-DO" dirty="0"/>
              <a:t>Política </a:t>
            </a:r>
            <a:r>
              <a:rPr lang="es-DO" dirty="0" smtClean="0"/>
              <a:t>Cultural</a:t>
            </a:r>
          </a:p>
          <a:p>
            <a:r>
              <a:rPr lang="es-DO" dirty="0" smtClean="0"/>
              <a:t>Política Socio-Ambiental</a:t>
            </a:r>
            <a:endParaRPr lang="es-DO" dirty="0"/>
          </a:p>
        </p:txBody>
      </p:sp>
      <p:sp>
        <p:nvSpPr>
          <p:cNvPr id="4" name="3 CuadroTexto"/>
          <p:cNvSpPr txBox="1"/>
          <p:nvPr/>
        </p:nvSpPr>
        <p:spPr>
          <a:xfrm>
            <a:off x="4211960" y="4941168"/>
            <a:ext cx="4536504" cy="1015663"/>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s-DO" sz="2000" b="1" dirty="0" smtClean="0"/>
              <a:t>Esfuerzo por proveer integralidad </a:t>
            </a:r>
          </a:p>
          <a:p>
            <a:pPr algn="ctr"/>
            <a:r>
              <a:rPr lang="es-DO" sz="2000" b="1" dirty="0" smtClean="0"/>
              <a:t>al análisis de lo rural  </a:t>
            </a:r>
            <a:br>
              <a:rPr lang="es-DO" sz="2000" b="1" dirty="0" smtClean="0"/>
            </a:br>
            <a:r>
              <a:rPr lang="es-DO" sz="2000" b="1" dirty="0" smtClean="0"/>
              <a:t>y a  la intervención estatal</a:t>
            </a:r>
            <a:endParaRPr lang="es-DO"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11" descr="Fondo-hoja-Aweb.jpg"/>
          <p:cNvPicPr>
            <a:picLocks noChangeAspect="1"/>
          </p:cNvPicPr>
          <p:nvPr/>
        </p:nvPicPr>
        <p:blipFill>
          <a:blip r:embed="rId2" cstate="print"/>
          <a:srcRect/>
          <a:stretch>
            <a:fillRect/>
          </a:stretch>
        </p:blipFill>
        <p:spPr bwMode="auto">
          <a:xfrm>
            <a:off x="0" y="3606800"/>
            <a:ext cx="9144000" cy="3251200"/>
          </a:xfrm>
          <a:prstGeom prst="rect">
            <a:avLst/>
          </a:prstGeom>
          <a:noFill/>
          <a:ln w="9525">
            <a:noFill/>
            <a:miter lim="800000"/>
            <a:headEnd/>
            <a:tailEnd/>
          </a:ln>
        </p:spPr>
      </p:pic>
      <p:grpSp>
        <p:nvGrpSpPr>
          <p:cNvPr id="5" name="Group 5"/>
          <p:cNvGrpSpPr>
            <a:grpSpLocks/>
          </p:cNvGrpSpPr>
          <p:nvPr/>
        </p:nvGrpSpPr>
        <p:grpSpPr bwMode="auto">
          <a:xfrm>
            <a:off x="251520" y="6093296"/>
            <a:ext cx="1054100" cy="533400"/>
            <a:chOff x="424" y="0"/>
            <a:chExt cx="664" cy="336"/>
          </a:xfrm>
        </p:grpSpPr>
        <p:pic>
          <p:nvPicPr>
            <p:cNvPr id="6" name="Picture 6"/>
            <p:cNvPicPr>
              <a:picLocks noChangeAspect="1" noChangeArrowheads="1"/>
            </p:cNvPicPr>
            <p:nvPr/>
          </p:nvPicPr>
          <p:blipFill>
            <a:blip r:embed="rId3" cstate="print"/>
            <a:srcRect/>
            <a:stretch>
              <a:fillRect/>
            </a:stretch>
          </p:blipFill>
          <p:spPr bwMode="auto">
            <a:xfrm>
              <a:off x="424" y="0"/>
              <a:ext cx="664" cy="336"/>
            </a:xfrm>
            <a:prstGeom prst="rect">
              <a:avLst/>
            </a:prstGeom>
            <a:noFill/>
            <a:ln w="9525">
              <a:noFill/>
              <a:round/>
              <a:headEnd/>
              <a:tailEnd/>
            </a:ln>
          </p:spPr>
        </p:pic>
        <p:pic>
          <p:nvPicPr>
            <p:cNvPr id="7" name="Picture 7"/>
            <p:cNvPicPr>
              <a:picLocks noChangeAspect="1" noChangeArrowheads="1"/>
            </p:cNvPicPr>
            <p:nvPr/>
          </p:nvPicPr>
          <p:blipFill>
            <a:blip r:embed="rId4" cstate="print"/>
            <a:srcRect/>
            <a:stretch>
              <a:fillRect/>
            </a:stretch>
          </p:blipFill>
          <p:spPr bwMode="auto">
            <a:xfrm>
              <a:off x="760" y="64"/>
              <a:ext cx="288" cy="208"/>
            </a:xfrm>
            <a:prstGeom prst="rect">
              <a:avLst/>
            </a:prstGeom>
            <a:noFill/>
            <a:ln w="9525">
              <a:noFill/>
              <a:round/>
              <a:headEnd/>
              <a:tailEnd/>
            </a:ln>
          </p:spPr>
        </p:pic>
      </p:grpSp>
      <p:sp>
        <p:nvSpPr>
          <p:cNvPr id="2" name="1 Título"/>
          <p:cNvSpPr>
            <a:spLocks noGrp="1"/>
          </p:cNvSpPr>
          <p:nvPr>
            <p:ph type="title"/>
          </p:nvPr>
        </p:nvSpPr>
        <p:spPr>
          <a:xfrm>
            <a:off x="457200" y="274638"/>
            <a:ext cx="8229600" cy="850106"/>
          </a:xfrm>
        </p:spPr>
        <p:style>
          <a:lnRef idx="2">
            <a:schemeClr val="dk1"/>
          </a:lnRef>
          <a:fillRef idx="1">
            <a:schemeClr val="lt1"/>
          </a:fillRef>
          <a:effectRef idx="0">
            <a:schemeClr val="dk1"/>
          </a:effectRef>
          <a:fontRef idx="minor">
            <a:schemeClr val="dk1"/>
          </a:fontRef>
        </p:style>
        <p:txBody>
          <a:bodyPr>
            <a:noAutofit/>
          </a:bodyPr>
          <a:lstStyle/>
          <a:p>
            <a:r>
              <a:rPr lang="es-DO" sz="3200" dirty="0" smtClean="0"/>
              <a:t>PNDRI: institucionalidad, participación</a:t>
            </a:r>
            <a:r>
              <a:rPr lang="en-US" sz="3200" dirty="0" smtClean="0"/>
              <a:t> y balance</a:t>
            </a:r>
            <a:endParaRPr lang="es-DO" sz="3200" dirty="0"/>
          </a:p>
        </p:txBody>
      </p:sp>
      <p:sp>
        <p:nvSpPr>
          <p:cNvPr id="3" name="2 Marcador de contenido"/>
          <p:cNvSpPr>
            <a:spLocks noGrp="1"/>
          </p:cNvSpPr>
          <p:nvPr>
            <p:ph idx="1"/>
          </p:nvPr>
        </p:nvSpPr>
        <p:spPr>
          <a:xfrm>
            <a:off x="457200" y="1196752"/>
            <a:ext cx="8229600" cy="5184576"/>
          </a:xfrm>
        </p:spPr>
        <p:txBody>
          <a:bodyPr>
            <a:normAutofit fontScale="55000" lnSpcReduction="20000"/>
          </a:bodyPr>
          <a:lstStyle/>
          <a:p>
            <a:pPr>
              <a:lnSpc>
                <a:spcPct val="120000"/>
              </a:lnSpc>
              <a:spcBef>
                <a:spcPts val="0"/>
              </a:spcBef>
              <a:spcAft>
                <a:spcPts val="1200"/>
              </a:spcAft>
            </a:pPr>
            <a:r>
              <a:rPr lang="es-DO" dirty="0" smtClean="0"/>
              <a:t>Institucionalidad ejecutora: Gabinete </a:t>
            </a:r>
            <a:r>
              <a:rPr lang="es-DO" dirty="0"/>
              <a:t>de Desarrollo Rural </a:t>
            </a:r>
            <a:r>
              <a:rPr lang="es-DO" dirty="0" smtClean="0"/>
              <a:t>Integral</a:t>
            </a:r>
          </a:p>
          <a:p>
            <a:pPr>
              <a:lnSpc>
                <a:spcPct val="120000"/>
              </a:lnSpc>
              <a:spcBef>
                <a:spcPts val="0"/>
              </a:spcBef>
              <a:spcAft>
                <a:spcPts val="1200"/>
              </a:spcAft>
            </a:pPr>
            <a:r>
              <a:rPr lang="es-DO" dirty="0" smtClean="0"/>
              <a:t>Considera </a:t>
            </a:r>
            <a:r>
              <a:rPr lang="es-DO" dirty="0"/>
              <a:t>la cuestión de la </a:t>
            </a:r>
            <a:r>
              <a:rPr lang="es-DO" u="sng" dirty="0"/>
              <a:t>participación y auditoría social</a:t>
            </a:r>
            <a:r>
              <a:rPr lang="es-DO" dirty="0"/>
              <a:t> </a:t>
            </a:r>
            <a:r>
              <a:rPr lang="es-DO" dirty="0" smtClean="0"/>
              <a:t>con un Consejo con participación </a:t>
            </a:r>
            <a:r>
              <a:rPr lang="es-DO" dirty="0" smtClean="0"/>
              <a:t>amplia</a:t>
            </a:r>
          </a:p>
          <a:p>
            <a:pPr>
              <a:lnSpc>
                <a:spcPct val="120000"/>
              </a:lnSpc>
              <a:spcBef>
                <a:spcPts val="0"/>
              </a:spcBef>
              <a:spcAft>
                <a:spcPts val="1200"/>
              </a:spcAft>
            </a:pPr>
            <a:r>
              <a:rPr lang="es-DO" dirty="0" smtClean="0"/>
              <a:t>Desafortunadamente, </a:t>
            </a:r>
            <a:r>
              <a:rPr lang="es-DO" b="1" u="sng" dirty="0" smtClean="0"/>
              <a:t>la PNDRI ha tenido un carácter formal más que real</a:t>
            </a:r>
            <a:r>
              <a:rPr lang="es-DO" dirty="0" smtClean="0"/>
              <a:t>: </a:t>
            </a:r>
          </a:p>
          <a:p>
            <a:pPr algn="ctr">
              <a:lnSpc>
                <a:spcPct val="120000"/>
              </a:lnSpc>
              <a:spcBef>
                <a:spcPts val="0"/>
              </a:spcBef>
              <a:spcAft>
                <a:spcPts val="1200"/>
              </a:spcAft>
              <a:buNone/>
            </a:pPr>
            <a:r>
              <a:rPr lang="es-DO" dirty="0" smtClean="0"/>
              <a:t>“…</a:t>
            </a:r>
            <a:r>
              <a:rPr lang="es-DO" dirty="0"/>
              <a:t>ya que el gobierno realmente no la asumió. La expresión institucional más obvia de esta ausencia de voluntad es que ni siquiera se conformó el Gabinete de Desarrollo Rural Integral que está planteado en la política. Tampoco se destinaron los fondos presupuestarios que su implementación requería</a:t>
            </a:r>
            <a:r>
              <a:rPr lang="es-DO" dirty="0" smtClean="0"/>
              <a:t>.</a:t>
            </a:r>
          </a:p>
          <a:p>
            <a:pPr algn="ctr">
              <a:lnSpc>
                <a:spcPct val="120000"/>
              </a:lnSpc>
              <a:spcBef>
                <a:spcPts val="0"/>
              </a:spcBef>
              <a:spcAft>
                <a:spcPts val="1200"/>
              </a:spcAft>
              <a:buNone/>
            </a:pPr>
            <a:r>
              <a:rPr lang="es-DO" dirty="0" smtClean="0"/>
              <a:t>Fue </a:t>
            </a:r>
            <a:r>
              <a:rPr lang="es-DO" dirty="0"/>
              <a:t>hasta los últimos dos años, que el MAGA inició un proceso de adecuación para hacer coherente su política sectorial y su institucionalidad con la PNDRI, el cual aún es incipiente e incierto en su continuidad, ante el próximo cambio de administración. En todo caso, la insuficiencia de la asignación presupuestaria que tuvo durante el año 2011 es una limitación sin cuya superación es imposible que esta cartera profundice su proceso de adecuación” </a:t>
            </a:r>
            <a:endParaRPr lang="es-DO" dirty="0" smtClean="0"/>
          </a:p>
          <a:p>
            <a:pPr algn="ctr">
              <a:buNone/>
            </a:pPr>
            <a:r>
              <a:rPr lang="es-DO" dirty="0" smtClean="0"/>
              <a:t>(</a:t>
            </a:r>
            <a:r>
              <a:rPr lang="es-DO" dirty="0"/>
              <a:t>Universidad de San Carlos de Guatemala &amp; Universidad Rafael </a:t>
            </a:r>
            <a:r>
              <a:rPr lang="es-DO" dirty="0" err="1"/>
              <a:t>Landívar</a:t>
            </a:r>
            <a:r>
              <a:rPr lang="es-DO" dirty="0"/>
              <a:t>, 2011).</a:t>
            </a:r>
            <a:endParaRPr lang="es-DO"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11" descr="Fondo-hoja-Aweb.jpg"/>
          <p:cNvPicPr>
            <a:picLocks noChangeAspect="1"/>
          </p:cNvPicPr>
          <p:nvPr/>
        </p:nvPicPr>
        <p:blipFill>
          <a:blip r:embed="rId2" cstate="print"/>
          <a:srcRect/>
          <a:stretch>
            <a:fillRect/>
          </a:stretch>
        </p:blipFill>
        <p:spPr bwMode="auto">
          <a:xfrm>
            <a:off x="0" y="3606800"/>
            <a:ext cx="9144000" cy="3251200"/>
          </a:xfrm>
          <a:prstGeom prst="rect">
            <a:avLst/>
          </a:prstGeom>
          <a:noFill/>
          <a:ln w="9525">
            <a:noFill/>
            <a:miter lim="800000"/>
            <a:headEnd/>
            <a:tailEnd/>
          </a:ln>
        </p:spPr>
      </p:pic>
      <p:grpSp>
        <p:nvGrpSpPr>
          <p:cNvPr id="9" name="Group 5"/>
          <p:cNvGrpSpPr>
            <a:grpSpLocks/>
          </p:cNvGrpSpPr>
          <p:nvPr/>
        </p:nvGrpSpPr>
        <p:grpSpPr bwMode="auto">
          <a:xfrm>
            <a:off x="251520" y="6093296"/>
            <a:ext cx="1054100" cy="533400"/>
            <a:chOff x="424" y="0"/>
            <a:chExt cx="664" cy="336"/>
          </a:xfrm>
        </p:grpSpPr>
        <p:pic>
          <p:nvPicPr>
            <p:cNvPr id="10" name="Picture 6"/>
            <p:cNvPicPr>
              <a:picLocks noChangeAspect="1" noChangeArrowheads="1"/>
            </p:cNvPicPr>
            <p:nvPr/>
          </p:nvPicPr>
          <p:blipFill>
            <a:blip r:embed="rId3" cstate="print"/>
            <a:srcRect/>
            <a:stretch>
              <a:fillRect/>
            </a:stretch>
          </p:blipFill>
          <p:spPr bwMode="auto">
            <a:xfrm>
              <a:off x="424" y="0"/>
              <a:ext cx="664" cy="336"/>
            </a:xfrm>
            <a:prstGeom prst="rect">
              <a:avLst/>
            </a:prstGeom>
            <a:noFill/>
            <a:ln w="9525">
              <a:noFill/>
              <a:round/>
              <a:headEnd/>
              <a:tailEnd/>
            </a:ln>
          </p:spPr>
        </p:pic>
        <p:pic>
          <p:nvPicPr>
            <p:cNvPr id="11" name="Picture 7"/>
            <p:cNvPicPr>
              <a:picLocks noChangeAspect="1" noChangeArrowheads="1"/>
            </p:cNvPicPr>
            <p:nvPr/>
          </p:nvPicPr>
          <p:blipFill>
            <a:blip r:embed="rId4" cstate="print"/>
            <a:srcRect/>
            <a:stretch>
              <a:fillRect/>
            </a:stretch>
          </p:blipFill>
          <p:spPr bwMode="auto">
            <a:xfrm>
              <a:off x="760" y="64"/>
              <a:ext cx="288" cy="208"/>
            </a:xfrm>
            <a:prstGeom prst="rect">
              <a:avLst/>
            </a:prstGeom>
            <a:noFill/>
            <a:ln w="9525">
              <a:noFill/>
              <a:round/>
              <a:headEnd/>
              <a:tailEnd/>
            </a:ln>
          </p:spPr>
        </p:pic>
      </p:grpSp>
      <p:sp>
        <p:nvSpPr>
          <p:cNvPr id="2" name="1 Título"/>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fontScale="90000"/>
          </a:bodyPr>
          <a:lstStyle/>
          <a:p>
            <a:r>
              <a:rPr lang="es-DO" sz="3600" dirty="0" smtClean="0"/>
              <a:t>Identificando los entornos externos: </a:t>
            </a:r>
            <a:br>
              <a:rPr lang="es-DO" sz="3600" dirty="0" smtClean="0"/>
            </a:br>
            <a:r>
              <a:rPr lang="es-DO" sz="3600" dirty="0" smtClean="0"/>
              <a:t>preguntas que puedan ayudar</a:t>
            </a:r>
            <a:endParaRPr lang="es-DO" dirty="0"/>
          </a:p>
        </p:txBody>
      </p:sp>
      <p:sp>
        <p:nvSpPr>
          <p:cNvPr id="3" name="2 Marcador de contenido"/>
          <p:cNvSpPr>
            <a:spLocks noGrp="1"/>
          </p:cNvSpPr>
          <p:nvPr>
            <p:ph idx="1"/>
          </p:nvPr>
        </p:nvSpPr>
        <p:spPr>
          <a:xfrm>
            <a:off x="179512" y="1600200"/>
            <a:ext cx="8640960" cy="5257800"/>
          </a:xfrm>
        </p:spPr>
        <p:txBody>
          <a:bodyPr>
            <a:normAutofit fontScale="77500" lnSpcReduction="20000"/>
          </a:bodyPr>
          <a:lstStyle/>
          <a:p>
            <a:pPr marL="1588" indent="12700" algn="ctr">
              <a:buNone/>
            </a:pPr>
            <a:r>
              <a:rPr lang="es-DO" sz="2600" b="1" u="sng" dirty="0" smtClean="0"/>
              <a:t>Hecho:</a:t>
            </a:r>
            <a:r>
              <a:rPr lang="es-DO" sz="2600" dirty="0" smtClean="0"/>
              <a:t> mejoras en el entorno inmediato de las cooperativas </a:t>
            </a:r>
          </a:p>
          <a:p>
            <a:pPr marL="1588" indent="12700" algn="ctr">
              <a:buNone/>
            </a:pPr>
            <a:r>
              <a:rPr lang="es-DO" sz="2600" dirty="0" smtClean="0"/>
              <a:t>y las pequeñas unidades productivas que las conforman </a:t>
            </a:r>
          </a:p>
          <a:p>
            <a:pPr marL="1588" indent="12700" algn="ctr">
              <a:buNone/>
            </a:pPr>
            <a:r>
              <a:rPr lang="es-DO" sz="2600" dirty="0" smtClean="0"/>
              <a:t>en el marco de la relación de trabajo con CEIS/ADISAGUA</a:t>
            </a:r>
          </a:p>
          <a:p>
            <a:pPr>
              <a:buNone/>
            </a:pPr>
            <a:endParaRPr lang="es-DO" sz="1500" dirty="0" smtClean="0"/>
          </a:p>
          <a:p>
            <a:pPr algn="ctr">
              <a:buNone/>
            </a:pPr>
            <a:r>
              <a:rPr lang="es-DO" sz="3100" dirty="0" smtClean="0"/>
              <a:t>¿Cuales cambios están pendientes? </a:t>
            </a:r>
          </a:p>
          <a:p>
            <a:pPr algn="ctr">
              <a:buNone/>
            </a:pPr>
            <a:r>
              <a:rPr lang="es-DO" sz="3100" dirty="0" smtClean="0"/>
              <a:t>¿Cuales relaciones inmediatas pueden/necesitan transformarse?</a:t>
            </a:r>
          </a:p>
          <a:p>
            <a:pPr>
              <a:buNone/>
            </a:pPr>
            <a:endParaRPr lang="es-DO" sz="1500" dirty="0"/>
          </a:p>
          <a:p>
            <a:pPr algn="ctr">
              <a:buNone/>
            </a:pPr>
            <a:r>
              <a:rPr lang="es-DO" sz="2600" b="1" u="sng" dirty="0" smtClean="0"/>
              <a:t>Hecho:</a:t>
            </a:r>
            <a:r>
              <a:rPr lang="es-DO" sz="2600" dirty="0" smtClean="0"/>
              <a:t> a pesar del discurso (PNDRI) y de algunos cambios positivos </a:t>
            </a:r>
          </a:p>
          <a:p>
            <a:pPr algn="ctr">
              <a:buNone/>
            </a:pPr>
            <a:r>
              <a:rPr lang="es-DO" sz="2600" dirty="0" smtClean="0"/>
              <a:t>(</a:t>
            </a:r>
            <a:r>
              <a:rPr lang="es-DO" sz="2600" dirty="0" err="1" smtClean="0"/>
              <a:t>p.e.</a:t>
            </a:r>
            <a:r>
              <a:rPr lang="es-DO" sz="2600" dirty="0" smtClean="0"/>
              <a:t> aumento del gasto y la inversión pública) los entornos externos </a:t>
            </a:r>
          </a:p>
          <a:p>
            <a:pPr algn="ctr">
              <a:buNone/>
            </a:pPr>
            <a:r>
              <a:rPr lang="es-DO" sz="2600" dirty="0" smtClean="0"/>
              <a:t>(</a:t>
            </a:r>
            <a:r>
              <a:rPr lang="es-DO" sz="2600" dirty="0" err="1" smtClean="0"/>
              <a:t>p.e.</a:t>
            </a:r>
            <a:r>
              <a:rPr lang="es-DO" sz="2600" dirty="0" smtClean="0"/>
              <a:t> políticas de fomento), siguen siendo adversos.</a:t>
            </a:r>
          </a:p>
          <a:p>
            <a:pPr>
              <a:buNone/>
            </a:pPr>
            <a:endParaRPr lang="es-DO" sz="1400" dirty="0"/>
          </a:p>
          <a:p>
            <a:pPr algn="ctr">
              <a:buNone/>
            </a:pPr>
            <a:r>
              <a:rPr lang="es-DO" sz="3100" dirty="0" smtClean="0"/>
              <a:t>¿Cuáles cambios parecen los más urgentes y los más importantes?</a:t>
            </a:r>
          </a:p>
          <a:p>
            <a:pPr algn="ctr">
              <a:buNone/>
            </a:pPr>
            <a:r>
              <a:rPr lang="es-DO" sz="3100" dirty="0" smtClean="0"/>
              <a:t>¿Cuáles son los actores más relevantes para impulsar esos cambios?</a:t>
            </a:r>
          </a:p>
          <a:p>
            <a:pPr algn="ctr">
              <a:buNone/>
            </a:pPr>
            <a:r>
              <a:rPr lang="es-DO" sz="3100" dirty="0" smtClean="0"/>
              <a:t>¿Son las prácticas asociativas que prevalecen facilitadoras del trabajo colectivo o son obstáculos?</a:t>
            </a:r>
          </a:p>
          <a:p>
            <a:pPr lvl="1"/>
            <a:endParaRPr lang="es-DO" dirty="0" smtClean="0"/>
          </a:p>
          <a:p>
            <a:pPr lvl="1"/>
            <a:endParaRPr lang="en-US" dirty="0" smtClean="0"/>
          </a:p>
          <a:p>
            <a:endParaRPr lang="es-DO"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11" descr="Fondo-hoja-Aweb.jpg"/>
          <p:cNvPicPr>
            <a:picLocks noChangeAspect="1"/>
          </p:cNvPicPr>
          <p:nvPr/>
        </p:nvPicPr>
        <p:blipFill>
          <a:blip r:embed="rId2" cstate="print"/>
          <a:srcRect/>
          <a:stretch>
            <a:fillRect/>
          </a:stretch>
        </p:blipFill>
        <p:spPr bwMode="auto">
          <a:xfrm>
            <a:off x="0" y="3606800"/>
            <a:ext cx="9144000" cy="3251200"/>
          </a:xfrm>
          <a:prstGeom prst="rect">
            <a:avLst/>
          </a:prstGeom>
          <a:noFill/>
          <a:ln w="9525">
            <a:noFill/>
            <a:miter lim="800000"/>
            <a:headEnd/>
            <a:tailEnd/>
          </a:ln>
        </p:spPr>
      </p:pic>
      <p:grpSp>
        <p:nvGrpSpPr>
          <p:cNvPr id="5" name="Group 5"/>
          <p:cNvGrpSpPr>
            <a:grpSpLocks/>
          </p:cNvGrpSpPr>
          <p:nvPr/>
        </p:nvGrpSpPr>
        <p:grpSpPr bwMode="auto">
          <a:xfrm>
            <a:off x="251520" y="6093296"/>
            <a:ext cx="1054100" cy="533400"/>
            <a:chOff x="424" y="0"/>
            <a:chExt cx="664" cy="336"/>
          </a:xfrm>
        </p:grpSpPr>
        <p:pic>
          <p:nvPicPr>
            <p:cNvPr id="6" name="Picture 6"/>
            <p:cNvPicPr>
              <a:picLocks noChangeAspect="1" noChangeArrowheads="1"/>
            </p:cNvPicPr>
            <p:nvPr/>
          </p:nvPicPr>
          <p:blipFill>
            <a:blip r:embed="rId3" cstate="print"/>
            <a:srcRect/>
            <a:stretch>
              <a:fillRect/>
            </a:stretch>
          </p:blipFill>
          <p:spPr bwMode="auto">
            <a:xfrm>
              <a:off x="424" y="0"/>
              <a:ext cx="664" cy="336"/>
            </a:xfrm>
            <a:prstGeom prst="rect">
              <a:avLst/>
            </a:prstGeom>
            <a:noFill/>
            <a:ln w="9525">
              <a:noFill/>
              <a:round/>
              <a:headEnd/>
              <a:tailEnd/>
            </a:ln>
          </p:spPr>
        </p:pic>
        <p:pic>
          <p:nvPicPr>
            <p:cNvPr id="7" name="Picture 7"/>
            <p:cNvPicPr>
              <a:picLocks noChangeAspect="1" noChangeArrowheads="1"/>
            </p:cNvPicPr>
            <p:nvPr/>
          </p:nvPicPr>
          <p:blipFill>
            <a:blip r:embed="rId4" cstate="print"/>
            <a:srcRect/>
            <a:stretch>
              <a:fillRect/>
            </a:stretch>
          </p:blipFill>
          <p:spPr bwMode="auto">
            <a:xfrm>
              <a:off x="760" y="64"/>
              <a:ext cx="288" cy="208"/>
            </a:xfrm>
            <a:prstGeom prst="rect">
              <a:avLst/>
            </a:prstGeom>
            <a:noFill/>
            <a:ln w="9525">
              <a:noFill/>
              <a:round/>
              <a:headEnd/>
              <a:tailEnd/>
            </a:ln>
          </p:spPr>
        </p:pic>
      </p:grpSp>
      <p:sp>
        <p:nvSpPr>
          <p:cNvPr id="2" name="1 Título"/>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s-DO" sz="3600" dirty="0" smtClean="0"/>
              <a:t>Identificando el entorno ampliado</a:t>
            </a:r>
            <a:endParaRPr lang="es-DO" sz="3600" dirty="0"/>
          </a:p>
        </p:txBody>
      </p:sp>
      <p:sp>
        <p:nvSpPr>
          <p:cNvPr id="3" name="2 Marcador de contenido"/>
          <p:cNvSpPr>
            <a:spLocks noGrp="1"/>
          </p:cNvSpPr>
          <p:nvPr>
            <p:ph idx="1"/>
          </p:nvPr>
        </p:nvSpPr>
        <p:spPr/>
        <p:txBody>
          <a:bodyPr>
            <a:normAutofit fontScale="77500" lnSpcReduction="20000"/>
          </a:bodyPr>
          <a:lstStyle/>
          <a:p>
            <a:r>
              <a:rPr lang="es-DO" dirty="0" smtClean="0"/>
              <a:t>Política macroeconómica: </a:t>
            </a:r>
          </a:p>
          <a:p>
            <a:pPr lvl="1"/>
            <a:r>
              <a:rPr lang="es-DO" dirty="0" smtClean="0"/>
              <a:t>ha privilegiado la estabilidad de precios (baja inflación, poca devaluación) y manejo presupuestario conservador</a:t>
            </a:r>
          </a:p>
          <a:p>
            <a:pPr lvl="1"/>
            <a:r>
              <a:rPr lang="es-DO" b="1" dirty="0" smtClean="0"/>
              <a:t>Pregunta: ¿que implicaciones ha tenido esto sobre el desarrollo agrícola y rural?</a:t>
            </a:r>
          </a:p>
          <a:p>
            <a:endParaRPr lang="es-DO" sz="1500" dirty="0" smtClean="0"/>
          </a:p>
          <a:p>
            <a:r>
              <a:rPr lang="es-DO" dirty="0" smtClean="0"/>
              <a:t>Política </a:t>
            </a:r>
            <a:r>
              <a:rPr lang="es-DO" dirty="0" smtClean="0"/>
              <a:t>comercial y entorno internacional</a:t>
            </a:r>
          </a:p>
          <a:p>
            <a:pPr lvl="1"/>
            <a:r>
              <a:rPr lang="es-DO" dirty="0" smtClean="0"/>
              <a:t>Ha privilegiado los acuerdos de libre comercio</a:t>
            </a:r>
          </a:p>
          <a:p>
            <a:pPr lvl="1"/>
            <a:r>
              <a:rPr lang="es-DO" dirty="0" smtClean="0"/>
              <a:t>Se ha comprometido con la liberalización de las importaciones de alimentos</a:t>
            </a:r>
          </a:p>
          <a:p>
            <a:pPr lvl="1"/>
            <a:r>
              <a:rPr lang="es-DO" dirty="0" smtClean="0"/>
              <a:t>Ha apostado por la exportación de cultivos no tradicionales</a:t>
            </a:r>
          </a:p>
          <a:p>
            <a:pPr lvl="1"/>
            <a:r>
              <a:rPr lang="es-DO" b="1" dirty="0" smtClean="0"/>
              <a:t>Pregunta: ¿que implicaciones ha tenido esto sobre el desarrollo agrícola y rural, sobre la producción de alimentos , sobre cultivos no tradicionales y sobre los ingresos rurales?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11" descr="Fondo-hoja-Aweb.jpg"/>
          <p:cNvPicPr>
            <a:picLocks noChangeAspect="1"/>
          </p:cNvPicPr>
          <p:nvPr/>
        </p:nvPicPr>
        <p:blipFill>
          <a:blip r:embed="rId2" cstate="print"/>
          <a:srcRect/>
          <a:stretch>
            <a:fillRect/>
          </a:stretch>
        </p:blipFill>
        <p:spPr bwMode="auto">
          <a:xfrm>
            <a:off x="0" y="3606800"/>
            <a:ext cx="9144000" cy="3251200"/>
          </a:xfrm>
          <a:prstGeom prst="rect">
            <a:avLst/>
          </a:prstGeom>
          <a:noFill/>
          <a:ln w="9525">
            <a:noFill/>
            <a:miter lim="800000"/>
            <a:headEnd/>
            <a:tailEnd/>
          </a:ln>
        </p:spPr>
      </p:pic>
      <p:grpSp>
        <p:nvGrpSpPr>
          <p:cNvPr id="5" name="Group 5"/>
          <p:cNvGrpSpPr>
            <a:grpSpLocks/>
          </p:cNvGrpSpPr>
          <p:nvPr/>
        </p:nvGrpSpPr>
        <p:grpSpPr bwMode="auto">
          <a:xfrm>
            <a:off x="251520" y="6093296"/>
            <a:ext cx="1054100" cy="533400"/>
            <a:chOff x="424" y="0"/>
            <a:chExt cx="664" cy="336"/>
          </a:xfrm>
        </p:grpSpPr>
        <p:pic>
          <p:nvPicPr>
            <p:cNvPr id="6" name="Picture 6"/>
            <p:cNvPicPr>
              <a:picLocks noChangeAspect="1" noChangeArrowheads="1"/>
            </p:cNvPicPr>
            <p:nvPr/>
          </p:nvPicPr>
          <p:blipFill>
            <a:blip r:embed="rId3" cstate="print"/>
            <a:srcRect/>
            <a:stretch>
              <a:fillRect/>
            </a:stretch>
          </p:blipFill>
          <p:spPr bwMode="auto">
            <a:xfrm>
              <a:off x="424" y="0"/>
              <a:ext cx="664" cy="336"/>
            </a:xfrm>
            <a:prstGeom prst="rect">
              <a:avLst/>
            </a:prstGeom>
            <a:noFill/>
            <a:ln w="9525">
              <a:noFill/>
              <a:round/>
              <a:headEnd/>
              <a:tailEnd/>
            </a:ln>
          </p:spPr>
        </p:pic>
        <p:pic>
          <p:nvPicPr>
            <p:cNvPr id="7" name="Picture 7"/>
            <p:cNvPicPr>
              <a:picLocks noChangeAspect="1" noChangeArrowheads="1"/>
            </p:cNvPicPr>
            <p:nvPr/>
          </p:nvPicPr>
          <p:blipFill>
            <a:blip r:embed="rId4" cstate="print"/>
            <a:srcRect/>
            <a:stretch>
              <a:fillRect/>
            </a:stretch>
          </p:blipFill>
          <p:spPr bwMode="auto">
            <a:xfrm>
              <a:off x="760" y="64"/>
              <a:ext cx="288" cy="208"/>
            </a:xfrm>
            <a:prstGeom prst="rect">
              <a:avLst/>
            </a:prstGeom>
            <a:noFill/>
            <a:ln w="9525">
              <a:noFill/>
              <a:round/>
              <a:headEnd/>
              <a:tailEnd/>
            </a:ln>
          </p:spPr>
        </p:pic>
      </p:grpSp>
      <p:sp>
        <p:nvSpPr>
          <p:cNvPr id="3" name="2 Marcador de contenido"/>
          <p:cNvSpPr>
            <a:spLocks noGrp="1"/>
          </p:cNvSpPr>
          <p:nvPr>
            <p:ph idx="1"/>
          </p:nvPr>
        </p:nvSpPr>
        <p:spPr>
          <a:xfrm>
            <a:off x="539552" y="692696"/>
            <a:ext cx="8229600" cy="4525963"/>
          </a:xfrm>
        </p:spPr>
        <p:txBody>
          <a:bodyPr>
            <a:normAutofit fontScale="85000" lnSpcReduction="20000"/>
          </a:bodyPr>
          <a:lstStyle/>
          <a:p>
            <a:pPr>
              <a:buNone/>
            </a:pPr>
            <a:endParaRPr lang="en-US" b="1" dirty="0" smtClean="0"/>
          </a:p>
          <a:p>
            <a:pPr algn="ctr">
              <a:buNone/>
            </a:pPr>
            <a:r>
              <a:rPr lang="es-DO" b="1" dirty="0" smtClean="0"/>
              <a:t>Provocación desde la ignorancia </a:t>
            </a:r>
          </a:p>
          <a:p>
            <a:pPr algn="ctr">
              <a:buNone/>
            </a:pPr>
            <a:r>
              <a:rPr lang="es-DO" b="1" dirty="0" smtClean="0"/>
              <a:t>que da la distancia</a:t>
            </a:r>
          </a:p>
          <a:p>
            <a:pPr algn="ctr">
              <a:buNone/>
            </a:pPr>
            <a:endParaRPr lang="es-DO" b="1" dirty="0" smtClean="0"/>
          </a:p>
          <a:p>
            <a:pPr algn="ctr">
              <a:buNone/>
            </a:pPr>
            <a:r>
              <a:rPr lang="es-DO" b="1" dirty="0" smtClean="0"/>
              <a:t>¿Que piensan ustedes?</a:t>
            </a:r>
          </a:p>
          <a:p>
            <a:pPr algn="ctr">
              <a:buNone/>
            </a:pPr>
            <a:endParaRPr lang="es-DO" b="1" dirty="0" smtClean="0"/>
          </a:p>
          <a:p>
            <a:pPr algn="ctr">
              <a:buNone/>
            </a:pPr>
            <a:r>
              <a:rPr lang="es-DO" b="1" dirty="0" smtClean="0"/>
              <a:t>¿Cuáles son sus preocupaciones</a:t>
            </a:r>
          </a:p>
          <a:p>
            <a:pPr algn="ctr">
              <a:buNone/>
            </a:pPr>
            <a:r>
              <a:rPr lang="es-DO" b="1" dirty="0" smtClean="0"/>
              <a:t>con respecto a lo que les rodea?</a:t>
            </a:r>
          </a:p>
          <a:p>
            <a:pPr algn="ctr">
              <a:buNone/>
            </a:pPr>
            <a:endParaRPr lang="es-DO" b="1" dirty="0" smtClean="0"/>
          </a:p>
          <a:p>
            <a:pPr algn="ctr">
              <a:buNone/>
            </a:pPr>
            <a:r>
              <a:rPr lang="es-DO" b="1" dirty="0" smtClean="0"/>
              <a:t>¿Qué hacer para cambiar eso?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2">
            <a:schemeClr val="dk1"/>
          </a:lnRef>
          <a:fillRef idx="1">
            <a:schemeClr val="lt1"/>
          </a:fillRef>
          <a:effectRef idx="0">
            <a:schemeClr val="dk1"/>
          </a:effectRef>
          <a:fontRef idx="minor">
            <a:schemeClr val="dk1"/>
          </a:fontRef>
        </p:style>
        <p:txBody>
          <a:bodyPr>
            <a:noAutofit/>
          </a:bodyPr>
          <a:lstStyle/>
          <a:p>
            <a:r>
              <a:rPr lang="es-DO" sz="3200" dirty="0" smtClean="0"/>
              <a:t>El contexto rural en América Latina </a:t>
            </a:r>
            <a:br>
              <a:rPr lang="es-DO" sz="3200" dirty="0" smtClean="0"/>
            </a:br>
            <a:r>
              <a:rPr lang="es-DO" sz="3200" dirty="0" smtClean="0"/>
              <a:t>y de sus pequeñas unidades productivas</a:t>
            </a:r>
            <a:endParaRPr lang="es-DO" sz="3200" dirty="0"/>
          </a:p>
        </p:txBody>
      </p:sp>
      <p:pic>
        <p:nvPicPr>
          <p:cNvPr id="4" name="Imagen 11" descr="Fondo-hoja-Aweb.jpg"/>
          <p:cNvPicPr>
            <a:picLocks noChangeAspect="1"/>
          </p:cNvPicPr>
          <p:nvPr/>
        </p:nvPicPr>
        <p:blipFill>
          <a:blip r:embed="rId2" cstate="print"/>
          <a:srcRect/>
          <a:stretch>
            <a:fillRect/>
          </a:stretch>
        </p:blipFill>
        <p:spPr bwMode="auto">
          <a:xfrm>
            <a:off x="0" y="3606800"/>
            <a:ext cx="9144000" cy="3251200"/>
          </a:xfrm>
          <a:prstGeom prst="rect">
            <a:avLst/>
          </a:prstGeom>
          <a:noFill/>
          <a:ln w="9525">
            <a:noFill/>
            <a:miter lim="800000"/>
            <a:headEnd/>
            <a:tailEnd/>
          </a:ln>
        </p:spPr>
      </p:pic>
      <p:grpSp>
        <p:nvGrpSpPr>
          <p:cNvPr id="5" name="Group 5"/>
          <p:cNvGrpSpPr>
            <a:grpSpLocks/>
          </p:cNvGrpSpPr>
          <p:nvPr/>
        </p:nvGrpSpPr>
        <p:grpSpPr bwMode="auto">
          <a:xfrm>
            <a:off x="251520" y="6093296"/>
            <a:ext cx="1054100" cy="533400"/>
            <a:chOff x="424" y="0"/>
            <a:chExt cx="664" cy="336"/>
          </a:xfrm>
        </p:grpSpPr>
        <p:pic>
          <p:nvPicPr>
            <p:cNvPr id="6" name="Picture 6"/>
            <p:cNvPicPr>
              <a:picLocks noChangeAspect="1" noChangeArrowheads="1"/>
            </p:cNvPicPr>
            <p:nvPr/>
          </p:nvPicPr>
          <p:blipFill>
            <a:blip r:embed="rId3" cstate="print"/>
            <a:srcRect/>
            <a:stretch>
              <a:fillRect/>
            </a:stretch>
          </p:blipFill>
          <p:spPr bwMode="auto">
            <a:xfrm>
              <a:off x="424" y="0"/>
              <a:ext cx="664" cy="336"/>
            </a:xfrm>
            <a:prstGeom prst="rect">
              <a:avLst/>
            </a:prstGeom>
            <a:noFill/>
            <a:ln w="9525">
              <a:noFill/>
              <a:round/>
              <a:headEnd/>
              <a:tailEnd/>
            </a:ln>
          </p:spPr>
        </p:pic>
        <p:pic>
          <p:nvPicPr>
            <p:cNvPr id="7" name="Picture 7"/>
            <p:cNvPicPr>
              <a:picLocks noChangeAspect="1" noChangeArrowheads="1"/>
            </p:cNvPicPr>
            <p:nvPr/>
          </p:nvPicPr>
          <p:blipFill>
            <a:blip r:embed="rId4" cstate="print"/>
            <a:srcRect/>
            <a:stretch>
              <a:fillRect/>
            </a:stretch>
          </p:blipFill>
          <p:spPr bwMode="auto">
            <a:xfrm>
              <a:off x="760" y="64"/>
              <a:ext cx="288" cy="208"/>
            </a:xfrm>
            <a:prstGeom prst="rect">
              <a:avLst/>
            </a:prstGeom>
            <a:noFill/>
            <a:ln w="9525">
              <a:noFill/>
              <a:round/>
              <a:headEnd/>
              <a:tailEnd/>
            </a:ln>
          </p:spPr>
        </p:pic>
      </p:grpSp>
      <p:grpSp>
        <p:nvGrpSpPr>
          <p:cNvPr id="18" name="17 Grupo"/>
          <p:cNvGrpSpPr/>
          <p:nvPr/>
        </p:nvGrpSpPr>
        <p:grpSpPr>
          <a:xfrm>
            <a:off x="1907704" y="1628800"/>
            <a:ext cx="5040560" cy="2304256"/>
            <a:chOff x="1475656" y="3717032"/>
            <a:chExt cx="5616624" cy="2808312"/>
          </a:xfrm>
        </p:grpSpPr>
        <p:sp>
          <p:nvSpPr>
            <p:cNvPr id="19" name="18 Flecha izquierda"/>
            <p:cNvSpPr/>
            <p:nvPr/>
          </p:nvSpPr>
          <p:spPr>
            <a:xfrm rot="10800000">
              <a:off x="3923928" y="5229200"/>
              <a:ext cx="792088" cy="36004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20" name="19 CuadroTexto"/>
            <p:cNvSpPr txBox="1"/>
            <p:nvPr/>
          </p:nvSpPr>
          <p:spPr>
            <a:xfrm>
              <a:off x="2483768" y="3717032"/>
              <a:ext cx="3672408" cy="63767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DO" sz="1400" dirty="0" smtClean="0"/>
                <a:t>Inequidad y </a:t>
              </a:r>
              <a:r>
                <a:rPr lang="es-DO" sz="1400" dirty="0" smtClean="0"/>
                <a:t>falta de </a:t>
              </a:r>
            </a:p>
            <a:p>
              <a:pPr algn="ctr"/>
              <a:r>
                <a:rPr lang="es-DO" sz="1400" b="1" u="sng" dirty="0" smtClean="0"/>
                <a:t>capacidades </a:t>
              </a:r>
              <a:r>
                <a:rPr lang="es-DO" sz="1400" b="1" u="sng" dirty="0" smtClean="0"/>
                <a:t>básicas</a:t>
              </a:r>
              <a:endParaRPr lang="es-DO" sz="1400" b="1" u="sng" dirty="0"/>
            </a:p>
          </p:txBody>
        </p:sp>
        <p:sp>
          <p:nvSpPr>
            <p:cNvPr id="21" name="20 CuadroTexto"/>
            <p:cNvSpPr txBox="1"/>
            <p:nvPr/>
          </p:nvSpPr>
          <p:spPr>
            <a:xfrm>
              <a:off x="4860033" y="4869160"/>
              <a:ext cx="1368152" cy="90024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DO" sz="1400" dirty="0" smtClean="0"/>
                <a:t>Débil </a:t>
              </a:r>
              <a:r>
                <a:rPr lang="es-DO" sz="1400" b="1" u="sng" dirty="0" smtClean="0"/>
                <a:t>capacidad productiva</a:t>
              </a:r>
              <a:endParaRPr lang="es-DO" sz="1400" b="1" u="sng" dirty="0"/>
            </a:p>
          </p:txBody>
        </p:sp>
        <p:sp>
          <p:nvSpPr>
            <p:cNvPr id="22" name="21 CuadroTexto"/>
            <p:cNvSpPr txBox="1"/>
            <p:nvPr/>
          </p:nvSpPr>
          <p:spPr>
            <a:xfrm>
              <a:off x="2555775" y="5085184"/>
              <a:ext cx="1296144" cy="90024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DO" sz="1400" dirty="0" smtClean="0"/>
                <a:t>Falta de </a:t>
              </a:r>
              <a:r>
                <a:rPr lang="es-DO" sz="1400" b="1" u="sng" dirty="0" smtClean="0"/>
                <a:t>poder</a:t>
              </a:r>
              <a:r>
                <a:rPr lang="es-DO" sz="1400" dirty="0" smtClean="0"/>
                <a:t>, débil agencia</a:t>
              </a:r>
            </a:p>
          </p:txBody>
        </p:sp>
        <p:sp>
          <p:nvSpPr>
            <p:cNvPr id="23" name="22 Flecha en U"/>
            <p:cNvSpPr/>
            <p:nvPr/>
          </p:nvSpPr>
          <p:spPr>
            <a:xfrm rot="5400000">
              <a:off x="6192180" y="4257092"/>
              <a:ext cx="1008112" cy="792088"/>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solidFill>
                  <a:schemeClr val="tx1"/>
                </a:solidFill>
              </a:endParaRPr>
            </a:p>
          </p:txBody>
        </p:sp>
        <p:sp>
          <p:nvSpPr>
            <p:cNvPr id="24" name="23 Flecha en U"/>
            <p:cNvSpPr/>
            <p:nvPr/>
          </p:nvSpPr>
          <p:spPr>
            <a:xfrm rot="16200000">
              <a:off x="1079612" y="4257092"/>
              <a:ext cx="1728192" cy="936104"/>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solidFill>
                  <a:schemeClr val="tx1"/>
                </a:solidFill>
              </a:endParaRPr>
            </a:p>
          </p:txBody>
        </p:sp>
        <p:sp>
          <p:nvSpPr>
            <p:cNvPr id="25" name="24 Flecha arriba"/>
            <p:cNvSpPr/>
            <p:nvPr/>
          </p:nvSpPr>
          <p:spPr>
            <a:xfrm>
              <a:off x="5220072" y="4365104"/>
              <a:ext cx="405759" cy="43204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26" name="25 Flecha abajo"/>
            <p:cNvSpPr/>
            <p:nvPr/>
          </p:nvSpPr>
          <p:spPr>
            <a:xfrm>
              <a:off x="3131840" y="4437112"/>
              <a:ext cx="504056"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27" name="26 Flecha en U"/>
            <p:cNvSpPr/>
            <p:nvPr/>
          </p:nvSpPr>
          <p:spPr>
            <a:xfrm rot="10800000">
              <a:off x="2987824" y="5877272"/>
              <a:ext cx="2304256" cy="648072"/>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solidFill>
                  <a:schemeClr val="tx1"/>
                </a:solidFill>
              </a:endParaRPr>
            </a:p>
          </p:txBody>
        </p:sp>
      </p:grpSp>
      <p:sp>
        <p:nvSpPr>
          <p:cNvPr id="28" name="2 Marcador de contenido"/>
          <p:cNvSpPr>
            <a:spLocks noGrp="1"/>
          </p:cNvSpPr>
          <p:nvPr>
            <p:ph idx="1"/>
          </p:nvPr>
        </p:nvSpPr>
        <p:spPr>
          <a:xfrm>
            <a:off x="457200" y="4293096"/>
            <a:ext cx="8229600" cy="1833067"/>
          </a:xfrm>
        </p:spPr>
        <p:txBody>
          <a:bodyPr>
            <a:normAutofit/>
          </a:bodyPr>
          <a:lstStyle/>
          <a:p>
            <a:pPr lvl="1">
              <a:buNone/>
            </a:pPr>
            <a:r>
              <a:rPr lang="es-DO" sz="2400" b="1" dirty="0" smtClean="0"/>
              <a:t>Nuevos elementos del contexto</a:t>
            </a:r>
          </a:p>
          <a:p>
            <a:pPr lvl="2"/>
            <a:r>
              <a:rPr lang="es-DO" sz="1700" dirty="0" smtClean="0"/>
              <a:t>Tendencia al alza y volatilidad de precios de alimentos y </a:t>
            </a:r>
            <a:r>
              <a:rPr lang="es-DO" sz="1700" i="1" dirty="0" err="1" smtClean="0"/>
              <a:t>commodities</a:t>
            </a:r>
            <a:endParaRPr lang="es-DO" sz="1700" i="1" dirty="0" smtClean="0"/>
          </a:p>
          <a:p>
            <a:pPr lvl="2"/>
            <a:r>
              <a:rPr lang="es-DO" sz="1700" dirty="0" smtClean="0"/>
              <a:t>Reestructuración de mercados agrícolas y de </a:t>
            </a:r>
            <a:r>
              <a:rPr lang="es-DO" sz="1700" dirty="0" smtClean="0"/>
              <a:t>alimentos </a:t>
            </a:r>
          </a:p>
          <a:p>
            <a:pPr lvl="3"/>
            <a:r>
              <a:rPr lang="es-DO" sz="1700" dirty="0" smtClean="0"/>
              <a:t>C</a:t>
            </a:r>
            <a:r>
              <a:rPr lang="es-DO" sz="1700" dirty="0" smtClean="0"/>
              <a:t>oncentración, </a:t>
            </a:r>
            <a:r>
              <a:rPr lang="es-DO" sz="1700" dirty="0" err="1" smtClean="0"/>
              <a:t>supermercadización</a:t>
            </a:r>
            <a:endParaRPr lang="es-DO" sz="1700" dirty="0" smtClean="0"/>
          </a:p>
          <a:p>
            <a:pPr lvl="2"/>
            <a:r>
              <a:rPr lang="es-DO" sz="1700" dirty="0" smtClean="0"/>
              <a:t>Cambio climático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11" descr="Fondo-hoja-Aweb.jpg"/>
          <p:cNvPicPr>
            <a:picLocks noChangeAspect="1"/>
          </p:cNvPicPr>
          <p:nvPr/>
        </p:nvPicPr>
        <p:blipFill>
          <a:blip r:embed="rId2" cstate="print"/>
          <a:srcRect/>
          <a:stretch>
            <a:fillRect/>
          </a:stretch>
        </p:blipFill>
        <p:spPr bwMode="auto">
          <a:xfrm>
            <a:off x="0" y="3606800"/>
            <a:ext cx="9144000" cy="3251200"/>
          </a:xfrm>
          <a:prstGeom prst="rect">
            <a:avLst/>
          </a:prstGeom>
          <a:noFill/>
          <a:ln w="9525">
            <a:noFill/>
            <a:miter lim="800000"/>
            <a:headEnd/>
            <a:tailEnd/>
          </a:ln>
        </p:spPr>
      </p:pic>
      <p:sp>
        <p:nvSpPr>
          <p:cNvPr id="2" name="1 Título"/>
          <p:cNvSpPr>
            <a:spLocks noGrp="1"/>
          </p:cNvSpPr>
          <p:nvPr>
            <p:ph type="title"/>
          </p:nvPr>
        </p:nvSpPr>
        <p:spPr/>
        <p:style>
          <a:lnRef idx="2">
            <a:schemeClr val="dk1"/>
          </a:lnRef>
          <a:fillRef idx="1">
            <a:schemeClr val="lt1"/>
          </a:fillRef>
          <a:effectRef idx="0">
            <a:schemeClr val="dk1"/>
          </a:effectRef>
          <a:fontRef idx="minor">
            <a:schemeClr val="dk1"/>
          </a:fontRef>
        </p:style>
        <p:txBody>
          <a:bodyPr>
            <a:noAutofit/>
          </a:bodyPr>
          <a:lstStyle/>
          <a:p>
            <a:r>
              <a:rPr lang="es-DO" sz="3200" dirty="0" smtClean="0"/>
              <a:t>Experiencias </a:t>
            </a:r>
            <a:r>
              <a:rPr lang="es-DO" sz="3200" dirty="0" smtClean="0"/>
              <a:t>innovadoras</a:t>
            </a:r>
            <a:r>
              <a:rPr lang="es-DO" sz="3200" dirty="0" smtClean="0"/>
              <a:t> </a:t>
            </a:r>
            <a:r>
              <a:rPr lang="es-DO" sz="3200" dirty="0" smtClean="0"/>
              <a:t>de pequeñas unidades productivas en América Latina</a:t>
            </a:r>
            <a:endParaRPr lang="es-DO" sz="3200" dirty="0"/>
          </a:p>
        </p:txBody>
      </p:sp>
      <p:sp>
        <p:nvSpPr>
          <p:cNvPr id="3" name="2 Marcador de contenido"/>
          <p:cNvSpPr>
            <a:spLocks noGrp="1"/>
          </p:cNvSpPr>
          <p:nvPr>
            <p:ph idx="1"/>
          </p:nvPr>
        </p:nvSpPr>
        <p:spPr>
          <a:xfrm>
            <a:off x="467544" y="1628800"/>
            <a:ext cx="8496944" cy="4525963"/>
          </a:xfrm>
        </p:spPr>
        <p:txBody>
          <a:bodyPr>
            <a:normAutofit fontScale="77500" lnSpcReduction="20000"/>
          </a:bodyPr>
          <a:lstStyle/>
          <a:p>
            <a:r>
              <a:rPr lang="es-DO" dirty="0" smtClean="0"/>
              <a:t>Éxitos multidimensionales</a:t>
            </a:r>
          </a:p>
          <a:p>
            <a:r>
              <a:rPr lang="es-DO" dirty="0" smtClean="0"/>
              <a:t>Los énfasis de los esfuerzos incluyen:</a:t>
            </a:r>
          </a:p>
          <a:p>
            <a:pPr lvl="1"/>
            <a:r>
              <a:rPr lang="es-DO" dirty="0" smtClean="0"/>
              <a:t>transformaciones tecnológicas, </a:t>
            </a:r>
          </a:p>
          <a:p>
            <a:pPr lvl="1"/>
            <a:r>
              <a:rPr lang="es-DO" dirty="0" smtClean="0"/>
              <a:t>accesos a mercados, </a:t>
            </a:r>
          </a:p>
          <a:p>
            <a:pPr lvl="1"/>
            <a:r>
              <a:rPr lang="es-DO" dirty="0" smtClean="0"/>
              <a:t>organización de colectivos de productores y empoderamiento, </a:t>
            </a:r>
          </a:p>
          <a:p>
            <a:pPr lvl="1"/>
            <a:r>
              <a:rPr lang="es-DO" dirty="0" smtClean="0"/>
              <a:t>diversificación productiva, </a:t>
            </a:r>
          </a:p>
          <a:p>
            <a:pPr lvl="1"/>
            <a:r>
              <a:rPr lang="es-DO" dirty="0" smtClean="0"/>
              <a:t>prácticas ambientalmente sostenibles</a:t>
            </a:r>
          </a:p>
          <a:p>
            <a:pPr lvl="1"/>
            <a:r>
              <a:rPr lang="es-DO" dirty="0" smtClean="0"/>
              <a:t>enfoques multidimensionales</a:t>
            </a:r>
          </a:p>
          <a:p>
            <a:r>
              <a:rPr lang="es-DO" dirty="0" smtClean="0"/>
              <a:t>Experiencias diversas en:</a:t>
            </a:r>
          </a:p>
          <a:p>
            <a:pPr lvl="1"/>
            <a:r>
              <a:rPr lang="es-DO" dirty="0" smtClean="0"/>
              <a:t>actividades (</a:t>
            </a:r>
            <a:r>
              <a:rPr lang="es-DO" i="1" dirty="0" err="1" smtClean="0"/>
              <a:t>commodities</a:t>
            </a:r>
            <a:r>
              <a:rPr lang="es-DO" dirty="0" smtClean="0"/>
              <a:t>, no tradicionales, servicios), </a:t>
            </a:r>
          </a:p>
          <a:p>
            <a:pPr lvl="1"/>
            <a:r>
              <a:rPr lang="es-DO" dirty="0" smtClean="0"/>
              <a:t>estrategias (innovar en procesos, productos, comercialización), y </a:t>
            </a:r>
          </a:p>
          <a:p>
            <a:pPr lvl="1"/>
            <a:r>
              <a:rPr lang="es-DO" dirty="0" smtClean="0"/>
              <a:t>logros (económicos, organizativos, de gestión, empoderamiento)</a:t>
            </a:r>
          </a:p>
          <a:p>
            <a:endParaRPr lang="es-DO" dirty="0"/>
          </a:p>
        </p:txBody>
      </p:sp>
      <p:grpSp>
        <p:nvGrpSpPr>
          <p:cNvPr id="5" name="Group 5"/>
          <p:cNvGrpSpPr>
            <a:grpSpLocks/>
          </p:cNvGrpSpPr>
          <p:nvPr/>
        </p:nvGrpSpPr>
        <p:grpSpPr bwMode="auto">
          <a:xfrm>
            <a:off x="251520" y="6093296"/>
            <a:ext cx="1054100" cy="533400"/>
            <a:chOff x="424" y="0"/>
            <a:chExt cx="664" cy="336"/>
          </a:xfrm>
        </p:grpSpPr>
        <p:pic>
          <p:nvPicPr>
            <p:cNvPr id="6" name="Picture 6"/>
            <p:cNvPicPr>
              <a:picLocks noChangeAspect="1" noChangeArrowheads="1"/>
            </p:cNvPicPr>
            <p:nvPr/>
          </p:nvPicPr>
          <p:blipFill>
            <a:blip r:embed="rId3" cstate="print"/>
            <a:srcRect/>
            <a:stretch>
              <a:fillRect/>
            </a:stretch>
          </p:blipFill>
          <p:spPr bwMode="auto">
            <a:xfrm>
              <a:off x="424" y="0"/>
              <a:ext cx="664" cy="336"/>
            </a:xfrm>
            <a:prstGeom prst="rect">
              <a:avLst/>
            </a:prstGeom>
            <a:noFill/>
            <a:ln w="9525">
              <a:noFill/>
              <a:round/>
              <a:headEnd/>
              <a:tailEnd/>
            </a:ln>
          </p:spPr>
        </p:pic>
        <p:pic>
          <p:nvPicPr>
            <p:cNvPr id="7" name="Picture 7"/>
            <p:cNvPicPr>
              <a:picLocks noChangeAspect="1" noChangeArrowheads="1"/>
            </p:cNvPicPr>
            <p:nvPr/>
          </p:nvPicPr>
          <p:blipFill>
            <a:blip r:embed="rId4" cstate="print"/>
            <a:srcRect/>
            <a:stretch>
              <a:fillRect/>
            </a:stretch>
          </p:blipFill>
          <p:spPr bwMode="auto">
            <a:xfrm>
              <a:off x="760" y="64"/>
              <a:ext cx="288" cy="208"/>
            </a:xfrm>
            <a:prstGeom prst="rect">
              <a:avLst/>
            </a:prstGeom>
            <a:noFill/>
            <a:ln w="9525">
              <a:noFill/>
              <a:round/>
              <a:headEnd/>
              <a:tailEnd/>
            </a:ln>
          </p:spPr>
        </p:pic>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11" descr="Fondo-hoja-Aweb.jpg"/>
          <p:cNvPicPr>
            <a:picLocks noChangeAspect="1"/>
          </p:cNvPicPr>
          <p:nvPr/>
        </p:nvPicPr>
        <p:blipFill>
          <a:blip r:embed="rId3" cstate="print"/>
          <a:srcRect/>
          <a:stretch>
            <a:fillRect/>
          </a:stretch>
        </p:blipFill>
        <p:spPr bwMode="auto">
          <a:xfrm>
            <a:off x="0" y="3606800"/>
            <a:ext cx="9144000" cy="3251200"/>
          </a:xfrm>
          <a:prstGeom prst="rect">
            <a:avLst/>
          </a:prstGeom>
          <a:noFill/>
          <a:ln w="9525">
            <a:noFill/>
            <a:miter lim="800000"/>
            <a:headEnd/>
            <a:tailEnd/>
          </a:ln>
        </p:spPr>
      </p:pic>
      <p:grpSp>
        <p:nvGrpSpPr>
          <p:cNvPr id="10" name="Group 5"/>
          <p:cNvGrpSpPr>
            <a:grpSpLocks/>
          </p:cNvGrpSpPr>
          <p:nvPr/>
        </p:nvGrpSpPr>
        <p:grpSpPr bwMode="auto">
          <a:xfrm>
            <a:off x="251520" y="6093296"/>
            <a:ext cx="1054100" cy="533400"/>
            <a:chOff x="424" y="0"/>
            <a:chExt cx="664" cy="336"/>
          </a:xfrm>
        </p:grpSpPr>
        <p:pic>
          <p:nvPicPr>
            <p:cNvPr id="11" name="Picture 6"/>
            <p:cNvPicPr>
              <a:picLocks noChangeAspect="1" noChangeArrowheads="1"/>
            </p:cNvPicPr>
            <p:nvPr/>
          </p:nvPicPr>
          <p:blipFill>
            <a:blip r:embed="rId4" cstate="print"/>
            <a:srcRect/>
            <a:stretch>
              <a:fillRect/>
            </a:stretch>
          </p:blipFill>
          <p:spPr bwMode="auto">
            <a:xfrm>
              <a:off x="424" y="0"/>
              <a:ext cx="664" cy="336"/>
            </a:xfrm>
            <a:prstGeom prst="rect">
              <a:avLst/>
            </a:prstGeom>
            <a:noFill/>
            <a:ln w="9525">
              <a:noFill/>
              <a:round/>
              <a:headEnd/>
              <a:tailEnd/>
            </a:ln>
          </p:spPr>
        </p:pic>
        <p:pic>
          <p:nvPicPr>
            <p:cNvPr id="12" name="Picture 7"/>
            <p:cNvPicPr>
              <a:picLocks noChangeAspect="1" noChangeArrowheads="1"/>
            </p:cNvPicPr>
            <p:nvPr/>
          </p:nvPicPr>
          <p:blipFill>
            <a:blip r:embed="rId5" cstate="print"/>
            <a:srcRect/>
            <a:stretch>
              <a:fillRect/>
            </a:stretch>
          </p:blipFill>
          <p:spPr bwMode="auto">
            <a:xfrm>
              <a:off x="760" y="64"/>
              <a:ext cx="288" cy="208"/>
            </a:xfrm>
            <a:prstGeom prst="rect">
              <a:avLst/>
            </a:prstGeom>
            <a:noFill/>
            <a:ln w="9525">
              <a:noFill/>
              <a:round/>
              <a:headEnd/>
              <a:tailEnd/>
            </a:ln>
          </p:spPr>
        </p:pic>
      </p:grpSp>
      <p:sp>
        <p:nvSpPr>
          <p:cNvPr id="2" name="1 Título"/>
          <p:cNvSpPr>
            <a:spLocks noGrp="1"/>
          </p:cNvSpPr>
          <p:nvPr>
            <p:ph type="title"/>
          </p:nvPr>
        </p:nvSpPr>
        <p:spPr>
          <a:xfrm>
            <a:off x="467544" y="0"/>
            <a:ext cx="8229600" cy="1143000"/>
          </a:xfrm>
        </p:spPr>
        <p:txBody>
          <a:bodyPr/>
          <a:lstStyle/>
          <a:p>
            <a:r>
              <a:rPr lang="es-DO" dirty="0" smtClean="0"/>
              <a:t>Los límites del éxito</a:t>
            </a:r>
            <a:endParaRPr lang="es-DO" dirty="0"/>
          </a:p>
        </p:txBody>
      </p:sp>
      <p:sp>
        <p:nvSpPr>
          <p:cNvPr id="3" name="2 Marcador de contenido"/>
          <p:cNvSpPr>
            <a:spLocks noGrp="1"/>
          </p:cNvSpPr>
          <p:nvPr>
            <p:ph idx="1"/>
          </p:nvPr>
        </p:nvSpPr>
        <p:spPr>
          <a:xfrm>
            <a:off x="395536" y="1052736"/>
            <a:ext cx="8229600" cy="1252735"/>
          </a:xfrm>
        </p:spPr>
        <p:txBody>
          <a:bodyPr>
            <a:normAutofit fontScale="92500" lnSpcReduction="10000"/>
          </a:bodyPr>
          <a:lstStyle/>
          <a:p>
            <a:pPr lvl="1"/>
            <a:r>
              <a:rPr lang="es-DO" dirty="0" smtClean="0"/>
              <a:t>Esfuerzos frecuentemente impulsados con apoyo externo </a:t>
            </a:r>
            <a:r>
              <a:rPr lang="en-US" dirty="0" smtClean="0">
                <a:sym typeface="Wingdings" pitchFamily="2" charset="2"/>
              </a:rPr>
              <a:t> </a:t>
            </a:r>
            <a:r>
              <a:rPr lang="es-DO" dirty="0" smtClean="0">
                <a:sym typeface="Wingdings" pitchFamily="2" charset="2"/>
              </a:rPr>
              <a:t>levanta preguntas sobre sostenibilidad</a:t>
            </a:r>
          </a:p>
          <a:p>
            <a:pPr lvl="1"/>
            <a:r>
              <a:rPr lang="en-US" dirty="0" err="1" smtClean="0">
                <a:sym typeface="Wingdings" pitchFamily="2" charset="2"/>
              </a:rPr>
              <a:t>Ausencia</a:t>
            </a:r>
            <a:r>
              <a:rPr lang="en-US" dirty="0" smtClean="0">
                <a:sym typeface="Wingdings" pitchFamily="2" charset="2"/>
              </a:rPr>
              <a:t> de </a:t>
            </a:r>
            <a:r>
              <a:rPr lang="en-US" dirty="0" err="1" smtClean="0">
                <a:sym typeface="Wingdings" pitchFamily="2" charset="2"/>
              </a:rPr>
              <a:t>escalamiento</a:t>
            </a:r>
            <a:r>
              <a:rPr lang="en-US" dirty="0">
                <a:sym typeface="Wingdings" pitchFamily="2" charset="2"/>
              </a:rPr>
              <a:t> </a:t>
            </a:r>
            <a:r>
              <a:rPr lang="en-US" dirty="0" smtClean="0">
                <a:sym typeface="Wingdings" pitchFamily="2" charset="2"/>
              </a:rPr>
              <a:t>(</a:t>
            </a:r>
            <a:r>
              <a:rPr lang="en-US" dirty="0" err="1" smtClean="0">
                <a:sym typeface="Wingdings" pitchFamily="2" charset="2"/>
              </a:rPr>
              <a:t>diseminación</a:t>
            </a:r>
            <a:r>
              <a:rPr lang="en-US" dirty="0" smtClean="0">
                <a:sym typeface="Wingdings" pitchFamily="2" charset="2"/>
              </a:rPr>
              <a:t>)</a:t>
            </a:r>
            <a:endParaRPr lang="en-US" dirty="0" smtClean="0"/>
          </a:p>
          <a:p>
            <a:pPr lvl="1"/>
            <a:endParaRPr lang="en-US" dirty="0" smtClean="0"/>
          </a:p>
          <a:p>
            <a:pPr lvl="1"/>
            <a:endParaRPr lang="es-DO" dirty="0" smtClean="0"/>
          </a:p>
        </p:txBody>
      </p:sp>
      <p:sp>
        <p:nvSpPr>
          <p:cNvPr id="4" name="3 CuadroTexto"/>
          <p:cNvSpPr txBox="1"/>
          <p:nvPr/>
        </p:nvSpPr>
        <p:spPr>
          <a:xfrm>
            <a:off x="2915816" y="3284984"/>
            <a:ext cx="3168352"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3600" dirty="0" smtClean="0"/>
              <a:t>“Islas de </a:t>
            </a:r>
            <a:r>
              <a:rPr lang="en-US" sz="3600" dirty="0" err="1" smtClean="0"/>
              <a:t>éxito</a:t>
            </a:r>
            <a:r>
              <a:rPr lang="en-US" sz="3600" dirty="0" smtClean="0"/>
              <a:t>”</a:t>
            </a:r>
            <a:endParaRPr lang="es-DO" dirty="0"/>
          </a:p>
        </p:txBody>
      </p:sp>
      <p:sp>
        <p:nvSpPr>
          <p:cNvPr id="5" name="4 Flecha abajo"/>
          <p:cNvSpPr/>
          <p:nvPr/>
        </p:nvSpPr>
        <p:spPr>
          <a:xfrm>
            <a:off x="4139952" y="2348880"/>
            <a:ext cx="720080"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7" name="6 CuadroTexto"/>
          <p:cNvSpPr txBox="1"/>
          <p:nvPr/>
        </p:nvSpPr>
        <p:spPr>
          <a:xfrm>
            <a:off x="971600" y="4149080"/>
            <a:ext cx="6984776" cy="1015663"/>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DO" sz="2000" dirty="0" smtClean="0"/>
              <a:t>¿Por qué no hay escalamiento?</a:t>
            </a:r>
          </a:p>
          <a:p>
            <a:pPr algn="ctr"/>
            <a:r>
              <a:rPr lang="es-DO" sz="2000" dirty="0" smtClean="0"/>
              <a:t>¿Por qué son excepciones antes que experiencias frecuentes?</a:t>
            </a:r>
          </a:p>
          <a:p>
            <a:pPr algn="ctr"/>
            <a:r>
              <a:rPr lang="es-DO" sz="2000" dirty="0" smtClean="0"/>
              <a:t>¿Qué les limita?</a:t>
            </a:r>
            <a:endParaRPr lang="es-DO" sz="2000" dirty="0"/>
          </a:p>
        </p:txBody>
      </p:sp>
      <p:sp>
        <p:nvSpPr>
          <p:cNvPr id="9" name="8 CuadroTexto"/>
          <p:cNvSpPr txBox="1"/>
          <p:nvPr/>
        </p:nvSpPr>
        <p:spPr>
          <a:xfrm>
            <a:off x="2555776" y="5373216"/>
            <a:ext cx="3528392" cy="52322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sz="2800" b="1" dirty="0" err="1" smtClean="0"/>
              <a:t>Entornos</a:t>
            </a:r>
            <a:r>
              <a:rPr lang="en-US" sz="2800" b="1" dirty="0" smtClean="0"/>
              <a:t> </a:t>
            </a:r>
            <a:r>
              <a:rPr lang="en-US" sz="2800" b="1" dirty="0" err="1" smtClean="0"/>
              <a:t>limitantes</a:t>
            </a:r>
            <a:r>
              <a:rPr lang="en-US" sz="2800" b="1" dirty="0" smtClean="0"/>
              <a:t> </a:t>
            </a:r>
            <a:endParaRPr lang="es-DO"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up)">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8229600" cy="994122"/>
          </a:xfrm>
        </p:spPr>
        <p:txBody>
          <a:bodyPr/>
          <a:lstStyle/>
          <a:p>
            <a:r>
              <a:rPr lang="es-DO" dirty="0" smtClean="0"/>
              <a:t>Entorno inmediato</a:t>
            </a:r>
            <a:endParaRPr lang="es-DO" dirty="0"/>
          </a:p>
        </p:txBody>
      </p:sp>
      <p:sp>
        <p:nvSpPr>
          <p:cNvPr id="4" name="3 Elipse"/>
          <p:cNvSpPr/>
          <p:nvPr/>
        </p:nvSpPr>
        <p:spPr>
          <a:xfrm>
            <a:off x="3779912" y="3284984"/>
            <a:ext cx="1872208" cy="108012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DO" dirty="0" smtClean="0"/>
              <a:t>Pequeña producción (PP)</a:t>
            </a:r>
            <a:endParaRPr lang="es-DO" dirty="0"/>
          </a:p>
        </p:txBody>
      </p:sp>
      <p:cxnSp>
        <p:nvCxnSpPr>
          <p:cNvPr id="7" name="6 Conector recto de flecha"/>
          <p:cNvCxnSpPr/>
          <p:nvPr/>
        </p:nvCxnSpPr>
        <p:spPr>
          <a:xfrm>
            <a:off x="3707904" y="2708920"/>
            <a:ext cx="504056" cy="64807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10 Conector recto de flecha"/>
          <p:cNvCxnSpPr>
            <a:endCxn id="4" idx="2"/>
          </p:cNvCxnSpPr>
          <p:nvPr/>
        </p:nvCxnSpPr>
        <p:spPr>
          <a:xfrm>
            <a:off x="2699792" y="3789040"/>
            <a:ext cx="1080120" cy="3600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13 Conector recto de flecha"/>
          <p:cNvCxnSpPr>
            <a:endCxn id="4" idx="3"/>
          </p:cNvCxnSpPr>
          <p:nvPr/>
        </p:nvCxnSpPr>
        <p:spPr>
          <a:xfrm flipV="1">
            <a:off x="3203848" y="4206924"/>
            <a:ext cx="850243" cy="73424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16 Conector recto de flecha"/>
          <p:cNvCxnSpPr>
            <a:stCxn id="25" idx="0"/>
            <a:endCxn id="4" idx="4"/>
          </p:cNvCxnSpPr>
          <p:nvPr/>
        </p:nvCxnSpPr>
        <p:spPr>
          <a:xfrm flipH="1" flipV="1">
            <a:off x="4716016" y="4365104"/>
            <a:ext cx="108012" cy="86409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18 Conector recto de flecha"/>
          <p:cNvCxnSpPr/>
          <p:nvPr/>
        </p:nvCxnSpPr>
        <p:spPr>
          <a:xfrm>
            <a:off x="5652120" y="3789040"/>
            <a:ext cx="93610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20 Rectángulo redondeado"/>
          <p:cNvSpPr/>
          <p:nvPr/>
        </p:nvSpPr>
        <p:spPr>
          <a:xfrm>
            <a:off x="2051720" y="1844824"/>
            <a:ext cx="1800200"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dirty="0" smtClean="0"/>
              <a:t>Servicios privados</a:t>
            </a:r>
            <a:endParaRPr lang="es-DO" dirty="0"/>
          </a:p>
        </p:txBody>
      </p:sp>
      <p:sp>
        <p:nvSpPr>
          <p:cNvPr id="23" name="22 Rectángulo redondeado"/>
          <p:cNvSpPr/>
          <p:nvPr/>
        </p:nvSpPr>
        <p:spPr>
          <a:xfrm>
            <a:off x="539552" y="3212976"/>
            <a:ext cx="2160240"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dirty="0" smtClean="0"/>
              <a:t>Proveedores de insumos</a:t>
            </a:r>
            <a:endParaRPr lang="es-DO" dirty="0"/>
          </a:p>
        </p:txBody>
      </p:sp>
      <p:sp>
        <p:nvSpPr>
          <p:cNvPr id="24" name="23 Rectángulo redondeado"/>
          <p:cNvSpPr/>
          <p:nvPr/>
        </p:nvSpPr>
        <p:spPr>
          <a:xfrm>
            <a:off x="1043608" y="4797152"/>
            <a:ext cx="2160240"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dirty="0" smtClean="0"/>
              <a:t>Infraestructura externa</a:t>
            </a:r>
            <a:endParaRPr lang="es-DO" dirty="0"/>
          </a:p>
        </p:txBody>
      </p:sp>
      <p:sp>
        <p:nvSpPr>
          <p:cNvPr id="25" name="24 Rectángulo redondeado"/>
          <p:cNvSpPr/>
          <p:nvPr/>
        </p:nvSpPr>
        <p:spPr>
          <a:xfrm>
            <a:off x="3779912" y="5229200"/>
            <a:ext cx="2088232"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dirty="0" smtClean="0"/>
              <a:t>Servicios públicos</a:t>
            </a:r>
            <a:endParaRPr lang="es-DO" dirty="0"/>
          </a:p>
        </p:txBody>
      </p:sp>
      <p:sp>
        <p:nvSpPr>
          <p:cNvPr id="27" name="26 Recortar rectángulo de esquina diagonal"/>
          <p:cNvSpPr/>
          <p:nvPr/>
        </p:nvSpPr>
        <p:spPr>
          <a:xfrm>
            <a:off x="6588224" y="3068960"/>
            <a:ext cx="1872208" cy="1656184"/>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dirty="0" smtClean="0"/>
              <a:t>Compradores</a:t>
            </a:r>
            <a:endParaRPr lang="es-DO" dirty="0"/>
          </a:p>
        </p:txBody>
      </p:sp>
      <p:sp>
        <p:nvSpPr>
          <p:cNvPr id="34" name="33 Elipse"/>
          <p:cNvSpPr/>
          <p:nvPr/>
        </p:nvSpPr>
        <p:spPr>
          <a:xfrm>
            <a:off x="2987824" y="2852936"/>
            <a:ext cx="3240360" cy="2016224"/>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s-DO"/>
          </a:p>
        </p:txBody>
      </p:sp>
      <p:cxnSp>
        <p:nvCxnSpPr>
          <p:cNvPr id="36" name="35 Conector recto"/>
          <p:cNvCxnSpPr/>
          <p:nvPr/>
        </p:nvCxnSpPr>
        <p:spPr>
          <a:xfrm flipV="1">
            <a:off x="5652120" y="2420888"/>
            <a:ext cx="360040" cy="64807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36 CuadroTexto"/>
          <p:cNvSpPr txBox="1"/>
          <p:nvPr/>
        </p:nvSpPr>
        <p:spPr>
          <a:xfrm>
            <a:off x="5364088" y="1196752"/>
            <a:ext cx="3456384" cy="1200329"/>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s-DO" dirty="0" smtClean="0"/>
              <a:t>Reglas del juego:</a:t>
            </a:r>
          </a:p>
          <a:p>
            <a:pPr>
              <a:buFont typeface="Arial" pitchFamily="34" charset="0"/>
              <a:buChar char="•"/>
            </a:pPr>
            <a:r>
              <a:rPr lang="es-DO" dirty="0" smtClean="0"/>
              <a:t> Contratos</a:t>
            </a:r>
          </a:p>
          <a:p>
            <a:pPr>
              <a:buFont typeface="Arial" pitchFamily="34" charset="0"/>
              <a:buChar char="•"/>
            </a:pPr>
            <a:r>
              <a:rPr lang="es-DO" dirty="0" smtClean="0"/>
              <a:t> Competencia/poder de mercado</a:t>
            </a:r>
          </a:p>
          <a:p>
            <a:pPr>
              <a:buFont typeface="Arial" pitchFamily="34" charset="0"/>
              <a:buChar char="•"/>
            </a:pPr>
            <a:r>
              <a:rPr lang="es-DO" dirty="0" smtClean="0"/>
              <a:t> Capacidad de oferta</a:t>
            </a:r>
            <a:endParaRPr lang="es-DO" dirty="0"/>
          </a:p>
        </p:txBody>
      </p:sp>
      <p:sp>
        <p:nvSpPr>
          <p:cNvPr id="45" name="44 Rectángulo redondeado"/>
          <p:cNvSpPr/>
          <p:nvPr/>
        </p:nvSpPr>
        <p:spPr>
          <a:xfrm>
            <a:off x="179512" y="188640"/>
            <a:ext cx="8784976" cy="648072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9" name="48 Llamada con línea 1"/>
          <p:cNvSpPr/>
          <p:nvPr/>
        </p:nvSpPr>
        <p:spPr>
          <a:xfrm>
            <a:off x="827584" y="548680"/>
            <a:ext cx="1368152" cy="1008112"/>
          </a:xfrm>
          <a:prstGeom prst="borderCallout1">
            <a:avLst>
              <a:gd name="adj1" fmla="val 20832"/>
              <a:gd name="adj2" fmla="val 102328"/>
              <a:gd name="adj3" fmla="val 119340"/>
              <a:gd name="adj4" fmla="val 136972"/>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DO" dirty="0" smtClean="0"/>
              <a:t>AT, crédito, SDER</a:t>
            </a:r>
            <a:endParaRPr lang="es-DO" dirty="0"/>
          </a:p>
        </p:txBody>
      </p:sp>
      <p:sp>
        <p:nvSpPr>
          <p:cNvPr id="51" name="50 Llamada con línea 2"/>
          <p:cNvSpPr/>
          <p:nvPr/>
        </p:nvSpPr>
        <p:spPr>
          <a:xfrm>
            <a:off x="6948264" y="5013176"/>
            <a:ext cx="1656184" cy="1416220"/>
          </a:xfrm>
          <a:prstGeom prst="borderCallout2">
            <a:avLst>
              <a:gd name="adj1" fmla="val 18750"/>
              <a:gd name="adj2" fmla="val -8333"/>
              <a:gd name="adj3" fmla="val 18750"/>
              <a:gd name="adj4" fmla="val -16667"/>
              <a:gd name="adj5" fmla="val 75669"/>
              <a:gd name="adj6" fmla="val -63849"/>
            </a:avLst>
          </a:prstGeom>
          <a:ln>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DO" dirty="0" smtClean="0"/>
              <a:t>Extensión, crédito, transporte, agua y saneamiento </a:t>
            </a:r>
            <a:endParaRPr lang="es-DO" dirty="0"/>
          </a:p>
        </p:txBody>
      </p:sp>
      <p:sp>
        <p:nvSpPr>
          <p:cNvPr id="52" name="51 Llamada con línea 1"/>
          <p:cNvSpPr/>
          <p:nvPr/>
        </p:nvSpPr>
        <p:spPr>
          <a:xfrm>
            <a:off x="251520" y="1988840"/>
            <a:ext cx="1440160" cy="864096"/>
          </a:xfrm>
          <a:prstGeom prst="borderCallout1">
            <a:avLst>
              <a:gd name="adj1" fmla="val 51133"/>
              <a:gd name="adj2" fmla="val 104428"/>
              <a:gd name="adj3" fmla="val 131005"/>
              <a:gd name="adj4" fmla="val 119878"/>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DO" dirty="0" smtClean="0"/>
              <a:t>Semillas, agroquímicos, equipos</a:t>
            </a:r>
            <a:endParaRPr lang="es-DO" dirty="0"/>
          </a:p>
        </p:txBody>
      </p:sp>
      <p:sp>
        <p:nvSpPr>
          <p:cNvPr id="54" name="53 Llamada con línea 2"/>
          <p:cNvSpPr/>
          <p:nvPr/>
        </p:nvSpPr>
        <p:spPr>
          <a:xfrm>
            <a:off x="1547664" y="5877272"/>
            <a:ext cx="1800200" cy="720080"/>
          </a:xfrm>
          <a:prstGeom prst="borderCallout2">
            <a:avLst>
              <a:gd name="adj1" fmla="val 57782"/>
              <a:gd name="adj2" fmla="val -7790"/>
              <a:gd name="adj3" fmla="val 65589"/>
              <a:gd name="adj4" fmla="val -23817"/>
              <a:gd name="adj5" fmla="val -21252"/>
              <a:gd name="adj6" fmla="val -1897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DO" dirty="0" smtClean="0"/>
              <a:t>Red vial, riego</a:t>
            </a:r>
            <a:endParaRPr lang="es-D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par>
                                <p:cTn id="18" presetID="22" presetClass="entr" presetSubtype="8" fill="hold" nodeType="with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wipe(left)">
                                      <p:cBhvr>
                                        <p:cTn id="20" dur="500"/>
                                        <p:tgtEl>
                                          <p:spTgt spid="19"/>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5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grpId="1" nodeType="clickEffect">
                                  <p:stCondLst>
                                    <p:cond delay="0"/>
                                  </p:stCondLst>
                                  <p:childTnLst>
                                    <p:set>
                                      <p:cBhvr>
                                        <p:cTn id="52" dur="1" fill="hold">
                                          <p:stCondLst>
                                            <p:cond delay="0"/>
                                          </p:stCondLst>
                                        </p:cTn>
                                        <p:tgtEl>
                                          <p:spTgt spid="52"/>
                                        </p:tgtEl>
                                        <p:attrNameLst>
                                          <p:attrName>style.visibility</p:attrName>
                                        </p:attrNameLst>
                                      </p:cBhvr>
                                      <p:to>
                                        <p:strVal val="hidden"/>
                                      </p:to>
                                    </p:set>
                                  </p:childTnLst>
                                </p:cTn>
                              </p:par>
                              <p:par>
                                <p:cTn id="53" presetID="1" presetClass="exit" presetSubtype="0" fill="hold" grpId="1" nodeType="withEffect">
                                  <p:stCondLst>
                                    <p:cond delay="0"/>
                                  </p:stCondLst>
                                  <p:childTnLst>
                                    <p:set>
                                      <p:cBhvr>
                                        <p:cTn id="54" dur="1" fill="hold">
                                          <p:stCondLst>
                                            <p:cond delay="0"/>
                                          </p:stCondLst>
                                        </p:cTn>
                                        <p:tgtEl>
                                          <p:spTgt spid="49"/>
                                        </p:tgtEl>
                                        <p:attrNameLst>
                                          <p:attrName>style.visibility</p:attrName>
                                        </p:attrNameLst>
                                      </p:cBhvr>
                                      <p:to>
                                        <p:strVal val="hidden"/>
                                      </p:to>
                                    </p:set>
                                  </p:childTnLst>
                                </p:cTn>
                              </p:par>
                              <p:par>
                                <p:cTn id="55" presetID="1" presetClass="exit" presetSubtype="0" fill="hold" grpId="1" nodeType="withEffect">
                                  <p:stCondLst>
                                    <p:cond delay="0"/>
                                  </p:stCondLst>
                                  <p:childTnLst>
                                    <p:set>
                                      <p:cBhvr>
                                        <p:cTn id="56" dur="1" fill="hold">
                                          <p:stCondLst>
                                            <p:cond delay="0"/>
                                          </p:stCondLst>
                                        </p:cTn>
                                        <p:tgtEl>
                                          <p:spTgt spid="54"/>
                                        </p:tgtEl>
                                        <p:attrNameLst>
                                          <p:attrName>style.visibility</p:attrName>
                                        </p:attrNameLst>
                                      </p:cBhvr>
                                      <p:to>
                                        <p:strVal val="hidden"/>
                                      </p:to>
                                    </p:set>
                                  </p:childTnLst>
                                </p:cTn>
                              </p:par>
                              <p:par>
                                <p:cTn id="57" presetID="1" presetClass="exit" presetSubtype="0" fill="hold" grpId="0" nodeType="withEffect">
                                  <p:stCondLst>
                                    <p:cond delay="0"/>
                                  </p:stCondLst>
                                  <p:childTnLst>
                                    <p:set>
                                      <p:cBhvr>
                                        <p:cTn id="58" dur="1" fill="hold">
                                          <p:stCondLst>
                                            <p:cond delay="0"/>
                                          </p:stCondLst>
                                        </p:cTn>
                                        <p:tgtEl>
                                          <p:spTgt spid="51"/>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22" presetClass="entr" presetSubtype="1" fill="hold" nodeType="clickEffect">
                                  <p:stCondLst>
                                    <p:cond delay="0"/>
                                  </p:stCondLst>
                                  <p:childTnLst>
                                    <p:set>
                                      <p:cBhvr>
                                        <p:cTn id="62" dur="1" fill="hold">
                                          <p:stCondLst>
                                            <p:cond delay="0"/>
                                          </p:stCondLst>
                                        </p:cTn>
                                        <p:tgtEl>
                                          <p:spTgt spid="7"/>
                                        </p:tgtEl>
                                        <p:attrNameLst>
                                          <p:attrName>style.visibility</p:attrName>
                                        </p:attrNameLst>
                                      </p:cBhvr>
                                      <p:to>
                                        <p:strVal val="visible"/>
                                      </p:to>
                                    </p:set>
                                    <p:animEffect transition="in" filter="wipe(up)">
                                      <p:cBhvr>
                                        <p:cTn id="63" dur="500"/>
                                        <p:tgtEl>
                                          <p:spTgt spid="7"/>
                                        </p:tgtEl>
                                      </p:cBhvr>
                                    </p:animEffect>
                                  </p:childTnLst>
                                </p:cTn>
                              </p:par>
                              <p:par>
                                <p:cTn id="64" presetID="22" presetClass="entr" presetSubtype="8" fill="hold" nodeType="withEffect">
                                  <p:stCondLst>
                                    <p:cond delay="0"/>
                                  </p:stCondLst>
                                  <p:childTnLst>
                                    <p:set>
                                      <p:cBhvr>
                                        <p:cTn id="65" dur="1" fill="hold">
                                          <p:stCondLst>
                                            <p:cond delay="0"/>
                                          </p:stCondLst>
                                        </p:cTn>
                                        <p:tgtEl>
                                          <p:spTgt spid="14"/>
                                        </p:tgtEl>
                                        <p:attrNameLst>
                                          <p:attrName>style.visibility</p:attrName>
                                        </p:attrNameLst>
                                      </p:cBhvr>
                                      <p:to>
                                        <p:strVal val="visible"/>
                                      </p:to>
                                    </p:set>
                                    <p:animEffect transition="in" filter="wipe(left)">
                                      <p:cBhvr>
                                        <p:cTn id="66" dur="500"/>
                                        <p:tgtEl>
                                          <p:spTgt spid="14"/>
                                        </p:tgtEl>
                                      </p:cBhvr>
                                    </p:animEffect>
                                  </p:childTnLst>
                                </p:cTn>
                              </p:par>
                              <p:par>
                                <p:cTn id="67" presetID="22" presetClass="entr" presetSubtype="4" fill="hold" nodeType="withEffect">
                                  <p:stCondLst>
                                    <p:cond delay="0"/>
                                  </p:stCondLst>
                                  <p:childTnLst>
                                    <p:set>
                                      <p:cBhvr>
                                        <p:cTn id="68" dur="1" fill="hold">
                                          <p:stCondLst>
                                            <p:cond delay="0"/>
                                          </p:stCondLst>
                                        </p:cTn>
                                        <p:tgtEl>
                                          <p:spTgt spid="17"/>
                                        </p:tgtEl>
                                        <p:attrNameLst>
                                          <p:attrName>style.visibility</p:attrName>
                                        </p:attrNameLst>
                                      </p:cBhvr>
                                      <p:to>
                                        <p:strVal val="visible"/>
                                      </p:to>
                                    </p:set>
                                    <p:animEffect transition="in" filter="wipe(down)">
                                      <p:cBhvr>
                                        <p:cTn id="69" dur="500"/>
                                        <p:tgtEl>
                                          <p:spTgt spid="17"/>
                                        </p:tgtEl>
                                      </p:cBhvr>
                                    </p:animEffec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34"/>
                                        </p:tgtEl>
                                        <p:attrNameLst>
                                          <p:attrName>style.visibility</p:attrName>
                                        </p:attrNameLst>
                                      </p:cBhvr>
                                      <p:to>
                                        <p:strVal val="visible"/>
                                      </p:to>
                                    </p:set>
                                  </p:childTnLst>
                                </p:cTn>
                              </p:par>
                              <p:par>
                                <p:cTn id="74" presetID="22" presetClass="entr" presetSubtype="4" fill="hold" nodeType="withEffect">
                                  <p:stCondLst>
                                    <p:cond delay="0"/>
                                  </p:stCondLst>
                                  <p:childTnLst>
                                    <p:set>
                                      <p:cBhvr>
                                        <p:cTn id="75" dur="1" fill="hold">
                                          <p:stCondLst>
                                            <p:cond delay="0"/>
                                          </p:stCondLst>
                                        </p:cTn>
                                        <p:tgtEl>
                                          <p:spTgt spid="36"/>
                                        </p:tgtEl>
                                        <p:attrNameLst>
                                          <p:attrName>style.visibility</p:attrName>
                                        </p:attrNameLst>
                                      </p:cBhvr>
                                      <p:to>
                                        <p:strVal val="visible"/>
                                      </p:to>
                                    </p:set>
                                    <p:animEffect transition="in" filter="wipe(down)">
                                      <p:cBhvr>
                                        <p:cTn id="76" dur="500"/>
                                        <p:tgtEl>
                                          <p:spTgt spid="36"/>
                                        </p:tgtEl>
                                      </p:cBhvr>
                                    </p:animEffec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37"/>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45"/>
                                        </p:tgtEl>
                                        <p:attrNameLst>
                                          <p:attrName>style.visibility</p:attrName>
                                        </p:attrNameLst>
                                      </p:cBhvr>
                                      <p:to>
                                        <p:strVal val="visible"/>
                                      </p:to>
                                    </p:set>
                                  </p:childTnLst>
                                </p:cTn>
                              </p:par>
                              <p:par>
                                <p:cTn id="85" presetID="22" presetClass="entr" presetSubtype="8" fill="hold" nodeType="withEffect">
                                  <p:stCondLst>
                                    <p:cond delay="0"/>
                                  </p:stCondLst>
                                  <p:childTnLst>
                                    <p:set>
                                      <p:cBhvr>
                                        <p:cTn id="86" dur="1" fill="hold">
                                          <p:stCondLst>
                                            <p:cond delay="0"/>
                                          </p:stCondLst>
                                        </p:cTn>
                                        <p:tgtEl>
                                          <p:spTgt spid="2"/>
                                        </p:tgtEl>
                                        <p:attrNameLst>
                                          <p:attrName>style.visibility</p:attrName>
                                        </p:attrNameLst>
                                      </p:cBhvr>
                                      <p:to>
                                        <p:strVal val="visible"/>
                                      </p:to>
                                    </p:set>
                                    <p:animEffect transition="in" filter="wipe(left)">
                                      <p:cBhvr>
                                        <p:cTn id="8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1" grpId="0" animBg="1"/>
      <p:bldP spid="23" grpId="0" animBg="1"/>
      <p:bldP spid="24" grpId="0" animBg="1"/>
      <p:bldP spid="25" grpId="0" animBg="1"/>
      <p:bldP spid="27" grpId="0" animBg="1"/>
      <p:bldP spid="34" grpId="0" animBg="1"/>
      <p:bldP spid="37" grpId="0" animBg="1"/>
      <p:bldP spid="45" grpId="0" animBg="1"/>
      <p:bldP spid="49" grpId="0" animBg="1"/>
      <p:bldP spid="49" grpId="1" animBg="1"/>
      <p:bldP spid="51" grpId="0" animBg="1"/>
      <p:bldP spid="52" grpId="0" animBg="1"/>
      <p:bldP spid="52" grpId="1" animBg="1"/>
      <p:bldP spid="54" grpId="0" animBg="1"/>
      <p:bldP spid="54"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3 Grupo"/>
          <p:cNvGrpSpPr/>
          <p:nvPr/>
        </p:nvGrpSpPr>
        <p:grpSpPr>
          <a:xfrm>
            <a:off x="2123728" y="2420888"/>
            <a:ext cx="5184575" cy="2088232"/>
            <a:chOff x="539552" y="1656803"/>
            <a:chExt cx="8420095" cy="4830537"/>
          </a:xfrm>
        </p:grpSpPr>
        <p:sp>
          <p:nvSpPr>
            <p:cNvPr id="5" name="4 Elipse"/>
            <p:cNvSpPr/>
            <p:nvPr/>
          </p:nvSpPr>
          <p:spPr>
            <a:xfrm>
              <a:off x="3779912" y="3284984"/>
              <a:ext cx="1872208" cy="108012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DO" dirty="0" smtClean="0"/>
                <a:t>PP</a:t>
              </a:r>
              <a:endParaRPr lang="es-DO" dirty="0"/>
            </a:p>
          </p:txBody>
        </p:sp>
        <p:cxnSp>
          <p:nvCxnSpPr>
            <p:cNvPr id="6" name="5 Conector recto de flecha"/>
            <p:cNvCxnSpPr/>
            <p:nvPr/>
          </p:nvCxnSpPr>
          <p:spPr>
            <a:xfrm>
              <a:off x="3707904" y="2708920"/>
              <a:ext cx="504056" cy="64807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6 Conector recto de flecha"/>
            <p:cNvCxnSpPr>
              <a:endCxn id="5" idx="2"/>
            </p:cNvCxnSpPr>
            <p:nvPr/>
          </p:nvCxnSpPr>
          <p:spPr>
            <a:xfrm>
              <a:off x="2699792" y="3789040"/>
              <a:ext cx="1080120" cy="3600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7 Conector recto de flecha"/>
            <p:cNvCxnSpPr>
              <a:endCxn id="5" idx="3"/>
            </p:cNvCxnSpPr>
            <p:nvPr/>
          </p:nvCxnSpPr>
          <p:spPr>
            <a:xfrm flipV="1">
              <a:off x="3203848" y="4206924"/>
              <a:ext cx="850243" cy="73424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8 Conector recto de flecha"/>
            <p:cNvCxnSpPr>
              <a:stCxn id="14" idx="0"/>
              <a:endCxn id="5" idx="4"/>
            </p:cNvCxnSpPr>
            <p:nvPr/>
          </p:nvCxnSpPr>
          <p:spPr>
            <a:xfrm flipH="1" flipV="1">
              <a:off x="4716017" y="4365105"/>
              <a:ext cx="108011" cy="86409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9 Conector recto de flecha"/>
            <p:cNvCxnSpPr/>
            <p:nvPr/>
          </p:nvCxnSpPr>
          <p:spPr>
            <a:xfrm>
              <a:off x="5652120" y="3789040"/>
              <a:ext cx="93610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10 Rectángulo redondeado"/>
            <p:cNvSpPr/>
            <p:nvPr/>
          </p:nvSpPr>
          <p:spPr>
            <a:xfrm>
              <a:off x="955359" y="1844824"/>
              <a:ext cx="2896562"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sz="1600" dirty="0" smtClean="0"/>
                <a:t>Servicios privados</a:t>
              </a:r>
              <a:endParaRPr lang="es-DO" sz="1600" dirty="0"/>
            </a:p>
          </p:txBody>
        </p:sp>
        <p:sp>
          <p:nvSpPr>
            <p:cNvPr id="12" name="11 Rectángulo redondeado"/>
            <p:cNvSpPr/>
            <p:nvPr/>
          </p:nvSpPr>
          <p:spPr>
            <a:xfrm>
              <a:off x="539552" y="3212976"/>
              <a:ext cx="2160240"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sz="1400" dirty="0" smtClean="0"/>
                <a:t>Proveedores de insumos</a:t>
              </a:r>
              <a:endParaRPr lang="es-DO" sz="1400" dirty="0"/>
            </a:p>
          </p:txBody>
        </p:sp>
        <p:sp>
          <p:nvSpPr>
            <p:cNvPr id="13" name="12 Rectángulo redondeado"/>
            <p:cNvSpPr/>
            <p:nvPr/>
          </p:nvSpPr>
          <p:spPr>
            <a:xfrm>
              <a:off x="747456" y="4797153"/>
              <a:ext cx="2456391" cy="13681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sz="1600" dirty="0" smtClean="0"/>
                <a:t>Infraestructura externa</a:t>
              </a:r>
              <a:endParaRPr lang="es-DO" sz="1600" dirty="0"/>
            </a:p>
          </p:txBody>
        </p:sp>
        <p:sp>
          <p:nvSpPr>
            <p:cNvPr id="14" name="13 Rectángulo redondeado"/>
            <p:cNvSpPr/>
            <p:nvPr/>
          </p:nvSpPr>
          <p:spPr>
            <a:xfrm>
              <a:off x="3779913" y="5229201"/>
              <a:ext cx="2088232" cy="12581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sz="1600" dirty="0" smtClean="0"/>
                <a:t>Servicios públicos</a:t>
              </a:r>
              <a:endParaRPr lang="es-DO" sz="1600" dirty="0"/>
            </a:p>
          </p:txBody>
        </p:sp>
        <p:sp>
          <p:nvSpPr>
            <p:cNvPr id="15" name="14 Recortar rectángulo de esquina diagonal"/>
            <p:cNvSpPr/>
            <p:nvPr/>
          </p:nvSpPr>
          <p:spPr>
            <a:xfrm>
              <a:off x="6588224" y="3068960"/>
              <a:ext cx="2371423" cy="1656184"/>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sz="1600" dirty="0" smtClean="0"/>
                <a:t>Compradores</a:t>
              </a:r>
              <a:endParaRPr lang="es-DO" sz="1600" dirty="0"/>
            </a:p>
          </p:txBody>
        </p:sp>
        <p:sp>
          <p:nvSpPr>
            <p:cNvPr id="16" name="15 Elipse"/>
            <p:cNvSpPr/>
            <p:nvPr/>
          </p:nvSpPr>
          <p:spPr>
            <a:xfrm>
              <a:off x="2987824" y="2852936"/>
              <a:ext cx="3240360" cy="2016224"/>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s-DO"/>
            </a:p>
          </p:txBody>
        </p:sp>
        <p:cxnSp>
          <p:nvCxnSpPr>
            <p:cNvPr id="17" name="16 Conector recto"/>
            <p:cNvCxnSpPr/>
            <p:nvPr/>
          </p:nvCxnSpPr>
          <p:spPr>
            <a:xfrm flipV="1">
              <a:off x="5652120" y="2420888"/>
              <a:ext cx="360040" cy="64807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17 CuadroTexto"/>
            <p:cNvSpPr txBox="1"/>
            <p:nvPr/>
          </p:nvSpPr>
          <p:spPr>
            <a:xfrm>
              <a:off x="5917881" y="1656803"/>
              <a:ext cx="2833863" cy="783149"/>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s-DO" sz="1600" dirty="0" smtClean="0"/>
                <a:t>Reglas del juego</a:t>
              </a:r>
            </a:p>
          </p:txBody>
        </p:sp>
      </p:grpSp>
      <p:sp>
        <p:nvSpPr>
          <p:cNvPr id="19" name="18 Rectángulo redondeado"/>
          <p:cNvSpPr/>
          <p:nvPr/>
        </p:nvSpPr>
        <p:spPr>
          <a:xfrm>
            <a:off x="1763688" y="2060848"/>
            <a:ext cx="5760640" cy="273630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21" name="20 Elipse"/>
          <p:cNvSpPr/>
          <p:nvPr/>
        </p:nvSpPr>
        <p:spPr>
          <a:xfrm>
            <a:off x="611560" y="692696"/>
            <a:ext cx="7920880" cy="55446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22" name="21 CuadroTexto"/>
          <p:cNvSpPr txBox="1"/>
          <p:nvPr/>
        </p:nvSpPr>
        <p:spPr>
          <a:xfrm>
            <a:off x="2555776" y="1268760"/>
            <a:ext cx="1656184" cy="369332"/>
          </a:xfrm>
          <a:prstGeom prst="rect">
            <a:avLst/>
          </a:prstGeom>
          <a:noFill/>
        </p:spPr>
        <p:txBody>
          <a:bodyPr wrap="square" rtlCol="0">
            <a:spAutoFit/>
          </a:bodyPr>
          <a:lstStyle/>
          <a:p>
            <a:pPr algn="ctr"/>
            <a:r>
              <a:rPr lang="es-DO" dirty="0" smtClean="0"/>
              <a:t>Regulaciones</a:t>
            </a:r>
            <a:endParaRPr lang="es-DO" dirty="0"/>
          </a:p>
        </p:txBody>
      </p:sp>
      <p:sp>
        <p:nvSpPr>
          <p:cNvPr id="23" name="22 CuadroTexto"/>
          <p:cNvSpPr txBox="1"/>
          <p:nvPr/>
        </p:nvSpPr>
        <p:spPr>
          <a:xfrm>
            <a:off x="4932040" y="836712"/>
            <a:ext cx="1584176" cy="923330"/>
          </a:xfrm>
          <a:prstGeom prst="rect">
            <a:avLst/>
          </a:prstGeom>
          <a:noFill/>
        </p:spPr>
        <p:txBody>
          <a:bodyPr wrap="square" rtlCol="0">
            <a:spAutoFit/>
          </a:bodyPr>
          <a:lstStyle/>
          <a:p>
            <a:pPr algn="ctr"/>
            <a:r>
              <a:rPr lang="es-DO" dirty="0" smtClean="0"/>
              <a:t>Políticas e intervenciones sectoriales</a:t>
            </a:r>
            <a:endParaRPr lang="es-DO" dirty="0"/>
          </a:p>
        </p:txBody>
      </p:sp>
      <p:sp>
        <p:nvSpPr>
          <p:cNvPr id="24" name="23 CuadroTexto"/>
          <p:cNvSpPr txBox="1"/>
          <p:nvPr/>
        </p:nvSpPr>
        <p:spPr>
          <a:xfrm>
            <a:off x="611560" y="3284984"/>
            <a:ext cx="864096" cy="369332"/>
          </a:xfrm>
          <a:prstGeom prst="rect">
            <a:avLst/>
          </a:prstGeom>
          <a:noFill/>
        </p:spPr>
        <p:txBody>
          <a:bodyPr wrap="square" rtlCol="0">
            <a:spAutoFit/>
          </a:bodyPr>
          <a:lstStyle/>
          <a:p>
            <a:r>
              <a:rPr lang="es-DO" dirty="0" err="1" smtClean="0"/>
              <a:t>ONGs</a:t>
            </a:r>
            <a:endParaRPr lang="es-DO" dirty="0"/>
          </a:p>
        </p:txBody>
      </p:sp>
      <p:sp>
        <p:nvSpPr>
          <p:cNvPr id="25" name="24 CuadroTexto"/>
          <p:cNvSpPr txBox="1"/>
          <p:nvPr/>
        </p:nvSpPr>
        <p:spPr>
          <a:xfrm>
            <a:off x="2483768" y="5157192"/>
            <a:ext cx="2376264" cy="646331"/>
          </a:xfrm>
          <a:prstGeom prst="rect">
            <a:avLst/>
          </a:prstGeom>
          <a:noFill/>
        </p:spPr>
        <p:txBody>
          <a:bodyPr wrap="square" rtlCol="0">
            <a:spAutoFit/>
          </a:bodyPr>
          <a:lstStyle/>
          <a:p>
            <a:pPr algn="ctr"/>
            <a:r>
              <a:rPr lang="es-DO" dirty="0" smtClean="0"/>
              <a:t>Prácticas sociales, culturales y asociativas</a:t>
            </a:r>
            <a:endParaRPr lang="es-DO" dirty="0"/>
          </a:p>
        </p:txBody>
      </p:sp>
      <p:sp>
        <p:nvSpPr>
          <p:cNvPr id="27" name="26 CuadroTexto"/>
          <p:cNvSpPr txBox="1"/>
          <p:nvPr/>
        </p:nvSpPr>
        <p:spPr>
          <a:xfrm>
            <a:off x="5436096" y="5157192"/>
            <a:ext cx="1512168" cy="646331"/>
          </a:xfrm>
          <a:prstGeom prst="rect">
            <a:avLst/>
          </a:prstGeom>
          <a:noFill/>
        </p:spPr>
        <p:txBody>
          <a:bodyPr wrap="square" rtlCol="0">
            <a:spAutoFit/>
          </a:bodyPr>
          <a:lstStyle/>
          <a:p>
            <a:pPr algn="ctr"/>
            <a:r>
              <a:rPr lang="es-DO" dirty="0" smtClean="0"/>
              <a:t>Políticas tributarias</a:t>
            </a:r>
            <a:endParaRPr lang="es-DO" dirty="0"/>
          </a:p>
        </p:txBody>
      </p:sp>
      <p:sp>
        <p:nvSpPr>
          <p:cNvPr id="28" name="27 CuadroTexto"/>
          <p:cNvSpPr txBox="1"/>
          <p:nvPr/>
        </p:nvSpPr>
        <p:spPr>
          <a:xfrm>
            <a:off x="2195736" y="692696"/>
            <a:ext cx="2592288"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s-DO" sz="2800" b="1" dirty="0" smtClean="0"/>
              <a:t>Entorno externo</a:t>
            </a:r>
            <a:endParaRPr lang="es-DO" sz="2800" b="1" dirty="0"/>
          </a:p>
        </p:txBody>
      </p:sp>
      <p:cxnSp>
        <p:nvCxnSpPr>
          <p:cNvPr id="30" name="29 Conector recto de flecha"/>
          <p:cNvCxnSpPr>
            <a:stCxn id="22" idx="2"/>
          </p:cNvCxnSpPr>
          <p:nvPr/>
        </p:nvCxnSpPr>
        <p:spPr>
          <a:xfrm>
            <a:off x="3383868" y="1638092"/>
            <a:ext cx="252028" cy="63878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31 Conector recto de flecha"/>
          <p:cNvCxnSpPr>
            <a:stCxn id="24" idx="3"/>
          </p:cNvCxnSpPr>
          <p:nvPr/>
        </p:nvCxnSpPr>
        <p:spPr>
          <a:xfrm flipV="1">
            <a:off x="1475656" y="3429000"/>
            <a:ext cx="504056" cy="4065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37 Conector recto de flecha"/>
          <p:cNvCxnSpPr/>
          <p:nvPr/>
        </p:nvCxnSpPr>
        <p:spPr>
          <a:xfrm>
            <a:off x="6084168" y="1700808"/>
            <a:ext cx="0" cy="57606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39 Conector recto de flecha"/>
          <p:cNvCxnSpPr/>
          <p:nvPr/>
        </p:nvCxnSpPr>
        <p:spPr>
          <a:xfrm flipV="1">
            <a:off x="3563888" y="4581128"/>
            <a:ext cx="0" cy="50405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42 Conector recto de flecha"/>
          <p:cNvCxnSpPr/>
          <p:nvPr/>
        </p:nvCxnSpPr>
        <p:spPr>
          <a:xfrm flipH="1" flipV="1">
            <a:off x="6012160" y="4581128"/>
            <a:ext cx="288032" cy="50405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45 CuadroTexto"/>
          <p:cNvSpPr txBox="1"/>
          <p:nvPr/>
        </p:nvSpPr>
        <p:spPr>
          <a:xfrm>
            <a:off x="5868144" y="260648"/>
            <a:ext cx="2555776" cy="461665"/>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r"/>
            <a:r>
              <a:rPr lang="es-DO" sz="2400" b="1" dirty="0" smtClean="0"/>
              <a:t>Entorno ampliado</a:t>
            </a:r>
            <a:endParaRPr lang="es-DO" b="1" dirty="0"/>
          </a:p>
        </p:txBody>
      </p:sp>
      <p:sp>
        <p:nvSpPr>
          <p:cNvPr id="47" name="46 Rectángulo redondeado"/>
          <p:cNvSpPr/>
          <p:nvPr/>
        </p:nvSpPr>
        <p:spPr>
          <a:xfrm>
            <a:off x="179512" y="188640"/>
            <a:ext cx="8784976" cy="6480720"/>
          </a:xfrm>
          <a:prstGeom prst="round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s-DO"/>
          </a:p>
        </p:txBody>
      </p:sp>
      <p:sp>
        <p:nvSpPr>
          <p:cNvPr id="48" name="47 CuadroTexto"/>
          <p:cNvSpPr txBox="1"/>
          <p:nvPr/>
        </p:nvSpPr>
        <p:spPr>
          <a:xfrm>
            <a:off x="395536" y="836712"/>
            <a:ext cx="1368152" cy="646331"/>
          </a:xfrm>
          <a:prstGeom prst="rect">
            <a:avLst/>
          </a:prstGeom>
          <a:noFill/>
        </p:spPr>
        <p:txBody>
          <a:bodyPr wrap="square" rtlCol="0">
            <a:spAutoFit/>
          </a:bodyPr>
          <a:lstStyle/>
          <a:p>
            <a:r>
              <a:rPr lang="es-DO" dirty="0" smtClean="0"/>
              <a:t>Política comercial</a:t>
            </a:r>
            <a:endParaRPr lang="es-DO" dirty="0"/>
          </a:p>
        </p:txBody>
      </p:sp>
      <p:sp>
        <p:nvSpPr>
          <p:cNvPr id="49" name="48 CuadroTexto"/>
          <p:cNvSpPr txBox="1"/>
          <p:nvPr/>
        </p:nvSpPr>
        <p:spPr>
          <a:xfrm>
            <a:off x="683568" y="5805264"/>
            <a:ext cx="1800200" cy="646331"/>
          </a:xfrm>
          <a:prstGeom prst="rect">
            <a:avLst/>
          </a:prstGeom>
          <a:noFill/>
        </p:spPr>
        <p:txBody>
          <a:bodyPr wrap="square" rtlCol="0">
            <a:spAutoFit/>
          </a:bodyPr>
          <a:lstStyle/>
          <a:p>
            <a:r>
              <a:rPr lang="es-DO" dirty="0" smtClean="0"/>
              <a:t>Política macroeconómica</a:t>
            </a:r>
            <a:endParaRPr lang="es-DO" dirty="0"/>
          </a:p>
        </p:txBody>
      </p:sp>
      <p:sp>
        <p:nvSpPr>
          <p:cNvPr id="50" name="49 CuadroTexto"/>
          <p:cNvSpPr txBox="1"/>
          <p:nvPr/>
        </p:nvSpPr>
        <p:spPr>
          <a:xfrm>
            <a:off x="6516216" y="5949280"/>
            <a:ext cx="2376264" cy="646331"/>
          </a:xfrm>
          <a:prstGeom prst="rect">
            <a:avLst/>
          </a:prstGeom>
          <a:noFill/>
        </p:spPr>
        <p:txBody>
          <a:bodyPr wrap="square" rtlCol="0">
            <a:spAutoFit/>
          </a:bodyPr>
          <a:lstStyle/>
          <a:p>
            <a:r>
              <a:rPr lang="es-DO" dirty="0" smtClean="0"/>
              <a:t>Estructura institucional del Estado</a:t>
            </a:r>
            <a:endParaRPr lang="es-DO" dirty="0"/>
          </a:p>
        </p:txBody>
      </p:sp>
      <p:sp>
        <p:nvSpPr>
          <p:cNvPr id="51" name="50 CuadroTexto"/>
          <p:cNvSpPr txBox="1"/>
          <p:nvPr/>
        </p:nvSpPr>
        <p:spPr>
          <a:xfrm>
            <a:off x="7668344" y="764704"/>
            <a:ext cx="1152128" cy="646331"/>
          </a:xfrm>
          <a:prstGeom prst="rect">
            <a:avLst/>
          </a:prstGeom>
          <a:noFill/>
        </p:spPr>
        <p:txBody>
          <a:bodyPr wrap="square" rtlCol="0">
            <a:spAutoFit/>
          </a:bodyPr>
          <a:lstStyle/>
          <a:p>
            <a:r>
              <a:rPr lang="es-DO" dirty="0" smtClean="0"/>
              <a:t>Mercados externos</a:t>
            </a:r>
            <a:endParaRPr lang="es-DO" dirty="0"/>
          </a:p>
        </p:txBody>
      </p:sp>
      <p:cxnSp>
        <p:nvCxnSpPr>
          <p:cNvPr id="53" name="52 Conector recto de flecha"/>
          <p:cNvCxnSpPr/>
          <p:nvPr/>
        </p:nvCxnSpPr>
        <p:spPr>
          <a:xfrm>
            <a:off x="1475656" y="1412776"/>
            <a:ext cx="720080" cy="93610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54 Conector recto de flecha"/>
          <p:cNvCxnSpPr/>
          <p:nvPr/>
        </p:nvCxnSpPr>
        <p:spPr>
          <a:xfrm flipV="1">
            <a:off x="1259632" y="4581128"/>
            <a:ext cx="1224136" cy="122413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 name="56 Conector recto de flecha"/>
          <p:cNvCxnSpPr/>
          <p:nvPr/>
        </p:nvCxnSpPr>
        <p:spPr>
          <a:xfrm flipH="1" flipV="1">
            <a:off x="6732240" y="4437112"/>
            <a:ext cx="1152128" cy="144016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9" name="58 Conector recto de flecha"/>
          <p:cNvCxnSpPr/>
          <p:nvPr/>
        </p:nvCxnSpPr>
        <p:spPr>
          <a:xfrm flipH="1">
            <a:off x="6516216" y="1340768"/>
            <a:ext cx="1152128" cy="86409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0" name="59 CuadroTexto"/>
          <p:cNvSpPr txBox="1"/>
          <p:nvPr/>
        </p:nvSpPr>
        <p:spPr>
          <a:xfrm>
            <a:off x="3851920" y="2060849"/>
            <a:ext cx="1656184" cy="30777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DO" sz="1400" b="1" dirty="0" smtClean="0"/>
              <a:t>Entorno inmediato</a:t>
            </a:r>
            <a:endParaRPr lang="es-DO" sz="1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nodeType="clickEffect">
                                  <p:stCondLst>
                                    <p:cond delay="0"/>
                                  </p:stCondLst>
                                  <p:childTnLst>
                                    <p:set>
                                      <p:cBhvr>
                                        <p:cTn id="34" dur="1" fill="hold">
                                          <p:stCondLst>
                                            <p:cond delay="0"/>
                                          </p:stCondLst>
                                        </p:cTn>
                                        <p:tgtEl>
                                          <p:spTgt spid="38"/>
                                        </p:tgtEl>
                                        <p:attrNameLst>
                                          <p:attrName>style.visibility</p:attrName>
                                        </p:attrNameLst>
                                      </p:cBhvr>
                                      <p:to>
                                        <p:strVal val="visible"/>
                                      </p:to>
                                    </p:set>
                                    <p:animEffect transition="in" filter="wipe(up)">
                                      <p:cBhvr>
                                        <p:cTn id="35" dur="500"/>
                                        <p:tgtEl>
                                          <p:spTgt spid="38"/>
                                        </p:tgtEl>
                                      </p:cBhvr>
                                    </p:animEffect>
                                  </p:childTnLst>
                                </p:cTn>
                              </p:par>
                              <p:par>
                                <p:cTn id="36" presetID="22" presetClass="entr" presetSubtype="1" fill="hold" nodeType="withEffect">
                                  <p:stCondLst>
                                    <p:cond delay="0"/>
                                  </p:stCondLst>
                                  <p:childTnLst>
                                    <p:set>
                                      <p:cBhvr>
                                        <p:cTn id="37" dur="1" fill="hold">
                                          <p:stCondLst>
                                            <p:cond delay="0"/>
                                          </p:stCondLst>
                                        </p:cTn>
                                        <p:tgtEl>
                                          <p:spTgt spid="30"/>
                                        </p:tgtEl>
                                        <p:attrNameLst>
                                          <p:attrName>style.visibility</p:attrName>
                                        </p:attrNameLst>
                                      </p:cBhvr>
                                      <p:to>
                                        <p:strVal val="visible"/>
                                      </p:to>
                                    </p:set>
                                    <p:animEffect transition="in" filter="wipe(up)">
                                      <p:cBhvr>
                                        <p:cTn id="38" dur="500"/>
                                        <p:tgtEl>
                                          <p:spTgt spid="30"/>
                                        </p:tgtEl>
                                      </p:cBhvr>
                                    </p:animEffect>
                                  </p:childTnLst>
                                </p:cTn>
                              </p:par>
                              <p:par>
                                <p:cTn id="39" presetID="22" presetClass="entr" presetSubtype="4" fill="hold" nodeType="withEffect">
                                  <p:stCondLst>
                                    <p:cond delay="0"/>
                                  </p:stCondLst>
                                  <p:childTnLst>
                                    <p:set>
                                      <p:cBhvr>
                                        <p:cTn id="40" dur="1" fill="hold">
                                          <p:stCondLst>
                                            <p:cond delay="0"/>
                                          </p:stCondLst>
                                        </p:cTn>
                                        <p:tgtEl>
                                          <p:spTgt spid="40"/>
                                        </p:tgtEl>
                                        <p:attrNameLst>
                                          <p:attrName>style.visibility</p:attrName>
                                        </p:attrNameLst>
                                      </p:cBhvr>
                                      <p:to>
                                        <p:strVal val="visible"/>
                                      </p:to>
                                    </p:set>
                                    <p:animEffect transition="in" filter="wipe(down)">
                                      <p:cBhvr>
                                        <p:cTn id="41" dur="500"/>
                                        <p:tgtEl>
                                          <p:spTgt spid="40"/>
                                        </p:tgtEl>
                                      </p:cBhvr>
                                    </p:animEffect>
                                  </p:childTnLst>
                                </p:cTn>
                              </p:par>
                              <p:par>
                                <p:cTn id="42" presetID="22" presetClass="entr" presetSubtype="8" fill="hold" nodeType="withEffect">
                                  <p:stCondLst>
                                    <p:cond delay="0"/>
                                  </p:stCondLst>
                                  <p:childTnLst>
                                    <p:set>
                                      <p:cBhvr>
                                        <p:cTn id="43" dur="1" fill="hold">
                                          <p:stCondLst>
                                            <p:cond delay="0"/>
                                          </p:stCondLst>
                                        </p:cTn>
                                        <p:tgtEl>
                                          <p:spTgt spid="32"/>
                                        </p:tgtEl>
                                        <p:attrNameLst>
                                          <p:attrName>style.visibility</p:attrName>
                                        </p:attrNameLst>
                                      </p:cBhvr>
                                      <p:to>
                                        <p:strVal val="visible"/>
                                      </p:to>
                                    </p:set>
                                    <p:animEffect transition="in" filter="wipe(left)">
                                      <p:cBhvr>
                                        <p:cTn id="44" dur="500"/>
                                        <p:tgtEl>
                                          <p:spTgt spid="32"/>
                                        </p:tgtEl>
                                      </p:cBhvr>
                                    </p:animEffect>
                                  </p:childTnLst>
                                </p:cTn>
                              </p:par>
                              <p:par>
                                <p:cTn id="45" presetID="22" presetClass="entr" presetSubtype="4" fill="hold" nodeType="withEffect">
                                  <p:stCondLst>
                                    <p:cond delay="0"/>
                                  </p:stCondLst>
                                  <p:childTnLst>
                                    <p:set>
                                      <p:cBhvr>
                                        <p:cTn id="46" dur="1" fill="hold">
                                          <p:stCondLst>
                                            <p:cond delay="0"/>
                                          </p:stCondLst>
                                        </p:cTn>
                                        <p:tgtEl>
                                          <p:spTgt spid="43"/>
                                        </p:tgtEl>
                                        <p:attrNameLst>
                                          <p:attrName>style.visibility</p:attrName>
                                        </p:attrNameLst>
                                      </p:cBhvr>
                                      <p:to>
                                        <p:strVal val="visible"/>
                                      </p:to>
                                    </p:set>
                                    <p:animEffect transition="in" filter="wipe(down)">
                                      <p:cBhvr>
                                        <p:cTn id="47" dur="500"/>
                                        <p:tgtEl>
                                          <p:spTgt spid="43"/>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21"/>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28"/>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48"/>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49"/>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50"/>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51"/>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22" presetClass="entr" presetSubtype="1" fill="hold" nodeType="clickEffect">
                                  <p:stCondLst>
                                    <p:cond delay="0"/>
                                  </p:stCondLst>
                                  <p:childTnLst>
                                    <p:set>
                                      <p:cBhvr>
                                        <p:cTn id="73" dur="1" fill="hold">
                                          <p:stCondLst>
                                            <p:cond delay="0"/>
                                          </p:stCondLst>
                                        </p:cTn>
                                        <p:tgtEl>
                                          <p:spTgt spid="53"/>
                                        </p:tgtEl>
                                        <p:attrNameLst>
                                          <p:attrName>style.visibility</p:attrName>
                                        </p:attrNameLst>
                                      </p:cBhvr>
                                      <p:to>
                                        <p:strVal val="visible"/>
                                      </p:to>
                                    </p:set>
                                    <p:animEffect transition="in" filter="wipe(up)">
                                      <p:cBhvr>
                                        <p:cTn id="74" dur="500"/>
                                        <p:tgtEl>
                                          <p:spTgt spid="53"/>
                                        </p:tgtEl>
                                      </p:cBhvr>
                                    </p:animEffect>
                                  </p:childTnLst>
                                </p:cTn>
                              </p:par>
                              <p:par>
                                <p:cTn id="75" presetID="22" presetClass="entr" presetSubtype="4" fill="hold" nodeType="withEffect">
                                  <p:stCondLst>
                                    <p:cond delay="0"/>
                                  </p:stCondLst>
                                  <p:childTnLst>
                                    <p:set>
                                      <p:cBhvr>
                                        <p:cTn id="76" dur="1" fill="hold">
                                          <p:stCondLst>
                                            <p:cond delay="0"/>
                                          </p:stCondLst>
                                        </p:cTn>
                                        <p:tgtEl>
                                          <p:spTgt spid="55"/>
                                        </p:tgtEl>
                                        <p:attrNameLst>
                                          <p:attrName>style.visibility</p:attrName>
                                        </p:attrNameLst>
                                      </p:cBhvr>
                                      <p:to>
                                        <p:strVal val="visible"/>
                                      </p:to>
                                    </p:set>
                                    <p:animEffect transition="in" filter="wipe(down)">
                                      <p:cBhvr>
                                        <p:cTn id="77" dur="500"/>
                                        <p:tgtEl>
                                          <p:spTgt spid="55"/>
                                        </p:tgtEl>
                                      </p:cBhvr>
                                    </p:animEffect>
                                  </p:childTnLst>
                                </p:cTn>
                              </p:par>
                              <p:par>
                                <p:cTn id="78" presetID="22" presetClass="entr" presetSubtype="4" fill="hold" nodeType="withEffect">
                                  <p:stCondLst>
                                    <p:cond delay="0"/>
                                  </p:stCondLst>
                                  <p:childTnLst>
                                    <p:set>
                                      <p:cBhvr>
                                        <p:cTn id="79" dur="1" fill="hold">
                                          <p:stCondLst>
                                            <p:cond delay="0"/>
                                          </p:stCondLst>
                                        </p:cTn>
                                        <p:tgtEl>
                                          <p:spTgt spid="57"/>
                                        </p:tgtEl>
                                        <p:attrNameLst>
                                          <p:attrName>style.visibility</p:attrName>
                                        </p:attrNameLst>
                                      </p:cBhvr>
                                      <p:to>
                                        <p:strVal val="visible"/>
                                      </p:to>
                                    </p:set>
                                    <p:animEffect transition="in" filter="wipe(down)">
                                      <p:cBhvr>
                                        <p:cTn id="80" dur="500"/>
                                        <p:tgtEl>
                                          <p:spTgt spid="57"/>
                                        </p:tgtEl>
                                      </p:cBhvr>
                                    </p:animEffect>
                                  </p:childTnLst>
                                </p:cTn>
                              </p:par>
                              <p:par>
                                <p:cTn id="81" presetID="22" presetClass="entr" presetSubtype="1" fill="hold" nodeType="withEffect">
                                  <p:stCondLst>
                                    <p:cond delay="0"/>
                                  </p:stCondLst>
                                  <p:childTnLst>
                                    <p:set>
                                      <p:cBhvr>
                                        <p:cTn id="82" dur="1" fill="hold">
                                          <p:stCondLst>
                                            <p:cond delay="0"/>
                                          </p:stCondLst>
                                        </p:cTn>
                                        <p:tgtEl>
                                          <p:spTgt spid="59"/>
                                        </p:tgtEl>
                                        <p:attrNameLst>
                                          <p:attrName>style.visibility</p:attrName>
                                        </p:attrNameLst>
                                      </p:cBhvr>
                                      <p:to>
                                        <p:strVal val="visible"/>
                                      </p:to>
                                    </p:set>
                                    <p:animEffect transition="in" filter="wipe(up)">
                                      <p:cBhvr>
                                        <p:cTn id="83" dur="500"/>
                                        <p:tgtEl>
                                          <p:spTgt spid="59"/>
                                        </p:tgtEl>
                                      </p:cBhvr>
                                    </p:animEffec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grpId="0" nodeType="clickEffect">
                                  <p:stCondLst>
                                    <p:cond delay="0"/>
                                  </p:stCondLst>
                                  <p:childTnLst>
                                    <p:set>
                                      <p:cBhvr>
                                        <p:cTn id="87" dur="1" fill="hold">
                                          <p:stCondLst>
                                            <p:cond delay="0"/>
                                          </p:stCondLst>
                                        </p:cTn>
                                        <p:tgtEl>
                                          <p:spTgt spid="47"/>
                                        </p:tgtEl>
                                        <p:attrNameLst>
                                          <p:attrName>style.visibility</p:attrName>
                                        </p:attrNameLst>
                                      </p:cBhvr>
                                      <p:to>
                                        <p:strVal val="visible"/>
                                      </p:to>
                                    </p:set>
                                  </p:childTnLst>
                                </p:cTn>
                              </p:par>
                              <p:par>
                                <p:cTn id="88" presetID="22" presetClass="entr" presetSubtype="8" fill="hold" grpId="0" nodeType="withEffect">
                                  <p:stCondLst>
                                    <p:cond delay="0"/>
                                  </p:stCondLst>
                                  <p:childTnLst>
                                    <p:set>
                                      <p:cBhvr>
                                        <p:cTn id="89" dur="1" fill="hold">
                                          <p:stCondLst>
                                            <p:cond delay="0"/>
                                          </p:stCondLst>
                                        </p:cTn>
                                        <p:tgtEl>
                                          <p:spTgt spid="46"/>
                                        </p:tgtEl>
                                        <p:attrNameLst>
                                          <p:attrName>style.visibility</p:attrName>
                                        </p:attrNameLst>
                                      </p:cBhvr>
                                      <p:to>
                                        <p:strVal val="visible"/>
                                      </p:to>
                                    </p:set>
                                    <p:animEffect transition="in" filter="wipe(left)">
                                      <p:cBhvr>
                                        <p:cTn id="90"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22" grpId="0"/>
      <p:bldP spid="23" grpId="0"/>
      <p:bldP spid="24" grpId="0"/>
      <p:bldP spid="25" grpId="0"/>
      <p:bldP spid="27" grpId="0"/>
      <p:bldP spid="28" grpId="0" animBg="1"/>
      <p:bldP spid="46" grpId="0" animBg="1"/>
      <p:bldP spid="47" grpId="0" animBg="1"/>
      <p:bldP spid="48" grpId="0"/>
      <p:bldP spid="49" grpId="0"/>
      <p:bldP spid="50" grpId="0"/>
      <p:bldP spid="51" grpId="0"/>
      <p:bldP spid="6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Elipse"/>
          <p:cNvSpPr/>
          <p:nvPr/>
        </p:nvSpPr>
        <p:spPr>
          <a:xfrm>
            <a:off x="4118942" y="3124748"/>
            <a:ext cx="1152790" cy="466934"/>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DO" dirty="0" smtClean="0"/>
              <a:t>PP</a:t>
            </a:r>
            <a:endParaRPr lang="es-DO" dirty="0"/>
          </a:p>
        </p:txBody>
      </p:sp>
      <p:cxnSp>
        <p:nvCxnSpPr>
          <p:cNvPr id="6" name="5 Conector recto de flecha"/>
          <p:cNvCxnSpPr/>
          <p:nvPr/>
        </p:nvCxnSpPr>
        <p:spPr>
          <a:xfrm flipH="1" flipV="1">
            <a:off x="4139953" y="2852936"/>
            <a:ext cx="288031" cy="36004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6 Conector recto de flecha"/>
          <p:cNvCxnSpPr/>
          <p:nvPr/>
        </p:nvCxnSpPr>
        <p:spPr>
          <a:xfrm flipH="1">
            <a:off x="3419872" y="3356992"/>
            <a:ext cx="741090" cy="122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7 Conector recto de flecha"/>
          <p:cNvCxnSpPr/>
          <p:nvPr/>
        </p:nvCxnSpPr>
        <p:spPr>
          <a:xfrm flipH="1">
            <a:off x="3779912" y="3501008"/>
            <a:ext cx="407573" cy="39855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8 Conector recto de flecha"/>
          <p:cNvCxnSpPr>
            <a:stCxn id="5" idx="4"/>
            <a:endCxn id="14" idx="0"/>
          </p:cNvCxnSpPr>
          <p:nvPr/>
        </p:nvCxnSpPr>
        <p:spPr>
          <a:xfrm>
            <a:off x="4695337" y="3591682"/>
            <a:ext cx="66507" cy="37354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9 Conector recto de flecha"/>
          <p:cNvCxnSpPr/>
          <p:nvPr/>
        </p:nvCxnSpPr>
        <p:spPr>
          <a:xfrm>
            <a:off x="5271732" y="3342650"/>
            <a:ext cx="576395"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10 Rectángulo redondeado"/>
          <p:cNvSpPr/>
          <p:nvPr/>
        </p:nvSpPr>
        <p:spPr>
          <a:xfrm>
            <a:off x="2379756" y="2502169"/>
            <a:ext cx="1783524" cy="37354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sz="1600" dirty="0" smtClean="0"/>
              <a:t>Servicios privados</a:t>
            </a:r>
            <a:endParaRPr lang="es-DO" sz="1600" dirty="0"/>
          </a:p>
        </p:txBody>
      </p:sp>
      <p:sp>
        <p:nvSpPr>
          <p:cNvPr id="12" name="11 Rectángulo redondeado"/>
          <p:cNvSpPr/>
          <p:nvPr/>
        </p:nvSpPr>
        <p:spPr>
          <a:xfrm>
            <a:off x="2123728" y="3093619"/>
            <a:ext cx="1330143" cy="43580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sz="1400" dirty="0" smtClean="0"/>
              <a:t>Proveedores de insumos</a:t>
            </a:r>
            <a:endParaRPr lang="es-DO" sz="1400" dirty="0"/>
          </a:p>
        </p:txBody>
      </p:sp>
      <p:sp>
        <p:nvSpPr>
          <p:cNvPr id="13" name="12 Rectángulo redondeado"/>
          <p:cNvSpPr/>
          <p:nvPr/>
        </p:nvSpPr>
        <p:spPr>
          <a:xfrm>
            <a:off x="2251742" y="3778455"/>
            <a:ext cx="1512494" cy="5914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sz="1600" dirty="0" smtClean="0"/>
              <a:t>Infraestructura externa</a:t>
            </a:r>
            <a:endParaRPr lang="es-DO" sz="1600" dirty="0"/>
          </a:p>
        </p:txBody>
      </p:sp>
      <p:sp>
        <p:nvSpPr>
          <p:cNvPr id="14" name="13 Rectángulo redondeado"/>
          <p:cNvSpPr/>
          <p:nvPr/>
        </p:nvSpPr>
        <p:spPr>
          <a:xfrm>
            <a:off x="4118942" y="3965229"/>
            <a:ext cx="1285804" cy="5438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sz="1600" dirty="0" smtClean="0"/>
              <a:t>Servicios públicos</a:t>
            </a:r>
            <a:endParaRPr lang="es-DO" sz="1600" dirty="0"/>
          </a:p>
        </p:txBody>
      </p:sp>
      <p:sp>
        <p:nvSpPr>
          <p:cNvPr id="15" name="14 Recortar rectángulo de esquina diagonal"/>
          <p:cNvSpPr/>
          <p:nvPr/>
        </p:nvSpPr>
        <p:spPr>
          <a:xfrm>
            <a:off x="5848127" y="3031361"/>
            <a:ext cx="1460176" cy="715965"/>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sz="1600" dirty="0" smtClean="0"/>
              <a:t>Compradores</a:t>
            </a:r>
            <a:endParaRPr lang="es-DO" sz="1600" dirty="0"/>
          </a:p>
        </p:txBody>
      </p:sp>
      <p:sp>
        <p:nvSpPr>
          <p:cNvPr id="16" name="15 Elipse"/>
          <p:cNvSpPr/>
          <p:nvPr/>
        </p:nvSpPr>
        <p:spPr>
          <a:xfrm>
            <a:off x="3779911" y="2937974"/>
            <a:ext cx="1846525" cy="779058"/>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s-DO"/>
          </a:p>
        </p:txBody>
      </p:sp>
      <p:sp>
        <p:nvSpPr>
          <p:cNvPr id="18" name="17 CuadroTexto"/>
          <p:cNvSpPr txBox="1"/>
          <p:nvPr/>
        </p:nvSpPr>
        <p:spPr>
          <a:xfrm>
            <a:off x="5435371" y="2420888"/>
            <a:ext cx="1744918" cy="33855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s-DO" sz="1600" dirty="0" smtClean="0"/>
              <a:t>Reglas del juego</a:t>
            </a:r>
          </a:p>
        </p:txBody>
      </p:sp>
      <p:sp>
        <p:nvSpPr>
          <p:cNvPr id="19" name="18 Rectángulo redondeado"/>
          <p:cNvSpPr/>
          <p:nvPr/>
        </p:nvSpPr>
        <p:spPr>
          <a:xfrm>
            <a:off x="1763688" y="2060848"/>
            <a:ext cx="5760640" cy="273630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21" name="20 Elipse"/>
          <p:cNvSpPr/>
          <p:nvPr/>
        </p:nvSpPr>
        <p:spPr>
          <a:xfrm>
            <a:off x="611560" y="692696"/>
            <a:ext cx="7920880" cy="55446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22" name="21 CuadroTexto"/>
          <p:cNvSpPr txBox="1"/>
          <p:nvPr/>
        </p:nvSpPr>
        <p:spPr>
          <a:xfrm>
            <a:off x="2555776" y="1268760"/>
            <a:ext cx="1656184" cy="369332"/>
          </a:xfrm>
          <a:prstGeom prst="rect">
            <a:avLst/>
          </a:prstGeom>
          <a:noFill/>
        </p:spPr>
        <p:txBody>
          <a:bodyPr wrap="square" rtlCol="0">
            <a:spAutoFit/>
          </a:bodyPr>
          <a:lstStyle/>
          <a:p>
            <a:pPr algn="ctr"/>
            <a:r>
              <a:rPr lang="es-DO" dirty="0" smtClean="0"/>
              <a:t>Regulaciones</a:t>
            </a:r>
            <a:endParaRPr lang="es-DO" dirty="0"/>
          </a:p>
        </p:txBody>
      </p:sp>
      <p:sp>
        <p:nvSpPr>
          <p:cNvPr id="23" name="22 CuadroTexto"/>
          <p:cNvSpPr txBox="1"/>
          <p:nvPr/>
        </p:nvSpPr>
        <p:spPr>
          <a:xfrm>
            <a:off x="4932040" y="836712"/>
            <a:ext cx="1584176" cy="923330"/>
          </a:xfrm>
          <a:prstGeom prst="rect">
            <a:avLst/>
          </a:prstGeom>
          <a:noFill/>
        </p:spPr>
        <p:txBody>
          <a:bodyPr wrap="square" rtlCol="0">
            <a:spAutoFit/>
          </a:bodyPr>
          <a:lstStyle/>
          <a:p>
            <a:pPr algn="ctr"/>
            <a:r>
              <a:rPr lang="es-DO" dirty="0" smtClean="0"/>
              <a:t>Políticas e intervenciones sectoriales</a:t>
            </a:r>
            <a:endParaRPr lang="es-DO" dirty="0"/>
          </a:p>
        </p:txBody>
      </p:sp>
      <p:sp>
        <p:nvSpPr>
          <p:cNvPr id="24" name="23 CuadroTexto"/>
          <p:cNvSpPr txBox="1"/>
          <p:nvPr/>
        </p:nvSpPr>
        <p:spPr>
          <a:xfrm>
            <a:off x="611560" y="3284984"/>
            <a:ext cx="864096" cy="369332"/>
          </a:xfrm>
          <a:prstGeom prst="rect">
            <a:avLst/>
          </a:prstGeom>
          <a:noFill/>
        </p:spPr>
        <p:txBody>
          <a:bodyPr wrap="square" rtlCol="0">
            <a:spAutoFit/>
          </a:bodyPr>
          <a:lstStyle/>
          <a:p>
            <a:r>
              <a:rPr lang="es-DO" dirty="0" err="1" smtClean="0"/>
              <a:t>ONGs</a:t>
            </a:r>
            <a:endParaRPr lang="es-DO" dirty="0"/>
          </a:p>
        </p:txBody>
      </p:sp>
      <p:sp>
        <p:nvSpPr>
          <p:cNvPr id="25" name="24 CuadroTexto"/>
          <p:cNvSpPr txBox="1"/>
          <p:nvPr/>
        </p:nvSpPr>
        <p:spPr>
          <a:xfrm>
            <a:off x="2483768" y="5157192"/>
            <a:ext cx="2376264" cy="646331"/>
          </a:xfrm>
          <a:prstGeom prst="rect">
            <a:avLst/>
          </a:prstGeom>
          <a:noFill/>
        </p:spPr>
        <p:txBody>
          <a:bodyPr wrap="square" rtlCol="0">
            <a:spAutoFit/>
          </a:bodyPr>
          <a:lstStyle/>
          <a:p>
            <a:pPr algn="ctr"/>
            <a:r>
              <a:rPr lang="es-DO" dirty="0" smtClean="0"/>
              <a:t>Prácticas sociales, culturales y asociativas</a:t>
            </a:r>
            <a:endParaRPr lang="es-DO" dirty="0"/>
          </a:p>
        </p:txBody>
      </p:sp>
      <p:sp>
        <p:nvSpPr>
          <p:cNvPr id="27" name="26 CuadroTexto"/>
          <p:cNvSpPr txBox="1"/>
          <p:nvPr/>
        </p:nvSpPr>
        <p:spPr>
          <a:xfrm>
            <a:off x="5436096" y="5157192"/>
            <a:ext cx="1512168" cy="369332"/>
          </a:xfrm>
          <a:prstGeom prst="rect">
            <a:avLst/>
          </a:prstGeom>
          <a:noFill/>
        </p:spPr>
        <p:txBody>
          <a:bodyPr wrap="square" rtlCol="0">
            <a:spAutoFit/>
          </a:bodyPr>
          <a:lstStyle/>
          <a:p>
            <a:pPr algn="ctr"/>
            <a:r>
              <a:rPr lang="es-DO" dirty="0" smtClean="0"/>
              <a:t>Política fiscal</a:t>
            </a:r>
            <a:endParaRPr lang="es-DO" dirty="0"/>
          </a:p>
        </p:txBody>
      </p:sp>
      <p:sp>
        <p:nvSpPr>
          <p:cNvPr id="28" name="27 CuadroTexto"/>
          <p:cNvSpPr txBox="1"/>
          <p:nvPr/>
        </p:nvSpPr>
        <p:spPr>
          <a:xfrm>
            <a:off x="2195736" y="692696"/>
            <a:ext cx="2592288"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s-DO" sz="2800" b="1" dirty="0" smtClean="0"/>
              <a:t>Entorno externo</a:t>
            </a:r>
            <a:endParaRPr lang="es-DO" sz="2800" b="1" dirty="0"/>
          </a:p>
        </p:txBody>
      </p:sp>
      <p:cxnSp>
        <p:nvCxnSpPr>
          <p:cNvPr id="30" name="29 Conector recto de flecha"/>
          <p:cNvCxnSpPr/>
          <p:nvPr/>
        </p:nvCxnSpPr>
        <p:spPr>
          <a:xfrm flipH="1" flipV="1">
            <a:off x="3347864" y="1700808"/>
            <a:ext cx="144016" cy="57606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31 Conector recto de flecha"/>
          <p:cNvCxnSpPr/>
          <p:nvPr/>
        </p:nvCxnSpPr>
        <p:spPr>
          <a:xfrm flipH="1">
            <a:off x="1403648" y="3429000"/>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37 Conector recto de flecha"/>
          <p:cNvCxnSpPr/>
          <p:nvPr/>
        </p:nvCxnSpPr>
        <p:spPr>
          <a:xfrm flipV="1">
            <a:off x="5868144" y="1772816"/>
            <a:ext cx="0" cy="50405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39 Conector recto de flecha"/>
          <p:cNvCxnSpPr/>
          <p:nvPr/>
        </p:nvCxnSpPr>
        <p:spPr>
          <a:xfrm>
            <a:off x="3491880" y="4581128"/>
            <a:ext cx="0" cy="50405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42 Conector recto de flecha"/>
          <p:cNvCxnSpPr/>
          <p:nvPr/>
        </p:nvCxnSpPr>
        <p:spPr>
          <a:xfrm>
            <a:off x="6012160" y="4581128"/>
            <a:ext cx="72008" cy="50405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45 CuadroTexto"/>
          <p:cNvSpPr txBox="1"/>
          <p:nvPr/>
        </p:nvSpPr>
        <p:spPr>
          <a:xfrm>
            <a:off x="5580112" y="260649"/>
            <a:ext cx="2843808" cy="461665"/>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r"/>
            <a:r>
              <a:rPr lang="es-DO" sz="2400" b="1" dirty="0" smtClean="0"/>
              <a:t>Entorno ampliado</a:t>
            </a:r>
            <a:endParaRPr lang="es-DO" b="1" dirty="0"/>
          </a:p>
        </p:txBody>
      </p:sp>
      <p:sp>
        <p:nvSpPr>
          <p:cNvPr id="47" name="46 Rectángulo redondeado"/>
          <p:cNvSpPr/>
          <p:nvPr/>
        </p:nvSpPr>
        <p:spPr>
          <a:xfrm>
            <a:off x="179512" y="188640"/>
            <a:ext cx="8784976" cy="6480720"/>
          </a:xfrm>
          <a:prstGeom prst="round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s-DO"/>
          </a:p>
        </p:txBody>
      </p:sp>
      <p:sp>
        <p:nvSpPr>
          <p:cNvPr id="48" name="47 CuadroTexto"/>
          <p:cNvSpPr txBox="1"/>
          <p:nvPr/>
        </p:nvSpPr>
        <p:spPr>
          <a:xfrm>
            <a:off x="395536" y="836712"/>
            <a:ext cx="1368152" cy="646331"/>
          </a:xfrm>
          <a:prstGeom prst="rect">
            <a:avLst/>
          </a:prstGeom>
          <a:noFill/>
        </p:spPr>
        <p:txBody>
          <a:bodyPr wrap="square" rtlCol="0">
            <a:spAutoFit/>
          </a:bodyPr>
          <a:lstStyle/>
          <a:p>
            <a:r>
              <a:rPr lang="es-DO" dirty="0" smtClean="0"/>
              <a:t>Política comercial</a:t>
            </a:r>
            <a:endParaRPr lang="es-DO" dirty="0"/>
          </a:p>
        </p:txBody>
      </p:sp>
      <p:sp>
        <p:nvSpPr>
          <p:cNvPr id="49" name="48 CuadroTexto"/>
          <p:cNvSpPr txBox="1"/>
          <p:nvPr/>
        </p:nvSpPr>
        <p:spPr>
          <a:xfrm>
            <a:off x="683568" y="5805264"/>
            <a:ext cx="1800200" cy="646331"/>
          </a:xfrm>
          <a:prstGeom prst="rect">
            <a:avLst/>
          </a:prstGeom>
          <a:noFill/>
        </p:spPr>
        <p:txBody>
          <a:bodyPr wrap="square" rtlCol="0">
            <a:spAutoFit/>
          </a:bodyPr>
          <a:lstStyle/>
          <a:p>
            <a:r>
              <a:rPr lang="es-DO" dirty="0" smtClean="0"/>
              <a:t>Política macroeconómica</a:t>
            </a:r>
            <a:endParaRPr lang="es-DO" dirty="0"/>
          </a:p>
        </p:txBody>
      </p:sp>
      <p:sp>
        <p:nvSpPr>
          <p:cNvPr id="50" name="49 CuadroTexto"/>
          <p:cNvSpPr txBox="1"/>
          <p:nvPr/>
        </p:nvSpPr>
        <p:spPr>
          <a:xfrm>
            <a:off x="6516216" y="5949280"/>
            <a:ext cx="2376264" cy="646331"/>
          </a:xfrm>
          <a:prstGeom prst="rect">
            <a:avLst/>
          </a:prstGeom>
          <a:noFill/>
        </p:spPr>
        <p:txBody>
          <a:bodyPr wrap="square" rtlCol="0">
            <a:spAutoFit/>
          </a:bodyPr>
          <a:lstStyle/>
          <a:p>
            <a:r>
              <a:rPr lang="es-DO" dirty="0" smtClean="0"/>
              <a:t>Estructura institucional del Estado</a:t>
            </a:r>
            <a:endParaRPr lang="es-DO" dirty="0"/>
          </a:p>
        </p:txBody>
      </p:sp>
      <p:sp>
        <p:nvSpPr>
          <p:cNvPr id="51" name="50 CuadroTexto"/>
          <p:cNvSpPr txBox="1"/>
          <p:nvPr/>
        </p:nvSpPr>
        <p:spPr>
          <a:xfrm>
            <a:off x="7668344" y="836712"/>
            <a:ext cx="1152128" cy="646331"/>
          </a:xfrm>
          <a:prstGeom prst="rect">
            <a:avLst/>
          </a:prstGeom>
          <a:noFill/>
        </p:spPr>
        <p:txBody>
          <a:bodyPr wrap="square" rtlCol="0">
            <a:spAutoFit/>
          </a:bodyPr>
          <a:lstStyle/>
          <a:p>
            <a:r>
              <a:rPr lang="es-DO" dirty="0" smtClean="0"/>
              <a:t>Mercados externos</a:t>
            </a:r>
            <a:endParaRPr lang="es-DO" dirty="0"/>
          </a:p>
        </p:txBody>
      </p:sp>
      <p:cxnSp>
        <p:nvCxnSpPr>
          <p:cNvPr id="53" name="52 Conector recto de flecha"/>
          <p:cNvCxnSpPr/>
          <p:nvPr/>
        </p:nvCxnSpPr>
        <p:spPr>
          <a:xfrm flipH="1" flipV="1">
            <a:off x="1331640" y="1484784"/>
            <a:ext cx="792088" cy="93610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54 Conector recto de flecha"/>
          <p:cNvCxnSpPr/>
          <p:nvPr/>
        </p:nvCxnSpPr>
        <p:spPr>
          <a:xfrm flipH="1">
            <a:off x="1331640" y="4581128"/>
            <a:ext cx="936104" cy="108012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 name="56 Conector recto de flecha"/>
          <p:cNvCxnSpPr/>
          <p:nvPr/>
        </p:nvCxnSpPr>
        <p:spPr>
          <a:xfrm>
            <a:off x="6660232" y="4365104"/>
            <a:ext cx="864096" cy="144016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9" name="58 Conector recto de flecha"/>
          <p:cNvCxnSpPr/>
          <p:nvPr/>
        </p:nvCxnSpPr>
        <p:spPr>
          <a:xfrm flipV="1">
            <a:off x="6588224" y="1340768"/>
            <a:ext cx="1080120" cy="864096"/>
          </a:xfrm>
          <a:prstGeom prst="straightConnector1">
            <a:avLst/>
          </a:prstGeom>
          <a:ln w="381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60" name="59 CuadroTexto"/>
          <p:cNvSpPr txBox="1"/>
          <p:nvPr/>
        </p:nvSpPr>
        <p:spPr>
          <a:xfrm>
            <a:off x="3851920" y="2060849"/>
            <a:ext cx="1656184" cy="30777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DO" sz="1400" b="1" dirty="0" smtClean="0"/>
              <a:t>Entorno inmediato</a:t>
            </a:r>
            <a:endParaRPr lang="es-DO" sz="1400" b="1" dirty="0"/>
          </a:p>
        </p:txBody>
      </p:sp>
      <p:cxnSp>
        <p:nvCxnSpPr>
          <p:cNvPr id="42" name="41 Conector recto de flecha"/>
          <p:cNvCxnSpPr>
            <a:stCxn id="5" idx="7"/>
          </p:cNvCxnSpPr>
          <p:nvPr/>
        </p:nvCxnSpPr>
        <p:spPr>
          <a:xfrm flipV="1">
            <a:off x="5102910" y="2780928"/>
            <a:ext cx="333186" cy="41220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down)">
                                      <p:cBhvr>
                                        <p:cTn id="7" dur="5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par>
                                <p:cTn id="13" presetID="22" presetClass="entr" presetSubtype="2"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right)">
                                      <p:cBhvr>
                                        <p:cTn id="15" dur="500"/>
                                        <p:tgtEl>
                                          <p:spTgt spid="7"/>
                                        </p:tgtEl>
                                      </p:cBhvr>
                                    </p:animEffect>
                                  </p:childTnLst>
                                </p:cTn>
                              </p:par>
                              <p:par>
                                <p:cTn id="16" presetID="22" presetClass="entr" presetSubtype="2"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right)">
                                      <p:cBhvr>
                                        <p:cTn id="18" dur="500"/>
                                        <p:tgtEl>
                                          <p:spTgt spid="7"/>
                                        </p:tgtEl>
                                      </p:cBhvr>
                                    </p:animEffect>
                                  </p:childTnLst>
                                </p:cTn>
                              </p:par>
                              <p:par>
                                <p:cTn id="19" presetID="22" presetClass="entr" presetSubtype="1" fill="hold"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up)">
                                      <p:cBhvr>
                                        <p:cTn id="21" dur="500"/>
                                        <p:tgtEl>
                                          <p:spTgt spid="8"/>
                                        </p:tgtEl>
                                      </p:cBhvr>
                                    </p:animEffect>
                                  </p:childTnLst>
                                </p:cTn>
                              </p:par>
                              <p:par>
                                <p:cTn id="22" presetID="22" presetClass="entr" presetSubtype="1"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up)">
                                      <p:cBhvr>
                                        <p:cTn id="24" dur="500"/>
                                        <p:tgtEl>
                                          <p:spTgt spid="9"/>
                                        </p:tgtEl>
                                      </p:cBhvr>
                                    </p:animEffect>
                                  </p:childTnLst>
                                </p:cTn>
                              </p:par>
                              <p:par>
                                <p:cTn id="25" presetID="22" presetClass="entr" presetSubtype="8"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8"/>
                                        </p:tgtEl>
                                        <p:attrNameLst>
                                          <p:attrName>style.visibility</p:attrName>
                                        </p:attrNameLst>
                                      </p:cBhvr>
                                      <p:to>
                                        <p:strVal val="visible"/>
                                      </p:to>
                                    </p:set>
                                    <p:animEffect transition="in" filter="wipe(down)">
                                      <p:cBhvr>
                                        <p:cTn id="32" dur="500"/>
                                        <p:tgtEl>
                                          <p:spTgt spid="38"/>
                                        </p:tgtEl>
                                      </p:cBhvr>
                                    </p:animEffect>
                                  </p:childTnLst>
                                </p:cTn>
                              </p:par>
                              <p:par>
                                <p:cTn id="33" presetID="22" presetClass="entr" presetSubtype="4" fill="hold" nodeType="with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wipe(down)">
                                      <p:cBhvr>
                                        <p:cTn id="35" dur="500"/>
                                        <p:tgtEl>
                                          <p:spTgt spid="30"/>
                                        </p:tgtEl>
                                      </p:cBhvr>
                                    </p:animEffect>
                                  </p:childTnLst>
                                </p:cTn>
                              </p:par>
                              <p:par>
                                <p:cTn id="36" presetID="22" presetClass="entr" presetSubtype="2" fill="hold" nodeType="withEffect">
                                  <p:stCondLst>
                                    <p:cond delay="0"/>
                                  </p:stCondLst>
                                  <p:childTnLst>
                                    <p:set>
                                      <p:cBhvr>
                                        <p:cTn id="37" dur="1" fill="hold">
                                          <p:stCondLst>
                                            <p:cond delay="0"/>
                                          </p:stCondLst>
                                        </p:cTn>
                                        <p:tgtEl>
                                          <p:spTgt spid="32"/>
                                        </p:tgtEl>
                                        <p:attrNameLst>
                                          <p:attrName>style.visibility</p:attrName>
                                        </p:attrNameLst>
                                      </p:cBhvr>
                                      <p:to>
                                        <p:strVal val="visible"/>
                                      </p:to>
                                    </p:set>
                                    <p:animEffect transition="in" filter="wipe(right)">
                                      <p:cBhvr>
                                        <p:cTn id="38" dur="500"/>
                                        <p:tgtEl>
                                          <p:spTgt spid="32"/>
                                        </p:tgtEl>
                                      </p:cBhvr>
                                    </p:animEffect>
                                  </p:childTnLst>
                                </p:cTn>
                              </p:par>
                              <p:par>
                                <p:cTn id="39" presetID="22" presetClass="entr" presetSubtype="1" fill="hold" nodeType="withEffect">
                                  <p:stCondLst>
                                    <p:cond delay="0"/>
                                  </p:stCondLst>
                                  <p:childTnLst>
                                    <p:set>
                                      <p:cBhvr>
                                        <p:cTn id="40" dur="1" fill="hold">
                                          <p:stCondLst>
                                            <p:cond delay="0"/>
                                          </p:stCondLst>
                                        </p:cTn>
                                        <p:tgtEl>
                                          <p:spTgt spid="40"/>
                                        </p:tgtEl>
                                        <p:attrNameLst>
                                          <p:attrName>style.visibility</p:attrName>
                                        </p:attrNameLst>
                                      </p:cBhvr>
                                      <p:to>
                                        <p:strVal val="visible"/>
                                      </p:to>
                                    </p:set>
                                    <p:animEffect transition="in" filter="wipe(up)">
                                      <p:cBhvr>
                                        <p:cTn id="41" dur="500"/>
                                        <p:tgtEl>
                                          <p:spTgt spid="40"/>
                                        </p:tgtEl>
                                      </p:cBhvr>
                                    </p:animEffect>
                                  </p:childTnLst>
                                </p:cTn>
                              </p:par>
                              <p:par>
                                <p:cTn id="42" presetID="22" presetClass="entr" presetSubtype="1" fill="hold" nodeType="withEffect">
                                  <p:stCondLst>
                                    <p:cond delay="0"/>
                                  </p:stCondLst>
                                  <p:childTnLst>
                                    <p:set>
                                      <p:cBhvr>
                                        <p:cTn id="43" dur="1" fill="hold">
                                          <p:stCondLst>
                                            <p:cond delay="0"/>
                                          </p:stCondLst>
                                        </p:cTn>
                                        <p:tgtEl>
                                          <p:spTgt spid="43"/>
                                        </p:tgtEl>
                                        <p:attrNameLst>
                                          <p:attrName>style.visibility</p:attrName>
                                        </p:attrNameLst>
                                      </p:cBhvr>
                                      <p:to>
                                        <p:strVal val="visible"/>
                                      </p:to>
                                    </p:set>
                                    <p:animEffect transition="in" filter="wipe(up)">
                                      <p:cBhvr>
                                        <p:cTn id="44" dur="500"/>
                                        <p:tgtEl>
                                          <p:spTgt spid="43"/>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nodeType="clickEffect">
                                  <p:stCondLst>
                                    <p:cond delay="0"/>
                                  </p:stCondLst>
                                  <p:childTnLst>
                                    <p:set>
                                      <p:cBhvr>
                                        <p:cTn id="48" dur="1" fill="hold">
                                          <p:stCondLst>
                                            <p:cond delay="0"/>
                                          </p:stCondLst>
                                        </p:cTn>
                                        <p:tgtEl>
                                          <p:spTgt spid="59"/>
                                        </p:tgtEl>
                                        <p:attrNameLst>
                                          <p:attrName>style.visibility</p:attrName>
                                        </p:attrNameLst>
                                      </p:cBhvr>
                                      <p:to>
                                        <p:strVal val="visible"/>
                                      </p:to>
                                    </p:set>
                                    <p:animEffect transition="in" filter="wipe(down)">
                                      <p:cBhvr>
                                        <p:cTn id="49" dur="500"/>
                                        <p:tgtEl>
                                          <p:spTgt spid="59"/>
                                        </p:tgtEl>
                                      </p:cBhvr>
                                    </p:animEffect>
                                  </p:childTnLst>
                                </p:cTn>
                              </p:par>
                              <p:par>
                                <p:cTn id="50" presetID="22" presetClass="entr" presetSubtype="4" fill="hold" nodeType="withEffect">
                                  <p:stCondLst>
                                    <p:cond delay="0"/>
                                  </p:stCondLst>
                                  <p:childTnLst>
                                    <p:set>
                                      <p:cBhvr>
                                        <p:cTn id="51" dur="1" fill="hold">
                                          <p:stCondLst>
                                            <p:cond delay="0"/>
                                          </p:stCondLst>
                                        </p:cTn>
                                        <p:tgtEl>
                                          <p:spTgt spid="53"/>
                                        </p:tgtEl>
                                        <p:attrNameLst>
                                          <p:attrName>style.visibility</p:attrName>
                                        </p:attrNameLst>
                                      </p:cBhvr>
                                      <p:to>
                                        <p:strVal val="visible"/>
                                      </p:to>
                                    </p:set>
                                    <p:animEffect transition="in" filter="wipe(down)">
                                      <p:cBhvr>
                                        <p:cTn id="52" dur="500"/>
                                        <p:tgtEl>
                                          <p:spTgt spid="53"/>
                                        </p:tgtEl>
                                      </p:cBhvr>
                                    </p:animEffect>
                                  </p:childTnLst>
                                </p:cTn>
                              </p:par>
                              <p:par>
                                <p:cTn id="53" presetID="22" presetClass="entr" presetSubtype="1" fill="hold" nodeType="withEffect">
                                  <p:stCondLst>
                                    <p:cond delay="0"/>
                                  </p:stCondLst>
                                  <p:childTnLst>
                                    <p:set>
                                      <p:cBhvr>
                                        <p:cTn id="54" dur="1" fill="hold">
                                          <p:stCondLst>
                                            <p:cond delay="0"/>
                                          </p:stCondLst>
                                        </p:cTn>
                                        <p:tgtEl>
                                          <p:spTgt spid="55"/>
                                        </p:tgtEl>
                                        <p:attrNameLst>
                                          <p:attrName>style.visibility</p:attrName>
                                        </p:attrNameLst>
                                      </p:cBhvr>
                                      <p:to>
                                        <p:strVal val="visible"/>
                                      </p:to>
                                    </p:set>
                                    <p:animEffect transition="in" filter="wipe(up)">
                                      <p:cBhvr>
                                        <p:cTn id="55" dur="500"/>
                                        <p:tgtEl>
                                          <p:spTgt spid="55"/>
                                        </p:tgtEl>
                                      </p:cBhvr>
                                    </p:animEffect>
                                  </p:childTnLst>
                                </p:cTn>
                              </p:par>
                              <p:par>
                                <p:cTn id="56" presetID="22" presetClass="entr" presetSubtype="1" fill="hold" nodeType="withEffect">
                                  <p:stCondLst>
                                    <p:cond delay="0"/>
                                  </p:stCondLst>
                                  <p:childTnLst>
                                    <p:set>
                                      <p:cBhvr>
                                        <p:cTn id="57" dur="1" fill="hold">
                                          <p:stCondLst>
                                            <p:cond delay="0"/>
                                          </p:stCondLst>
                                        </p:cTn>
                                        <p:tgtEl>
                                          <p:spTgt spid="57"/>
                                        </p:tgtEl>
                                        <p:attrNameLst>
                                          <p:attrName>style.visibility</p:attrName>
                                        </p:attrNameLst>
                                      </p:cBhvr>
                                      <p:to>
                                        <p:strVal val="visible"/>
                                      </p:to>
                                    </p:set>
                                    <p:animEffect transition="in" filter="wipe(up)">
                                      <p:cBhvr>
                                        <p:cTn id="58"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11" descr="Fondo-hoja-Aweb.jpg"/>
          <p:cNvPicPr>
            <a:picLocks noChangeAspect="1"/>
          </p:cNvPicPr>
          <p:nvPr/>
        </p:nvPicPr>
        <p:blipFill>
          <a:blip r:embed="rId2" cstate="print"/>
          <a:srcRect/>
          <a:stretch>
            <a:fillRect/>
          </a:stretch>
        </p:blipFill>
        <p:spPr bwMode="auto">
          <a:xfrm>
            <a:off x="0" y="3606800"/>
            <a:ext cx="9144000" cy="3251200"/>
          </a:xfrm>
          <a:prstGeom prst="rect">
            <a:avLst/>
          </a:prstGeom>
          <a:noFill/>
          <a:ln w="9525">
            <a:noFill/>
            <a:miter lim="800000"/>
            <a:headEnd/>
            <a:tailEnd/>
          </a:ln>
        </p:spPr>
      </p:pic>
      <p:grpSp>
        <p:nvGrpSpPr>
          <p:cNvPr id="5" name="Group 5"/>
          <p:cNvGrpSpPr>
            <a:grpSpLocks/>
          </p:cNvGrpSpPr>
          <p:nvPr/>
        </p:nvGrpSpPr>
        <p:grpSpPr bwMode="auto">
          <a:xfrm>
            <a:off x="251520" y="6093296"/>
            <a:ext cx="1054100" cy="533400"/>
            <a:chOff x="424" y="0"/>
            <a:chExt cx="664" cy="336"/>
          </a:xfrm>
        </p:grpSpPr>
        <p:pic>
          <p:nvPicPr>
            <p:cNvPr id="6" name="Picture 6"/>
            <p:cNvPicPr>
              <a:picLocks noChangeAspect="1" noChangeArrowheads="1"/>
            </p:cNvPicPr>
            <p:nvPr/>
          </p:nvPicPr>
          <p:blipFill>
            <a:blip r:embed="rId3" cstate="print"/>
            <a:srcRect/>
            <a:stretch>
              <a:fillRect/>
            </a:stretch>
          </p:blipFill>
          <p:spPr bwMode="auto">
            <a:xfrm>
              <a:off x="424" y="0"/>
              <a:ext cx="664" cy="336"/>
            </a:xfrm>
            <a:prstGeom prst="rect">
              <a:avLst/>
            </a:prstGeom>
            <a:noFill/>
            <a:ln w="9525">
              <a:noFill/>
              <a:round/>
              <a:headEnd/>
              <a:tailEnd/>
            </a:ln>
          </p:spPr>
        </p:pic>
        <p:pic>
          <p:nvPicPr>
            <p:cNvPr id="7" name="Picture 7"/>
            <p:cNvPicPr>
              <a:picLocks noChangeAspect="1" noChangeArrowheads="1"/>
            </p:cNvPicPr>
            <p:nvPr/>
          </p:nvPicPr>
          <p:blipFill>
            <a:blip r:embed="rId4" cstate="print"/>
            <a:srcRect/>
            <a:stretch>
              <a:fillRect/>
            </a:stretch>
          </p:blipFill>
          <p:spPr bwMode="auto">
            <a:xfrm>
              <a:off x="760" y="64"/>
              <a:ext cx="288" cy="208"/>
            </a:xfrm>
            <a:prstGeom prst="rect">
              <a:avLst/>
            </a:prstGeom>
            <a:noFill/>
            <a:ln w="9525">
              <a:noFill/>
              <a:round/>
              <a:headEnd/>
              <a:tailEnd/>
            </a:ln>
          </p:spPr>
        </p:pic>
      </p:grpSp>
      <p:sp>
        <p:nvSpPr>
          <p:cNvPr id="2" name="1 Título"/>
          <p:cNvSpPr>
            <a:spLocks noGrp="1"/>
          </p:cNvSpPr>
          <p:nvPr>
            <p:ph type="title"/>
          </p:nvPr>
        </p:nvSpPr>
        <p:spPr/>
        <p:style>
          <a:lnRef idx="2">
            <a:schemeClr val="dk1"/>
          </a:lnRef>
          <a:fillRef idx="1">
            <a:schemeClr val="lt1"/>
          </a:fillRef>
          <a:effectRef idx="0">
            <a:schemeClr val="dk1"/>
          </a:effectRef>
          <a:fontRef idx="minor">
            <a:schemeClr val="dk1"/>
          </a:fontRef>
        </p:style>
        <p:txBody>
          <a:bodyPr>
            <a:noAutofit/>
          </a:bodyPr>
          <a:lstStyle/>
          <a:p>
            <a:r>
              <a:rPr lang="es-DO" sz="3200" dirty="0" smtClean="0"/>
              <a:t>El entorno inmediato de </a:t>
            </a:r>
            <a:r>
              <a:rPr lang="es-DO" sz="3200" dirty="0" err="1" smtClean="0"/>
              <a:t>Q’Anil</a:t>
            </a:r>
            <a:r>
              <a:rPr lang="es-DO" sz="3200" dirty="0" smtClean="0"/>
              <a:t>: </a:t>
            </a:r>
            <a:br>
              <a:rPr lang="es-DO" sz="3200" dirty="0" smtClean="0"/>
            </a:br>
            <a:r>
              <a:rPr lang="es-DO" sz="3200" dirty="0" smtClean="0"/>
              <a:t>cambios y permanencias</a:t>
            </a:r>
            <a:endParaRPr lang="es-DO" sz="3200" dirty="0"/>
          </a:p>
        </p:txBody>
      </p:sp>
      <p:sp>
        <p:nvSpPr>
          <p:cNvPr id="3" name="2 Marcador de contenido"/>
          <p:cNvSpPr>
            <a:spLocks noGrp="1"/>
          </p:cNvSpPr>
          <p:nvPr>
            <p:ph idx="1"/>
          </p:nvPr>
        </p:nvSpPr>
        <p:spPr>
          <a:xfrm>
            <a:off x="457200" y="1600200"/>
            <a:ext cx="8435280" cy="4525963"/>
          </a:xfrm>
        </p:spPr>
        <p:txBody>
          <a:bodyPr>
            <a:normAutofit fontScale="92500" lnSpcReduction="10000"/>
          </a:bodyPr>
          <a:lstStyle/>
          <a:p>
            <a:pPr>
              <a:buNone/>
            </a:pPr>
            <a:r>
              <a:rPr lang="es-DO" dirty="0" smtClean="0"/>
              <a:t>Pero antes, </a:t>
            </a:r>
            <a:r>
              <a:rPr lang="es-DO" u="sng" dirty="0" smtClean="0"/>
              <a:t>cambios internos</a:t>
            </a:r>
            <a:r>
              <a:rPr lang="es-DO" dirty="0" smtClean="0"/>
              <a:t>:</a:t>
            </a:r>
          </a:p>
          <a:p>
            <a:r>
              <a:rPr lang="es-DO" sz="2400" dirty="0" smtClean="0"/>
              <a:t>Transformación tecnológica de la producción:  </a:t>
            </a:r>
          </a:p>
          <a:p>
            <a:pPr lvl="1"/>
            <a:r>
              <a:rPr lang="es-DO" sz="2000" dirty="0" smtClean="0"/>
              <a:t>prácticas agrícola y ambientales</a:t>
            </a:r>
          </a:p>
          <a:p>
            <a:pPr lvl="1"/>
            <a:r>
              <a:rPr lang="es-DO" sz="2000" dirty="0" smtClean="0"/>
              <a:t>introducción de sistema de trazabilidad</a:t>
            </a:r>
          </a:p>
          <a:p>
            <a:r>
              <a:rPr lang="es-DO" sz="2400" dirty="0" smtClean="0"/>
              <a:t>Expansión de la infraestructura productiva </a:t>
            </a:r>
          </a:p>
          <a:p>
            <a:r>
              <a:rPr lang="es-DO" sz="2400" dirty="0" smtClean="0"/>
              <a:t>Mejoramiento de las condiciones laborales</a:t>
            </a:r>
          </a:p>
          <a:p>
            <a:r>
              <a:rPr lang="es-DO" sz="2400" dirty="0" smtClean="0"/>
              <a:t>Modernización de la gestión financiera</a:t>
            </a:r>
          </a:p>
          <a:p>
            <a:r>
              <a:rPr lang="es-DO" sz="2400" dirty="0" smtClean="0"/>
              <a:t>Fortalecimiento organizativo y del trabajo y la gestión asociativa/cooperativa</a:t>
            </a:r>
          </a:p>
          <a:p>
            <a:r>
              <a:rPr lang="es-DO" sz="2400" dirty="0" smtClean="0"/>
              <a:t>Crecimiento horizontal  (membresía)</a:t>
            </a:r>
          </a:p>
          <a:p>
            <a:r>
              <a:rPr lang="es-DO" sz="2400" dirty="0" smtClean="0"/>
              <a:t>Introducción de políticas laborales y de prevención de trabajo infantil</a:t>
            </a:r>
          </a:p>
          <a:p>
            <a:r>
              <a:rPr lang="es-DO" sz="2400" dirty="0" smtClean="0"/>
              <a:t>Formalización de la organización y de las operaciones</a:t>
            </a:r>
          </a:p>
          <a:p>
            <a:pPr>
              <a:buNone/>
            </a:pPr>
            <a:endParaRPr lang="es-DO"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1155</TotalTime>
  <Words>2229</Words>
  <Application>Microsoft Office PowerPoint</Application>
  <PresentationFormat>Presentación en pantalla (4:3)</PresentationFormat>
  <Paragraphs>324</Paragraphs>
  <Slides>26</Slides>
  <Notes>2</Notes>
  <HiddenSlides>0</HiddenSlides>
  <MMClips>0</MMClips>
  <ScaleCrop>false</ScaleCrop>
  <HeadingPairs>
    <vt:vector size="4" baseType="variant">
      <vt:variant>
        <vt:lpstr>Tema</vt:lpstr>
      </vt:variant>
      <vt:variant>
        <vt:i4>1</vt:i4>
      </vt:variant>
      <vt:variant>
        <vt:lpstr>Títulos de diapositiva</vt:lpstr>
      </vt:variant>
      <vt:variant>
        <vt:i4>26</vt:i4>
      </vt:variant>
    </vt:vector>
  </HeadingPairs>
  <TitlesOfParts>
    <vt:vector size="27" baseType="lpstr">
      <vt:lpstr>Tema de Office</vt:lpstr>
      <vt:lpstr>Diapositiva 1</vt:lpstr>
      <vt:lpstr>El contexto rural en América Latina  y de sus pequeñas unidades productivas</vt:lpstr>
      <vt:lpstr>El contexto rural en América Latina  y de sus pequeñas unidades productivas</vt:lpstr>
      <vt:lpstr>Experiencias innovadoras de pequeñas unidades productivas en América Latina</vt:lpstr>
      <vt:lpstr>Los límites del éxito</vt:lpstr>
      <vt:lpstr>Entorno inmediato</vt:lpstr>
      <vt:lpstr>Diapositiva 7</vt:lpstr>
      <vt:lpstr>Diapositiva 8</vt:lpstr>
      <vt:lpstr>El entorno inmediato de Q’Anil:  cambios y permanencias</vt:lpstr>
      <vt:lpstr>El entorno inmediato de Q’Anil:  cambios y permanencias</vt:lpstr>
      <vt:lpstr>Cambios y permanencias en el entorno inmediato</vt:lpstr>
      <vt:lpstr>Ruralidad y agricultura en Guatemala: elementos básicos</vt:lpstr>
      <vt:lpstr>Ruralidad y agricultura en Guatemala: elementos básicos</vt:lpstr>
      <vt:lpstr>Ruralidad y agricultura en Guatemala: elementos básicos</vt:lpstr>
      <vt:lpstr>Ruralidad y agricultura en Guatemala: elementos ambientales destacados</vt:lpstr>
      <vt:lpstr>Características del entorno externo: estrategias y políticas públicas</vt:lpstr>
      <vt:lpstr>Características del entorno externo: estrategias y políticas públicas</vt:lpstr>
      <vt:lpstr>Características del entorno externo: gasto público y otras políticas</vt:lpstr>
      <vt:lpstr>Características del entorno externo:  la cuestión de la tierra</vt:lpstr>
      <vt:lpstr>Características del entorno externo: cambios económicos y sociales </vt:lpstr>
      <vt:lpstr>Política Nacional  de Desarrollo Rural Integral (PNDRI)</vt:lpstr>
      <vt:lpstr>Política Nacional  de Desarrollo Rural Integral (PNDRI)</vt:lpstr>
      <vt:lpstr>PNDRI: institucionalidad, participación y balance</vt:lpstr>
      <vt:lpstr>Identificando los entornos externos:  preguntas que puedan ayudar</vt:lpstr>
      <vt:lpstr>Identificando el entorno ampliado</vt:lpstr>
      <vt:lpstr>Diapositiva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Pavel</dc:creator>
  <cp:lastModifiedBy>Pavel</cp:lastModifiedBy>
  <cp:revision>76</cp:revision>
  <dcterms:created xsi:type="dcterms:W3CDTF">2013-02-07T13:14:09Z</dcterms:created>
  <dcterms:modified xsi:type="dcterms:W3CDTF">2013-02-12T14:48:36Z</dcterms:modified>
</cp:coreProperties>
</file>