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charts/chart6.xml" ContentType="application/vnd.openxmlformats-officedocument.drawingml.chart+xml"/>
  <Override PartName="/ppt/theme/themeOverride3.xml" ContentType="application/vnd.openxmlformats-officedocument.themeOverride+xml"/>
  <Override PartName="/ppt/charts/chart7.xml" ContentType="application/vnd.openxmlformats-officedocument.drawingml.chart+xml"/>
  <Override PartName="/ppt/theme/themeOverride4.xml" ContentType="application/vnd.openxmlformats-officedocument.themeOverride+xml"/>
  <Override PartName="/ppt/notesSlides/notesSlide6.xml" ContentType="application/vnd.openxmlformats-officedocument.presentationml.notesSlide+xml"/>
  <Override PartName="/ppt/charts/chart8.xml" ContentType="application/vnd.openxmlformats-officedocument.drawingml.chart+xml"/>
  <Override PartName="/ppt/notesSlides/notesSlide7.xml" ContentType="application/vnd.openxmlformats-officedocument.presentationml.notesSlide+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notesSlides/notesSlide9.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0.xml" ContentType="application/vnd.openxmlformats-officedocument.presentationml.notesSlide+xml"/>
  <Override PartName="/ppt/charts/chart13.xml" ContentType="application/vnd.openxmlformats-officedocument.drawingml.chart+xml"/>
  <Override PartName="/ppt/notesSlides/notesSlide11.xml" ContentType="application/vnd.openxmlformats-officedocument.presentationml.notesSlide+xml"/>
  <Override PartName="/ppt/charts/chart14.xml" ContentType="application/vnd.openxmlformats-officedocument.drawingml.chart+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 id="2147483660" r:id="rId4"/>
    <p:sldMasterId id="2147483662" r:id="rId5"/>
  </p:sldMasterIdLst>
  <p:notesMasterIdLst>
    <p:notesMasterId r:id="rId27"/>
  </p:notesMasterIdLst>
  <p:sldIdLst>
    <p:sldId id="256" r:id="rId6"/>
    <p:sldId id="258" r:id="rId7"/>
    <p:sldId id="307" r:id="rId8"/>
    <p:sldId id="269" r:id="rId9"/>
    <p:sldId id="319" r:id="rId10"/>
    <p:sldId id="270" r:id="rId11"/>
    <p:sldId id="320" r:id="rId12"/>
    <p:sldId id="276" r:id="rId13"/>
    <p:sldId id="330" r:id="rId14"/>
    <p:sldId id="308" r:id="rId15"/>
    <p:sldId id="321" r:id="rId16"/>
    <p:sldId id="322" r:id="rId17"/>
    <p:sldId id="323" r:id="rId18"/>
    <p:sldId id="324" r:id="rId19"/>
    <p:sldId id="325" r:id="rId20"/>
    <p:sldId id="326" r:id="rId21"/>
    <p:sldId id="327" r:id="rId22"/>
    <p:sldId id="328" r:id="rId23"/>
    <p:sldId id="329" r:id="rId24"/>
    <p:sldId id="305" r:id="rId25"/>
    <p:sldId id="267" r:id="rId26"/>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CC0000"/>
    <a:srgbClr val="548235"/>
    <a:srgbClr val="B4C991"/>
    <a:srgbClr val="A5A5A5"/>
    <a:srgbClr val="70B1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439"/>
    <p:restoredTop sz="74074"/>
  </p:normalViewPr>
  <p:slideViewPr>
    <p:cSldViewPr>
      <p:cViewPr varScale="1">
        <p:scale>
          <a:sx n="85" d="100"/>
          <a:sy n="85" d="100"/>
        </p:scale>
        <p:origin x="3006"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D-Bustamante%20Rimisp\Documents\Mis%20documentos\3%20pdet%20presentaci&#243;n.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Claudia%20Ospina\Dropbox\RIMISP\Varios\Ppt%20PDET\Cadenas%20PDET1.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Claudia%20Ospina\Dropbox\RIMISP\Varios\Ppt%20PDET\Cadenas%20PDET1.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Claudia%20Ospina\Dropbox\RIMISP\Varios\Ppt%20PDET\Cadenas%20PDET1.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Claudia%20Ospina\Dropbox\RIMISP\Varios\Ppt%20PDET\Cadenas%20PDET1.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Claudia%20Ospina\Dropbox\RIMISP\Varios\Ppt%20PDET\Cadenas%20PDET1.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E:\3%20pdet%20presentaci&#243;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oleObject" Target="file:///C:\Users\Claudia%20Ospina\Dropbox\RIMISP\Varios\Ppt%20PDET\Cadenas%20PDET.xlsx" TargetMode="Externa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1" Type="http://schemas.openxmlformats.org/officeDocument/2006/relationships/oleObject" Target="file:///C:\Users\Claudia%20Ospina\Dropbox\RIMISP\Varios\Ppt%20PDET\Cadenas%20PDET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Claudia%20Ospina\Dropbox\RIMISP\Varios\Ppt%20PDET\Cadenas%20PDET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Putumayo!$E$1</c:f>
              <c:strCache>
                <c:ptCount val="1"/>
                <c:pt idx="0">
                  <c:v>Valor agregado municipal (2014) </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strRef>
              <c:f>Putumayo!$D$11:$D$13</c:f>
              <c:strCache>
                <c:ptCount val="3"/>
                <c:pt idx="0">
                  <c:v>Putumayo</c:v>
                </c:pt>
                <c:pt idx="1">
                  <c:v>Alto Patia Nte del Cauca</c:v>
                </c:pt>
                <c:pt idx="2">
                  <c:v>Catatumbo</c:v>
                </c:pt>
              </c:strCache>
            </c:strRef>
          </c:cat>
          <c:val>
            <c:numRef>
              <c:f>Putumayo!$E$11:$E$13</c:f>
              <c:numCache>
                <c:formatCode>_(* #,##0_);_(* \(#,##0\);_(* "-"_);_(@_)</c:formatCode>
                <c:ptCount val="3"/>
                <c:pt idx="0">
                  <c:v>259023.2014156862</c:v>
                </c:pt>
                <c:pt idx="1">
                  <c:v>146517.7942076094</c:v>
                </c:pt>
                <c:pt idx="2">
                  <c:v>94866.221112831394</c:v>
                </c:pt>
              </c:numCache>
            </c:numRef>
          </c:val>
          <c:extLst>
            <c:ext xmlns:c16="http://schemas.microsoft.com/office/drawing/2014/chart" uri="{C3380CC4-5D6E-409C-BE32-E72D297353CC}">
              <c16:uniqueId val="{00000000-61C2-48B9-A5B0-147950CD396E}"/>
            </c:ext>
          </c:extLst>
        </c:ser>
        <c:ser>
          <c:idx val="1"/>
          <c:order val="1"/>
          <c:tx>
            <c:strRef>
              <c:f>Putumayo!$F$1</c:f>
              <c:strCache>
                <c:ptCount val="1"/>
                <c:pt idx="0">
                  <c:v>Sector agropecuario</c:v>
                </c:pt>
              </c:strCache>
            </c:strRef>
          </c:tx>
          <c:spPr>
            <a:solidFill>
              <a:schemeClr val="accent2"/>
            </a:solidFill>
            <a:ln>
              <a:noFill/>
            </a:ln>
            <a:effectLst/>
          </c:spPr>
          <c:invertIfNegative val="0"/>
          <c:cat>
            <c:strRef>
              <c:f>Putumayo!$D$11:$D$13</c:f>
              <c:strCache>
                <c:ptCount val="3"/>
                <c:pt idx="0">
                  <c:v>Putumayo</c:v>
                </c:pt>
                <c:pt idx="1">
                  <c:v>Alto Patia Nte del Cauca</c:v>
                </c:pt>
                <c:pt idx="2">
                  <c:v>Catatumbo</c:v>
                </c:pt>
              </c:strCache>
            </c:strRef>
          </c:cat>
          <c:val>
            <c:numRef>
              <c:f>Putumayo!$F$11:$F$13</c:f>
              <c:numCache>
                <c:formatCode>_(* #,##0_);_(* \(#,##0\);_(* "-"_);_(@_)</c:formatCode>
                <c:ptCount val="3"/>
                <c:pt idx="0">
                  <c:v>9382.4653936273589</c:v>
                </c:pt>
                <c:pt idx="1">
                  <c:v>21788.020459660111</c:v>
                </c:pt>
                <c:pt idx="2">
                  <c:v>27855.136677749571</c:v>
                </c:pt>
              </c:numCache>
            </c:numRef>
          </c:val>
          <c:extLst>
            <c:ext xmlns:c16="http://schemas.microsoft.com/office/drawing/2014/chart" uri="{C3380CC4-5D6E-409C-BE32-E72D297353CC}">
              <c16:uniqueId val="{00000001-61C2-48B9-A5B0-147950CD396E}"/>
            </c:ext>
          </c:extLst>
        </c:ser>
        <c:ser>
          <c:idx val="2"/>
          <c:order val="2"/>
          <c:tx>
            <c:strRef>
              <c:f>Putumayo!$G$1</c:f>
              <c:strCache>
                <c:ptCount val="1"/>
                <c:pt idx="0">
                  <c:v>Sector minero</c:v>
                </c:pt>
              </c:strCache>
            </c:strRef>
          </c:tx>
          <c:spPr>
            <a:solidFill>
              <a:schemeClr val="accent3"/>
            </a:solidFill>
            <a:ln>
              <a:noFill/>
            </a:ln>
            <a:effectLst/>
          </c:spPr>
          <c:invertIfNegative val="0"/>
          <c:cat>
            <c:strRef>
              <c:f>Putumayo!$D$11:$D$13</c:f>
              <c:strCache>
                <c:ptCount val="3"/>
                <c:pt idx="0">
                  <c:v>Putumayo</c:v>
                </c:pt>
                <c:pt idx="1">
                  <c:v>Alto Patia Nte del Cauca</c:v>
                </c:pt>
                <c:pt idx="2">
                  <c:v>Catatumbo</c:v>
                </c:pt>
              </c:strCache>
            </c:strRef>
          </c:cat>
          <c:val>
            <c:numRef>
              <c:f>Putumayo!$G$11:$G$13</c:f>
              <c:numCache>
                <c:formatCode>_(* #,##0_);_(* \(#,##0\);_(* "-"_);_(@_)</c:formatCode>
                <c:ptCount val="3"/>
                <c:pt idx="0">
                  <c:v>146991.23011457961</c:v>
                </c:pt>
                <c:pt idx="1">
                  <c:v>2819.0918866269199</c:v>
                </c:pt>
                <c:pt idx="2">
                  <c:v>13100.213706656799</c:v>
                </c:pt>
              </c:numCache>
            </c:numRef>
          </c:val>
          <c:extLst>
            <c:ext xmlns:c16="http://schemas.microsoft.com/office/drawing/2014/chart" uri="{C3380CC4-5D6E-409C-BE32-E72D297353CC}">
              <c16:uniqueId val="{00000002-61C2-48B9-A5B0-147950CD396E}"/>
            </c:ext>
          </c:extLst>
        </c:ser>
        <c:ser>
          <c:idx val="3"/>
          <c:order val="3"/>
          <c:tx>
            <c:strRef>
              <c:f>Putumayo!$H$1</c:f>
              <c:strCache>
                <c:ptCount val="1"/>
                <c:pt idx="0">
                  <c:v>Sector industrial</c:v>
                </c:pt>
              </c:strCache>
            </c:strRef>
          </c:tx>
          <c:spPr>
            <a:solidFill>
              <a:schemeClr val="accent4"/>
            </a:solidFill>
            <a:ln>
              <a:noFill/>
            </a:ln>
            <a:effectLst/>
          </c:spPr>
          <c:invertIfNegative val="0"/>
          <c:cat>
            <c:strRef>
              <c:f>Putumayo!$D$11:$D$13</c:f>
              <c:strCache>
                <c:ptCount val="3"/>
                <c:pt idx="0">
                  <c:v>Putumayo</c:v>
                </c:pt>
                <c:pt idx="1">
                  <c:v>Alto Patia Nte del Cauca</c:v>
                </c:pt>
                <c:pt idx="2">
                  <c:v>Catatumbo</c:v>
                </c:pt>
              </c:strCache>
            </c:strRef>
          </c:cat>
          <c:val>
            <c:numRef>
              <c:f>Putumayo!$H$11:$H$13</c:f>
              <c:numCache>
                <c:formatCode>_(* #,##0_);_(* \(#,##0\);_(* "-"_);_(@_)</c:formatCode>
                <c:ptCount val="3"/>
                <c:pt idx="0">
                  <c:v>2111.1111111111122</c:v>
                </c:pt>
                <c:pt idx="1">
                  <c:v>36068.543777367013</c:v>
                </c:pt>
                <c:pt idx="2">
                  <c:v>2291.2283199782869</c:v>
                </c:pt>
              </c:numCache>
            </c:numRef>
          </c:val>
          <c:extLst>
            <c:ext xmlns:c16="http://schemas.microsoft.com/office/drawing/2014/chart" uri="{C3380CC4-5D6E-409C-BE32-E72D297353CC}">
              <c16:uniqueId val="{00000003-61C2-48B9-A5B0-147950CD396E}"/>
            </c:ext>
          </c:extLst>
        </c:ser>
        <c:ser>
          <c:idx val="4"/>
          <c:order val="4"/>
          <c:tx>
            <c:strRef>
              <c:f>Putumayo!$I$1</c:f>
              <c:strCache>
                <c:ptCount val="1"/>
                <c:pt idx="0">
                  <c:v>Sector construcción</c:v>
                </c:pt>
              </c:strCache>
            </c:strRef>
          </c:tx>
          <c:spPr>
            <a:solidFill>
              <a:schemeClr val="accent5"/>
            </a:solidFill>
            <a:ln>
              <a:noFill/>
            </a:ln>
            <a:effectLst/>
          </c:spPr>
          <c:invertIfNegative val="0"/>
          <c:cat>
            <c:strRef>
              <c:f>Putumayo!$D$11:$D$13</c:f>
              <c:strCache>
                <c:ptCount val="3"/>
                <c:pt idx="0">
                  <c:v>Putumayo</c:v>
                </c:pt>
                <c:pt idx="1">
                  <c:v>Alto Patia Nte del Cauca</c:v>
                </c:pt>
                <c:pt idx="2">
                  <c:v>Catatumbo</c:v>
                </c:pt>
              </c:strCache>
            </c:strRef>
          </c:cat>
          <c:val>
            <c:numRef>
              <c:f>Putumayo!$I$11:$I$13</c:f>
              <c:numCache>
                <c:formatCode>_(* #,##0_);_(* \(#,##0\);_(* "-"_);_(@_)</c:formatCode>
                <c:ptCount val="3"/>
                <c:pt idx="0">
                  <c:v>4503.0139303924261</c:v>
                </c:pt>
                <c:pt idx="1">
                  <c:v>12607.07750729834</c:v>
                </c:pt>
                <c:pt idx="2">
                  <c:v>7128.61889077259</c:v>
                </c:pt>
              </c:numCache>
            </c:numRef>
          </c:val>
          <c:extLst>
            <c:ext xmlns:c16="http://schemas.microsoft.com/office/drawing/2014/chart" uri="{C3380CC4-5D6E-409C-BE32-E72D297353CC}">
              <c16:uniqueId val="{00000004-61C2-48B9-A5B0-147950CD396E}"/>
            </c:ext>
          </c:extLst>
        </c:ser>
        <c:ser>
          <c:idx val="5"/>
          <c:order val="5"/>
          <c:tx>
            <c:strRef>
              <c:f>Putumayo!$J$1</c:f>
              <c:strCache>
                <c:ptCount val="1"/>
                <c:pt idx="0">
                  <c:v>Sector Suministro de electricidad, gas y agua</c:v>
                </c:pt>
              </c:strCache>
            </c:strRef>
          </c:tx>
          <c:spPr>
            <a:solidFill>
              <a:schemeClr val="accent6"/>
            </a:solidFill>
            <a:ln>
              <a:noFill/>
            </a:ln>
            <a:effectLst/>
          </c:spPr>
          <c:invertIfNegative val="0"/>
          <c:cat>
            <c:strRef>
              <c:f>Putumayo!$D$11:$D$13</c:f>
              <c:strCache>
                <c:ptCount val="3"/>
                <c:pt idx="0">
                  <c:v>Putumayo</c:v>
                </c:pt>
                <c:pt idx="1">
                  <c:v>Alto Patia Nte del Cauca</c:v>
                </c:pt>
                <c:pt idx="2">
                  <c:v>Catatumbo</c:v>
                </c:pt>
              </c:strCache>
            </c:strRef>
          </c:cat>
          <c:val>
            <c:numRef>
              <c:f>Putumayo!$J$11:$J$13</c:f>
              <c:numCache>
                <c:formatCode>_(* #,##0_);_(* \(#,##0\);_(* "-"_);_(@_)</c:formatCode>
                <c:ptCount val="3"/>
                <c:pt idx="0">
                  <c:v>2210.8357741600198</c:v>
                </c:pt>
                <c:pt idx="1">
                  <c:v>3521.5487945228301</c:v>
                </c:pt>
                <c:pt idx="2">
                  <c:v>2371.1310422291472</c:v>
                </c:pt>
              </c:numCache>
            </c:numRef>
          </c:val>
          <c:extLst>
            <c:ext xmlns:c16="http://schemas.microsoft.com/office/drawing/2014/chart" uri="{C3380CC4-5D6E-409C-BE32-E72D297353CC}">
              <c16:uniqueId val="{00000005-61C2-48B9-A5B0-147950CD396E}"/>
            </c:ext>
          </c:extLst>
        </c:ser>
        <c:ser>
          <c:idx val="6"/>
          <c:order val="6"/>
          <c:tx>
            <c:strRef>
              <c:f>Putumayo!$K$1</c:f>
              <c:strCache>
                <c:ptCount val="1"/>
                <c:pt idx="0">
                  <c:v>Sector Transporte, almacenamiento y comunicaciones</c:v>
                </c:pt>
              </c:strCache>
            </c:strRef>
          </c:tx>
          <c:spPr>
            <a:solidFill>
              <a:schemeClr val="accent1">
                <a:lumMod val="60000"/>
              </a:schemeClr>
            </a:solidFill>
            <a:ln>
              <a:noFill/>
            </a:ln>
            <a:effectLst/>
          </c:spPr>
          <c:invertIfNegative val="0"/>
          <c:cat>
            <c:strRef>
              <c:f>Putumayo!$D$11:$D$13</c:f>
              <c:strCache>
                <c:ptCount val="3"/>
                <c:pt idx="0">
                  <c:v>Putumayo</c:v>
                </c:pt>
                <c:pt idx="1">
                  <c:v>Alto Patia Nte del Cauca</c:v>
                </c:pt>
                <c:pt idx="2">
                  <c:v>Catatumbo</c:v>
                </c:pt>
              </c:strCache>
            </c:strRef>
          </c:cat>
          <c:val>
            <c:numRef>
              <c:f>Putumayo!$K$11:$K$13</c:f>
              <c:numCache>
                <c:formatCode>_(* #,##0_);_(* \(#,##0\);_(* "-"_);_(@_)</c:formatCode>
                <c:ptCount val="3"/>
                <c:pt idx="0">
                  <c:v>12214.134825422911</c:v>
                </c:pt>
                <c:pt idx="1">
                  <c:v>10696.853868264439</c:v>
                </c:pt>
                <c:pt idx="2">
                  <c:v>11176.63243945415</c:v>
                </c:pt>
              </c:numCache>
            </c:numRef>
          </c:val>
          <c:extLst>
            <c:ext xmlns:c16="http://schemas.microsoft.com/office/drawing/2014/chart" uri="{C3380CC4-5D6E-409C-BE32-E72D297353CC}">
              <c16:uniqueId val="{00000006-61C2-48B9-A5B0-147950CD396E}"/>
            </c:ext>
          </c:extLst>
        </c:ser>
        <c:ser>
          <c:idx val="7"/>
          <c:order val="7"/>
          <c:tx>
            <c:strRef>
              <c:f>Putumayo!$L$1</c:f>
              <c:strCache>
                <c:ptCount val="1"/>
                <c:pt idx="0">
                  <c:v>Sector comercio y servicios (sin Gobierno)</c:v>
                </c:pt>
              </c:strCache>
            </c:strRef>
          </c:tx>
          <c:spPr>
            <a:solidFill>
              <a:schemeClr val="accent2">
                <a:lumMod val="60000"/>
              </a:schemeClr>
            </a:solidFill>
            <a:ln>
              <a:noFill/>
            </a:ln>
            <a:effectLst/>
          </c:spPr>
          <c:invertIfNegative val="0"/>
          <c:cat>
            <c:strRef>
              <c:f>Putumayo!$D$11:$D$13</c:f>
              <c:strCache>
                <c:ptCount val="3"/>
                <c:pt idx="0">
                  <c:v>Putumayo</c:v>
                </c:pt>
                <c:pt idx="1">
                  <c:v>Alto Patia Nte del Cauca</c:v>
                </c:pt>
                <c:pt idx="2">
                  <c:v>Catatumbo</c:v>
                </c:pt>
              </c:strCache>
            </c:strRef>
          </c:cat>
          <c:val>
            <c:numRef>
              <c:f>Putumayo!$L$11:$L$13</c:f>
              <c:numCache>
                <c:formatCode>_(* #,##0_);_(* \(#,##0\);_(* "-"_);_(@_)</c:formatCode>
                <c:ptCount val="3"/>
                <c:pt idx="0">
                  <c:v>29614.24816808536</c:v>
                </c:pt>
                <c:pt idx="1">
                  <c:v>34114.75757039868</c:v>
                </c:pt>
                <c:pt idx="2">
                  <c:v>13514.249603382779</c:v>
                </c:pt>
              </c:numCache>
            </c:numRef>
          </c:val>
          <c:extLst>
            <c:ext xmlns:c16="http://schemas.microsoft.com/office/drawing/2014/chart" uri="{C3380CC4-5D6E-409C-BE32-E72D297353CC}">
              <c16:uniqueId val="{00000007-61C2-48B9-A5B0-147950CD396E}"/>
            </c:ext>
          </c:extLst>
        </c:ser>
        <c:ser>
          <c:idx val="8"/>
          <c:order val="8"/>
          <c:tx>
            <c:strRef>
              <c:f>Putumayo!$M$1</c:f>
              <c:strCache>
                <c:ptCount val="1"/>
                <c:pt idx="0">
                  <c:v>Sector Gobierno</c:v>
                </c:pt>
              </c:strCache>
            </c:strRef>
          </c:tx>
          <c:spPr>
            <a:solidFill>
              <a:schemeClr val="accent3">
                <a:lumMod val="60000"/>
              </a:schemeClr>
            </a:solidFill>
            <a:ln>
              <a:noFill/>
            </a:ln>
            <a:effectLst/>
          </c:spPr>
          <c:invertIfNegative val="0"/>
          <c:cat>
            <c:strRef>
              <c:f>Putumayo!$D$11:$D$13</c:f>
              <c:strCache>
                <c:ptCount val="3"/>
                <c:pt idx="0">
                  <c:v>Putumayo</c:v>
                </c:pt>
                <c:pt idx="1">
                  <c:v>Alto Patia Nte del Cauca</c:v>
                </c:pt>
                <c:pt idx="2">
                  <c:v>Catatumbo</c:v>
                </c:pt>
              </c:strCache>
            </c:strRef>
          </c:cat>
          <c:val>
            <c:numRef>
              <c:f>Putumayo!$M$11:$M$13</c:f>
              <c:numCache>
                <c:formatCode>_(* #,##0_);_(* \(#,##0\);_(* "-"_);_(@_)</c:formatCode>
                <c:ptCount val="3"/>
                <c:pt idx="0">
                  <c:v>51996.162098307352</c:v>
                </c:pt>
                <c:pt idx="1">
                  <c:v>24901.900343471061</c:v>
                </c:pt>
                <c:pt idx="2">
                  <c:v>17429.010432608051</c:v>
                </c:pt>
              </c:numCache>
            </c:numRef>
          </c:val>
          <c:extLst>
            <c:ext xmlns:c16="http://schemas.microsoft.com/office/drawing/2014/chart" uri="{C3380CC4-5D6E-409C-BE32-E72D297353CC}">
              <c16:uniqueId val="{00000008-61C2-48B9-A5B0-147950CD396E}"/>
            </c:ext>
          </c:extLst>
        </c:ser>
        <c:dLbls>
          <c:showLegendKey val="0"/>
          <c:showVal val="0"/>
          <c:showCatName val="0"/>
          <c:showSerName val="0"/>
          <c:showPercent val="0"/>
          <c:showBubbleSize val="0"/>
        </c:dLbls>
        <c:gapWidth val="150"/>
        <c:overlap val="-5"/>
        <c:axId val="1850642000"/>
        <c:axId val="2108447904"/>
      </c:barChart>
      <c:catAx>
        <c:axId val="1850642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08447904"/>
        <c:crosses val="autoZero"/>
        <c:auto val="1"/>
        <c:lblAlgn val="ctr"/>
        <c:lblOffset val="100"/>
        <c:noMultiLvlLbl val="0"/>
      </c:catAx>
      <c:valAx>
        <c:axId val="21084479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Miles de mill.$</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85064200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a:t>Participación</a:t>
            </a:r>
            <a:r>
              <a:rPr lang="en-US" baseline="0" dirty="0"/>
              <a:t> de </a:t>
            </a:r>
            <a:r>
              <a:rPr lang="en-US" baseline="0" dirty="0" err="1"/>
              <a:t>los</a:t>
            </a:r>
            <a:r>
              <a:rPr lang="en-US" baseline="0" dirty="0"/>
              <a:t> </a:t>
            </a:r>
            <a:r>
              <a:rPr lang="en-US" baseline="0" dirty="0" err="1"/>
              <a:t>empleos</a:t>
            </a:r>
            <a:r>
              <a:rPr lang="en-US" baseline="0" dirty="0"/>
              <a:t> de la </a:t>
            </a:r>
            <a:r>
              <a:rPr lang="en-US" baseline="0" dirty="0" err="1"/>
              <a:t>cadena</a:t>
            </a:r>
            <a:r>
              <a:rPr lang="en-US" dirty="0"/>
              <a:t> </a:t>
            </a:r>
            <a:r>
              <a:rPr lang="en-US" dirty="0" err="1"/>
              <a:t>en</a:t>
            </a:r>
            <a:r>
              <a:rPr lang="en-US" dirty="0"/>
              <a:t> el </a:t>
            </a:r>
            <a:r>
              <a:rPr lang="en-US" dirty="0" err="1"/>
              <a:t>empleo</a:t>
            </a:r>
            <a:r>
              <a:rPr lang="en-US" dirty="0"/>
              <a:t> total regional</a:t>
            </a:r>
          </a:p>
        </c:rich>
      </c:tx>
      <c:layout>
        <c:manualLayout>
          <c:xMode val="edge"/>
          <c:yMode val="edge"/>
          <c:x val="0.11192694925112801"/>
          <c:y val="0.149834238499927"/>
        </c:manualLayout>
      </c:layout>
      <c:overlay val="0"/>
    </c:title>
    <c:autoTitleDeleted val="0"/>
    <c:plotArea>
      <c:layout/>
      <c:barChart>
        <c:barDir val="col"/>
        <c:grouping val="clustered"/>
        <c:varyColors val="0"/>
        <c:ser>
          <c:idx val="0"/>
          <c:order val="0"/>
          <c:tx>
            <c:strRef>
              <c:f>'Graf y tab'!$B$225</c:f>
              <c:strCache>
                <c:ptCount val="1"/>
                <c:pt idx="0">
                  <c:v>% del empleo total regional</c:v>
                </c:pt>
              </c:strCache>
            </c:strRef>
          </c:tx>
          <c:spPr>
            <a:solidFill>
              <a:srgbClr val="C00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'Graf y tab'!$C$223:$N$224</c:f>
              <c:multiLvlStrCache>
                <c:ptCount val="12"/>
                <c:lvl>
                  <c:pt idx="0">
                    <c:v>Alto Patía</c:v>
                  </c:pt>
                  <c:pt idx="1">
                    <c:v>Catatumbo</c:v>
                  </c:pt>
                  <c:pt idx="2">
                    <c:v>Putumayo</c:v>
                  </c:pt>
                  <c:pt idx="3">
                    <c:v>Alto Patía</c:v>
                  </c:pt>
                  <c:pt idx="4">
                    <c:v>Catatumbo</c:v>
                  </c:pt>
                  <c:pt idx="5">
                    <c:v>Putumayo</c:v>
                  </c:pt>
                  <c:pt idx="6">
                    <c:v>Alto Patía</c:v>
                  </c:pt>
                  <c:pt idx="7">
                    <c:v>Catatumbo</c:v>
                  </c:pt>
                  <c:pt idx="8">
                    <c:v>Putumayo</c:v>
                  </c:pt>
                  <c:pt idx="9">
                    <c:v>Alto Patía</c:v>
                  </c:pt>
                  <c:pt idx="10">
                    <c:v>Catatumbo</c:v>
                  </c:pt>
                  <c:pt idx="11">
                    <c:v>Putumayo</c:v>
                  </c:pt>
                </c:lvl>
                <c:lvl>
                  <c:pt idx="0">
                    <c:v>Caña</c:v>
                  </c:pt>
                  <c:pt idx="3">
                    <c:v>Palma africana</c:v>
                  </c:pt>
                  <c:pt idx="6">
                    <c:v>Plátano</c:v>
                  </c:pt>
                  <c:pt idx="9">
                    <c:v>Yuca y Ñame</c:v>
                  </c:pt>
                </c:lvl>
              </c:multiLvlStrCache>
            </c:multiLvlStrRef>
          </c:cat>
          <c:val>
            <c:numRef>
              <c:f>'Graf y tab'!$C$225:$N$225</c:f>
              <c:numCache>
                <c:formatCode>0%</c:formatCode>
                <c:ptCount val="12"/>
                <c:pt idx="0">
                  <c:v>0.127215324036306</c:v>
                </c:pt>
                <c:pt idx="1">
                  <c:v>1.6093152589503001E-2</c:v>
                </c:pt>
                <c:pt idx="2">
                  <c:v>4.3940261962126102E-2</c:v>
                </c:pt>
                <c:pt idx="3">
                  <c:v>1.1690872768617101E-3</c:v>
                </c:pt>
                <c:pt idx="4">
                  <c:v>1.58359402155023E-2</c:v>
                </c:pt>
                <c:pt idx="5">
                  <c:v>1.9305776822080799E-3</c:v>
                </c:pt>
                <c:pt idx="6">
                  <c:v>0.104826017973111</c:v>
                </c:pt>
                <c:pt idx="7">
                  <c:v>4.4636774417796302E-2</c:v>
                </c:pt>
                <c:pt idx="8">
                  <c:v>0.217362642537062</c:v>
                </c:pt>
                <c:pt idx="9">
                  <c:v>0.111243150882918</c:v>
                </c:pt>
                <c:pt idx="10">
                  <c:v>0.214681960375391</c:v>
                </c:pt>
                <c:pt idx="11">
                  <c:v>0.190546447658586</c:v>
                </c:pt>
              </c:numCache>
            </c:numRef>
          </c:val>
          <c:extLst>
            <c:ext xmlns:c16="http://schemas.microsoft.com/office/drawing/2014/chart" uri="{C3380CC4-5D6E-409C-BE32-E72D297353CC}">
              <c16:uniqueId val="{00000000-A776-4787-807D-31C30D891A75}"/>
            </c:ext>
          </c:extLst>
        </c:ser>
        <c:dLbls>
          <c:showLegendKey val="0"/>
          <c:showVal val="0"/>
          <c:showCatName val="0"/>
          <c:showSerName val="0"/>
          <c:showPercent val="0"/>
          <c:showBubbleSize val="0"/>
        </c:dLbls>
        <c:gapWidth val="150"/>
        <c:axId val="2113345968"/>
        <c:axId val="2113335504"/>
      </c:barChart>
      <c:catAx>
        <c:axId val="2113345968"/>
        <c:scaling>
          <c:orientation val="minMax"/>
        </c:scaling>
        <c:delete val="0"/>
        <c:axPos val="b"/>
        <c:numFmt formatCode="General" sourceLinked="0"/>
        <c:majorTickMark val="out"/>
        <c:minorTickMark val="none"/>
        <c:tickLblPos val="nextTo"/>
        <c:crossAx val="2113335504"/>
        <c:crosses val="autoZero"/>
        <c:auto val="1"/>
        <c:lblAlgn val="ctr"/>
        <c:lblOffset val="100"/>
        <c:noMultiLvlLbl val="0"/>
      </c:catAx>
      <c:valAx>
        <c:axId val="2113335504"/>
        <c:scaling>
          <c:orientation val="minMax"/>
          <c:max val="0.5"/>
        </c:scaling>
        <c:delete val="1"/>
        <c:axPos val="l"/>
        <c:majorGridlines>
          <c:spPr>
            <a:ln>
              <a:noFill/>
            </a:ln>
          </c:spPr>
        </c:majorGridlines>
        <c:numFmt formatCode="0%" sourceLinked="1"/>
        <c:majorTickMark val="out"/>
        <c:minorTickMark val="none"/>
        <c:tickLblPos val="nextTo"/>
        <c:crossAx val="2113345968"/>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'Graf y tab'!$B$270</c:f>
              <c:strCache>
                <c:ptCount val="1"/>
                <c:pt idx="0">
                  <c:v>Autoconsumo</c:v>
                </c:pt>
              </c:strCache>
            </c:strRef>
          </c:tx>
          <c:invertIfNegative val="0"/>
          <c:cat>
            <c:multiLvlStrRef>
              <c:f>'Graf y tab'!$C$268:$H$269</c:f>
              <c:multiLvlStrCache>
                <c:ptCount val="6"/>
                <c:lvl>
                  <c:pt idx="0">
                    <c:v>Alto Patía</c:v>
                  </c:pt>
                  <c:pt idx="1">
                    <c:v>Catatumbo</c:v>
                  </c:pt>
                  <c:pt idx="2">
                    <c:v>Putumayo</c:v>
                  </c:pt>
                  <c:pt idx="3">
                    <c:v>Alto Patía</c:v>
                  </c:pt>
                  <c:pt idx="4">
                    <c:v>Catatumbo</c:v>
                  </c:pt>
                  <c:pt idx="5">
                    <c:v>Putumayo</c:v>
                  </c:pt>
                </c:lvl>
                <c:lvl>
                  <c:pt idx="0">
                    <c:v>Caña</c:v>
                  </c:pt>
                  <c:pt idx="3">
                    <c:v>Palma africana</c:v>
                  </c:pt>
                </c:lvl>
              </c:multiLvlStrCache>
            </c:multiLvlStrRef>
          </c:cat>
          <c:val>
            <c:numRef>
              <c:f>'Graf y tab'!$C$270:$H$270</c:f>
              <c:numCache>
                <c:formatCode>0.0%</c:formatCode>
                <c:ptCount val="6"/>
                <c:pt idx="0">
                  <c:v>0</c:v>
                </c:pt>
                <c:pt idx="1">
                  <c:v>0.36154369829474198</c:v>
                </c:pt>
                <c:pt idx="2">
                  <c:v>0</c:v>
                </c:pt>
                <c:pt idx="3">
                  <c:v>0</c:v>
                </c:pt>
                <c:pt idx="4">
                  <c:v>5.56430654038675E-2</c:v>
                </c:pt>
                <c:pt idx="5">
                  <c:v>0</c:v>
                </c:pt>
              </c:numCache>
            </c:numRef>
          </c:val>
          <c:extLst>
            <c:ext xmlns:c16="http://schemas.microsoft.com/office/drawing/2014/chart" uri="{C3380CC4-5D6E-409C-BE32-E72D297353CC}">
              <c16:uniqueId val="{00000000-BA38-4FBC-92CA-3103C5568CF9}"/>
            </c:ext>
          </c:extLst>
        </c:ser>
        <c:ser>
          <c:idx val="1"/>
          <c:order val="1"/>
          <c:tx>
            <c:strRef>
              <c:f>'Graf y tab'!$B$271</c:f>
              <c:strCache>
                <c:ptCount val="1"/>
                <c:pt idx="0">
                  <c:v>Cooperativa</c:v>
                </c:pt>
              </c:strCache>
            </c:strRef>
          </c:tx>
          <c:invertIfNegative val="0"/>
          <c:cat>
            <c:multiLvlStrRef>
              <c:f>'Graf y tab'!$C$268:$H$269</c:f>
              <c:multiLvlStrCache>
                <c:ptCount val="6"/>
                <c:lvl>
                  <c:pt idx="0">
                    <c:v>Alto Patía</c:v>
                  </c:pt>
                  <c:pt idx="1">
                    <c:v>Catatumbo</c:v>
                  </c:pt>
                  <c:pt idx="2">
                    <c:v>Putumayo</c:v>
                  </c:pt>
                  <c:pt idx="3">
                    <c:v>Alto Patía</c:v>
                  </c:pt>
                  <c:pt idx="4">
                    <c:v>Catatumbo</c:v>
                  </c:pt>
                  <c:pt idx="5">
                    <c:v>Putumayo</c:v>
                  </c:pt>
                </c:lvl>
                <c:lvl>
                  <c:pt idx="0">
                    <c:v>Caña</c:v>
                  </c:pt>
                  <c:pt idx="3">
                    <c:v>Palma africana</c:v>
                  </c:pt>
                </c:lvl>
              </c:multiLvlStrCache>
            </c:multiLvlStrRef>
          </c:cat>
          <c:val>
            <c:numRef>
              <c:f>'Graf y tab'!$C$271:$H$271</c:f>
              <c:numCache>
                <c:formatCode>0.0%</c:formatCode>
                <c:ptCount val="6"/>
                <c:pt idx="0">
                  <c:v>0</c:v>
                </c:pt>
                <c:pt idx="1">
                  <c:v>3.2042366608978003E-2</c:v>
                </c:pt>
                <c:pt idx="2">
                  <c:v>0</c:v>
                </c:pt>
                <c:pt idx="3">
                  <c:v>0</c:v>
                </c:pt>
                <c:pt idx="4">
                  <c:v>0.32576342352811199</c:v>
                </c:pt>
                <c:pt idx="5">
                  <c:v>0</c:v>
                </c:pt>
              </c:numCache>
            </c:numRef>
          </c:val>
          <c:extLst>
            <c:ext xmlns:c16="http://schemas.microsoft.com/office/drawing/2014/chart" uri="{C3380CC4-5D6E-409C-BE32-E72D297353CC}">
              <c16:uniqueId val="{00000001-BA38-4FBC-92CA-3103C5568CF9}"/>
            </c:ext>
          </c:extLst>
        </c:ser>
        <c:ser>
          <c:idx val="2"/>
          <c:order val="2"/>
          <c:tx>
            <c:strRef>
              <c:f>'Graf y tab'!$B$272</c:f>
              <c:strCache>
                <c:ptCount val="1"/>
                <c:pt idx="0">
                  <c:v>Central de Abastos o Comercializador</c:v>
                </c:pt>
              </c:strCache>
            </c:strRef>
          </c:tx>
          <c:invertIfNegative val="0"/>
          <c:cat>
            <c:multiLvlStrRef>
              <c:f>'Graf y tab'!$C$268:$H$269</c:f>
              <c:multiLvlStrCache>
                <c:ptCount val="6"/>
                <c:lvl>
                  <c:pt idx="0">
                    <c:v>Alto Patía</c:v>
                  </c:pt>
                  <c:pt idx="1">
                    <c:v>Catatumbo</c:v>
                  </c:pt>
                  <c:pt idx="2">
                    <c:v>Putumayo</c:v>
                  </c:pt>
                  <c:pt idx="3">
                    <c:v>Alto Patía</c:v>
                  </c:pt>
                  <c:pt idx="4">
                    <c:v>Catatumbo</c:v>
                  </c:pt>
                  <c:pt idx="5">
                    <c:v>Putumayo</c:v>
                  </c:pt>
                </c:lvl>
                <c:lvl>
                  <c:pt idx="0">
                    <c:v>Caña</c:v>
                  </c:pt>
                  <c:pt idx="3">
                    <c:v>Palma africana</c:v>
                  </c:pt>
                </c:lvl>
              </c:multiLvlStrCache>
            </c:multiLvlStrRef>
          </c:cat>
          <c:val>
            <c:numRef>
              <c:f>'Graf y tab'!$C$272:$H$272</c:f>
              <c:numCache>
                <c:formatCode>0.0%</c:formatCode>
                <c:ptCount val="6"/>
                <c:pt idx="0">
                  <c:v>9.5215577585856092E-3</c:v>
                </c:pt>
                <c:pt idx="1">
                  <c:v>9.01000186833293E-2</c:v>
                </c:pt>
                <c:pt idx="2">
                  <c:v>0</c:v>
                </c:pt>
                <c:pt idx="3">
                  <c:v>0</c:v>
                </c:pt>
                <c:pt idx="4">
                  <c:v>8.9978893703041504E-2</c:v>
                </c:pt>
                <c:pt idx="5">
                  <c:v>0</c:v>
                </c:pt>
              </c:numCache>
            </c:numRef>
          </c:val>
          <c:extLst>
            <c:ext xmlns:c16="http://schemas.microsoft.com/office/drawing/2014/chart" uri="{C3380CC4-5D6E-409C-BE32-E72D297353CC}">
              <c16:uniqueId val="{00000002-BA38-4FBC-92CA-3103C5568CF9}"/>
            </c:ext>
          </c:extLst>
        </c:ser>
        <c:ser>
          <c:idx val="3"/>
          <c:order val="3"/>
          <c:tx>
            <c:strRef>
              <c:f>'Graf y tab'!$B$273</c:f>
              <c:strCache>
                <c:ptCount val="1"/>
                <c:pt idx="0">
                  <c:v>Plaza de mercado o supermercado</c:v>
                </c:pt>
              </c:strCache>
            </c:strRef>
          </c:tx>
          <c:invertIfNegative val="0"/>
          <c:cat>
            <c:multiLvlStrRef>
              <c:f>'Graf y tab'!$C$268:$H$269</c:f>
              <c:multiLvlStrCache>
                <c:ptCount val="6"/>
                <c:lvl>
                  <c:pt idx="0">
                    <c:v>Alto Patía</c:v>
                  </c:pt>
                  <c:pt idx="1">
                    <c:v>Catatumbo</c:v>
                  </c:pt>
                  <c:pt idx="2">
                    <c:v>Putumayo</c:v>
                  </c:pt>
                  <c:pt idx="3">
                    <c:v>Alto Patía</c:v>
                  </c:pt>
                  <c:pt idx="4">
                    <c:v>Catatumbo</c:v>
                  </c:pt>
                  <c:pt idx="5">
                    <c:v>Putumayo</c:v>
                  </c:pt>
                </c:lvl>
                <c:lvl>
                  <c:pt idx="0">
                    <c:v>Caña</c:v>
                  </c:pt>
                  <c:pt idx="3">
                    <c:v>Palma africana</c:v>
                  </c:pt>
                </c:lvl>
              </c:multiLvlStrCache>
            </c:multiLvlStrRef>
          </c:cat>
          <c:val>
            <c:numRef>
              <c:f>'Graf y tab'!$C$273:$H$273</c:f>
              <c:numCache>
                <c:formatCode>0.0%</c:formatCode>
                <c:ptCount val="6"/>
                <c:pt idx="0">
                  <c:v>3.4572122345414202E-4</c:v>
                </c:pt>
                <c:pt idx="1">
                  <c:v>0.14096678304478999</c:v>
                </c:pt>
                <c:pt idx="2">
                  <c:v>0</c:v>
                </c:pt>
                <c:pt idx="3">
                  <c:v>0</c:v>
                </c:pt>
                <c:pt idx="4">
                  <c:v>0</c:v>
                </c:pt>
                <c:pt idx="5">
                  <c:v>0</c:v>
                </c:pt>
              </c:numCache>
            </c:numRef>
          </c:val>
          <c:extLst>
            <c:ext xmlns:c16="http://schemas.microsoft.com/office/drawing/2014/chart" uri="{C3380CC4-5D6E-409C-BE32-E72D297353CC}">
              <c16:uniqueId val="{00000003-BA38-4FBC-92CA-3103C5568CF9}"/>
            </c:ext>
          </c:extLst>
        </c:ser>
        <c:ser>
          <c:idx val="4"/>
          <c:order val="4"/>
          <c:tx>
            <c:strRef>
              <c:f>'Graf y tab'!$B$274</c:f>
              <c:strCache>
                <c:ptCount val="1"/>
                <c:pt idx="0">
                  <c:v>Industria</c:v>
                </c:pt>
              </c:strCache>
            </c:strRef>
          </c:tx>
          <c:invertIfNegative val="0"/>
          <c:cat>
            <c:multiLvlStrRef>
              <c:f>'Graf y tab'!$C$268:$H$269</c:f>
              <c:multiLvlStrCache>
                <c:ptCount val="6"/>
                <c:lvl>
                  <c:pt idx="0">
                    <c:v>Alto Patía</c:v>
                  </c:pt>
                  <c:pt idx="1">
                    <c:v>Catatumbo</c:v>
                  </c:pt>
                  <c:pt idx="2">
                    <c:v>Putumayo</c:v>
                  </c:pt>
                  <c:pt idx="3">
                    <c:v>Alto Patía</c:v>
                  </c:pt>
                  <c:pt idx="4">
                    <c:v>Catatumbo</c:v>
                  </c:pt>
                  <c:pt idx="5">
                    <c:v>Putumayo</c:v>
                  </c:pt>
                </c:lvl>
                <c:lvl>
                  <c:pt idx="0">
                    <c:v>Caña</c:v>
                  </c:pt>
                  <c:pt idx="3">
                    <c:v>Palma africana</c:v>
                  </c:pt>
                </c:lvl>
              </c:multiLvlStrCache>
            </c:multiLvlStrRef>
          </c:cat>
          <c:val>
            <c:numRef>
              <c:f>'Graf y tab'!$C$274:$H$274</c:f>
              <c:numCache>
                <c:formatCode>0.0%</c:formatCode>
                <c:ptCount val="6"/>
                <c:pt idx="0">
                  <c:v>0.96358050702298503</c:v>
                </c:pt>
                <c:pt idx="1">
                  <c:v>0.48152064262383798</c:v>
                </c:pt>
                <c:pt idx="2">
                  <c:v>0.956241379669034</c:v>
                </c:pt>
                <c:pt idx="3">
                  <c:v>0.98366046085416803</c:v>
                </c:pt>
                <c:pt idx="4">
                  <c:v>0.50455633034935699</c:v>
                </c:pt>
                <c:pt idx="5">
                  <c:v>0.96526193154075102</c:v>
                </c:pt>
              </c:numCache>
            </c:numRef>
          </c:val>
          <c:extLst>
            <c:ext xmlns:c16="http://schemas.microsoft.com/office/drawing/2014/chart" uri="{C3380CC4-5D6E-409C-BE32-E72D297353CC}">
              <c16:uniqueId val="{00000004-BA38-4FBC-92CA-3103C5568CF9}"/>
            </c:ext>
          </c:extLst>
        </c:ser>
        <c:ser>
          <c:idx val="5"/>
          <c:order val="5"/>
          <c:tx>
            <c:strRef>
              <c:f>'Graf y tab'!$B$275</c:f>
              <c:strCache>
                <c:ptCount val="1"/>
                <c:pt idx="0">
                  <c:v>Otros destinos</c:v>
                </c:pt>
              </c:strCache>
            </c:strRef>
          </c:tx>
          <c:invertIfNegative val="0"/>
          <c:cat>
            <c:multiLvlStrRef>
              <c:f>'Graf y tab'!$C$268:$H$269</c:f>
              <c:multiLvlStrCache>
                <c:ptCount val="6"/>
                <c:lvl>
                  <c:pt idx="0">
                    <c:v>Alto Patía</c:v>
                  </c:pt>
                  <c:pt idx="1">
                    <c:v>Catatumbo</c:v>
                  </c:pt>
                  <c:pt idx="2">
                    <c:v>Putumayo</c:v>
                  </c:pt>
                  <c:pt idx="3">
                    <c:v>Alto Patía</c:v>
                  </c:pt>
                  <c:pt idx="4">
                    <c:v>Catatumbo</c:v>
                  </c:pt>
                  <c:pt idx="5">
                    <c:v>Putumayo</c:v>
                  </c:pt>
                </c:lvl>
                <c:lvl>
                  <c:pt idx="0">
                    <c:v>Caña</c:v>
                  </c:pt>
                  <c:pt idx="3">
                    <c:v>Palma africana</c:v>
                  </c:pt>
                </c:lvl>
              </c:multiLvlStrCache>
            </c:multiLvlStrRef>
          </c:cat>
          <c:val>
            <c:numRef>
              <c:f>'Graf y tab'!$C$275:$H$275</c:f>
              <c:numCache>
                <c:formatCode>0.0%</c:formatCode>
                <c:ptCount val="6"/>
                <c:pt idx="0">
                  <c:v>1.5832857761362399E-2</c:v>
                </c:pt>
                <c:pt idx="1">
                  <c:v>9.9384960122464297E-2</c:v>
                </c:pt>
                <c:pt idx="2">
                  <c:v>0</c:v>
                </c:pt>
                <c:pt idx="3">
                  <c:v>0</c:v>
                </c:pt>
                <c:pt idx="4">
                  <c:v>9.0644363281265503E-2</c:v>
                </c:pt>
                <c:pt idx="5">
                  <c:v>0</c:v>
                </c:pt>
              </c:numCache>
            </c:numRef>
          </c:val>
          <c:extLst>
            <c:ext xmlns:c16="http://schemas.microsoft.com/office/drawing/2014/chart" uri="{C3380CC4-5D6E-409C-BE32-E72D297353CC}">
              <c16:uniqueId val="{00000005-BA38-4FBC-92CA-3103C5568CF9}"/>
            </c:ext>
          </c:extLst>
        </c:ser>
        <c:dLbls>
          <c:showLegendKey val="0"/>
          <c:showVal val="0"/>
          <c:showCatName val="0"/>
          <c:showSerName val="0"/>
          <c:showPercent val="0"/>
          <c:showBubbleSize val="0"/>
        </c:dLbls>
        <c:gapWidth val="150"/>
        <c:axId val="2113278608"/>
        <c:axId val="2113280656"/>
      </c:barChart>
      <c:catAx>
        <c:axId val="2113278608"/>
        <c:scaling>
          <c:orientation val="minMax"/>
        </c:scaling>
        <c:delete val="0"/>
        <c:axPos val="b"/>
        <c:numFmt formatCode="General" sourceLinked="0"/>
        <c:majorTickMark val="out"/>
        <c:minorTickMark val="none"/>
        <c:tickLblPos val="nextTo"/>
        <c:crossAx val="2113280656"/>
        <c:crosses val="autoZero"/>
        <c:auto val="1"/>
        <c:lblAlgn val="ctr"/>
        <c:lblOffset val="100"/>
        <c:noMultiLvlLbl val="0"/>
      </c:catAx>
      <c:valAx>
        <c:axId val="2113280656"/>
        <c:scaling>
          <c:orientation val="minMax"/>
          <c:max val="1"/>
        </c:scaling>
        <c:delete val="0"/>
        <c:axPos val="l"/>
        <c:majorGridlines>
          <c:spPr>
            <a:ln>
              <a:noFill/>
            </a:ln>
          </c:spPr>
        </c:majorGridlines>
        <c:numFmt formatCode="0%" sourceLinked="0"/>
        <c:majorTickMark val="out"/>
        <c:minorTickMark val="none"/>
        <c:tickLblPos val="nextTo"/>
        <c:spPr>
          <a:ln>
            <a:noFill/>
          </a:ln>
        </c:spPr>
        <c:crossAx val="2113278608"/>
        <c:crosses val="autoZero"/>
        <c:crossBetween val="between"/>
        <c:majorUnit val="0.2"/>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'Graf y tab'!$B$270</c:f>
              <c:strCache>
                <c:ptCount val="1"/>
                <c:pt idx="0">
                  <c:v>Autoconsumo</c:v>
                </c:pt>
              </c:strCache>
            </c:strRef>
          </c:tx>
          <c:invertIfNegative val="0"/>
          <c:cat>
            <c:multiLvlStrRef>
              <c:f>'Graf y tab'!$I$268:$N$269</c:f>
              <c:multiLvlStrCache>
                <c:ptCount val="6"/>
                <c:lvl>
                  <c:pt idx="0">
                    <c:v>Alto Patía</c:v>
                  </c:pt>
                  <c:pt idx="1">
                    <c:v>Catatumbo</c:v>
                  </c:pt>
                  <c:pt idx="2">
                    <c:v>Putumayo</c:v>
                  </c:pt>
                  <c:pt idx="3">
                    <c:v>Alto Patía</c:v>
                  </c:pt>
                  <c:pt idx="4">
                    <c:v>Catatumbo</c:v>
                  </c:pt>
                  <c:pt idx="5">
                    <c:v>Putumayo</c:v>
                  </c:pt>
                </c:lvl>
                <c:lvl>
                  <c:pt idx="0">
                    <c:v>Plátano</c:v>
                  </c:pt>
                  <c:pt idx="3">
                    <c:v>Yuca y Ñame</c:v>
                  </c:pt>
                </c:lvl>
              </c:multiLvlStrCache>
            </c:multiLvlStrRef>
          </c:cat>
          <c:val>
            <c:numRef>
              <c:f>'Graf y tab'!$I$270:$N$270</c:f>
              <c:numCache>
                <c:formatCode>0.0%</c:formatCode>
                <c:ptCount val="6"/>
                <c:pt idx="0">
                  <c:v>0.164900098414163</c:v>
                </c:pt>
                <c:pt idx="1">
                  <c:v>0.74811251133912204</c:v>
                </c:pt>
                <c:pt idx="2">
                  <c:v>0.20656901190868901</c:v>
                </c:pt>
                <c:pt idx="3">
                  <c:v>0.99464148916113404</c:v>
                </c:pt>
                <c:pt idx="4">
                  <c:v>0.98838270468498701</c:v>
                </c:pt>
                <c:pt idx="5">
                  <c:v>0.99917087143716199</c:v>
                </c:pt>
              </c:numCache>
            </c:numRef>
          </c:val>
          <c:extLst>
            <c:ext xmlns:c16="http://schemas.microsoft.com/office/drawing/2014/chart" uri="{C3380CC4-5D6E-409C-BE32-E72D297353CC}">
              <c16:uniqueId val="{00000000-A72C-4E73-A394-D5D910F5F7A4}"/>
            </c:ext>
          </c:extLst>
        </c:ser>
        <c:ser>
          <c:idx val="1"/>
          <c:order val="1"/>
          <c:tx>
            <c:strRef>
              <c:f>'Graf y tab'!$B$271</c:f>
              <c:strCache>
                <c:ptCount val="1"/>
                <c:pt idx="0">
                  <c:v>Cooperativa</c:v>
                </c:pt>
              </c:strCache>
            </c:strRef>
          </c:tx>
          <c:invertIfNegative val="0"/>
          <c:cat>
            <c:multiLvlStrRef>
              <c:f>'Graf y tab'!$I$268:$N$269</c:f>
              <c:multiLvlStrCache>
                <c:ptCount val="6"/>
                <c:lvl>
                  <c:pt idx="0">
                    <c:v>Alto Patía</c:v>
                  </c:pt>
                  <c:pt idx="1">
                    <c:v>Catatumbo</c:v>
                  </c:pt>
                  <c:pt idx="2">
                    <c:v>Putumayo</c:v>
                  </c:pt>
                  <c:pt idx="3">
                    <c:v>Alto Patía</c:v>
                  </c:pt>
                  <c:pt idx="4">
                    <c:v>Catatumbo</c:v>
                  </c:pt>
                  <c:pt idx="5">
                    <c:v>Putumayo</c:v>
                  </c:pt>
                </c:lvl>
                <c:lvl>
                  <c:pt idx="0">
                    <c:v>Plátano</c:v>
                  </c:pt>
                  <c:pt idx="3">
                    <c:v>Yuca y Ñame</c:v>
                  </c:pt>
                </c:lvl>
              </c:multiLvlStrCache>
            </c:multiLvlStrRef>
          </c:cat>
          <c:val>
            <c:numRef>
              <c:f>'Graf y tab'!$I$271:$N$271</c:f>
              <c:numCache>
                <c:formatCode>0.0%</c:formatCode>
                <c:ptCount val="6"/>
                <c:pt idx="0">
                  <c:v>0</c:v>
                </c:pt>
                <c:pt idx="1">
                  <c:v>8.7335360851174298E-2</c:v>
                </c:pt>
                <c:pt idx="2">
                  <c:v>0</c:v>
                </c:pt>
                <c:pt idx="3">
                  <c:v>4.39862145626154E-3</c:v>
                </c:pt>
                <c:pt idx="4">
                  <c:v>3.0998426498726902E-3</c:v>
                </c:pt>
                <c:pt idx="5">
                  <c:v>0</c:v>
                </c:pt>
              </c:numCache>
            </c:numRef>
          </c:val>
          <c:extLst>
            <c:ext xmlns:c16="http://schemas.microsoft.com/office/drawing/2014/chart" uri="{C3380CC4-5D6E-409C-BE32-E72D297353CC}">
              <c16:uniqueId val="{00000001-A72C-4E73-A394-D5D910F5F7A4}"/>
            </c:ext>
          </c:extLst>
        </c:ser>
        <c:ser>
          <c:idx val="2"/>
          <c:order val="2"/>
          <c:tx>
            <c:strRef>
              <c:f>'Graf y tab'!$B$272</c:f>
              <c:strCache>
                <c:ptCount val="1"/>
                <c:pt idx="0">
                  <c:v>Central de Abastos o Comercializador</c:v>
                </c:pt>
              </c:strCache>
            </c:strRef>
          </c:tx>
          <c:invertIfNegative val="0"/>
          <c:cat>
            <c:multiLvlStrRef>
              <c:f>'Graf y tab'!$I$268:$N$269</c:f>
              <c:multiLvlStrCache>
                <c:ptCount val="6"/>
                <c:lvl>
                  <c:pt idx="0">
                    <c:v>Alto Patía</c:v>
                  </c:pt>
                  <c:pt idx="1">
                    <c:v>Catatumbo</c:v>
                  </c:pt>
                  <c:pt idx="2">
                    <c:v>Putumayo</c:v>
                  </c:pt>
                  <c:pt idx="3">
                    <c:v>Alto Patía</c:v>
                  </c:pt>
                  <c:pt idx="4">
                    <c:v>Catatumbo</c:v>
                  </c:pt>
                  <c:pt idx="5">
                    <c:v>Putumayo</c:v>
                  </c:pt>
                </c:lvl>
                <c:lvl>
                  <c:pt idx="0">
                    <c:v>Plátano</c:v>
                  </c:pt>
                  <c:pt idx="3">
                    <c:v>Yuca y Ñame</c:v>
                  </c:pt>
                </c:lvl>
              </c:multiLvlStrCache>
            </c:multiLvlStrRef>
          </c:cat>
          <c:val>
            <c:numRef>
              <c:f>'Graf y tab'!$I$272:$N$272</c:f>
              <c:numCache>
                <c:formatCode>0.0%</c:formatCode>
                <c:ptCount val="6"/>
                <c:pt idx="0">
                  <c:v>0.92739492389805001</c:v>
                </c:pt>
                <c:pt idx="1">
                  <c:v>0.13121197340516799</c:v>
                </c:pt>
                <c:pt idx="2">
                  <c:v>0.91364298218516704</c:v>
                </c:pt>
                <c:pt idx="3">
                  <c:v>0.99424480904643597</c:v>
                </c:pt>
                <c:pt idx="4">
                  <c:v>0.88830482589073201</c:v>
                </c:pt>
                <c:pt idx="5">
                  <c:v>0.99886143933655203</c:v>
                </c:pt>
              </c:numCache>
            </c:numRef>
          </c:val>
          <c:extLst>
            <c:ext xmlns:c16="http://schemas.microsoft.com/office/drawing/2014/chart" uri="{C3380CC4-5D6E-409C-BE32-E72D297353CC}">
              <c16:uniqueId val="{00000002-A72C-4E73-A394-D5D910F5F7A4}"/>
            </c:ext>
          </c:extLst>
        </c:ser>
        <c:ser>
          <c:idx val="3"/>
          <c:order val="3"/>
          <c:tx>
            <c:strRef>
              <c:f>'Graf y tab'!$B$273</c:f>
              <c:strCache>
                <c:ptCount val="1"/>
                <c:pt idx="0">
                  <c:v>Plaza de mercado o supermercado</c:v>
                </c:pt>
              </c:strCache>
            </c:strRef>
          </c:tx>
          <c:invertIfNegative val="0"/>
          <c:cat>
            <c:multiLvlStrRef>
              <c:f>'Graf y tab'!$I$268:$N$269</c:f>
              <c:multiLvlStrCache>
                <c:ptCount val="6"/>
                <c:lvl>
                  <c:pt idx="0">
                    <c:v>Alto Patía</c:v>
                  </c:pt>
                  <c:pt idx="1">
                    <c:v>Catatumbo</c:v>
                  </c:pt>
                  <c:pt idx="2">
                    <c:v>Putumayo</c:v>
                  </c:pt>
                  <c:pt idx="3">
                    <c:v>Alto Patía</c:v>
                  </c:pt>
                  <c:pt idx="4">
                    <c:v>Catatumbo</c:v>
                  </c:pt>
                  <c:pt idx="5">
                    <c:v>Putumayo</c:v>
                  </c:pt>
                </c:lvl>
                <c:lvl>
                  <c:pt idx="0">
                    <c:v>Plátano</c:v>
                  </c:pt>
                  <c:pt idx="3">
                    <c:v>Yuca y Ñame</c:v>
                  </c:pt>
                </c:lvl>
              </c:multiLvlStrCache>
            </c:multiLvlStrRef>
          </c:cat>
          <c:val>
            <c:numRef>
              <c:f>'Graf y tab'!$I$273:$N$273</c:f>
              <c:numCache>
                <c:formatCode>0.0%</c:formatCode>
                <c:ptCount val="6"/>
                <c:pt idx="0">
                  <c:v>0.92184712183981299</c:v>
                </c:pt>
                <c:pt idx="1">
                  <c:v>0.21384687229632099</c:v>
                </c:pt>
                <c:pt idx="2">
                  <c:v>0.91364298218516704</c:v>
                </c:pt>
                <c:pt idx="3">
                  <c:v>0.99428116714662096</c:v>
                </c:pt>
                <c:pt idx="4">
                  <c:v>0.94333216468673398</c:v>
                </c:pt>
                <c:pt idx="5">
                  <c:v>0.998863754820695</c:v>
                </c:pt>
              </c:numCache>
            </c:numRef>
          </c:val>
          <c:extLst>
            <c:ext xmlns:c16="http://schemas.microsoft.com/office/drawing/2014/chart" uri="{C3380CC4-5D6E-409C-BE32-E72D297353CC}">
              <c16:uniqueId val="{00000003-A72C-4E73-A394-D5D910F5F7A4}"/>
            </c:ext>
          </c:extLst>
        </c:ser>
        <c:ser>
          <c:idx val="4"/>
          <c:order val="4"/>
          <c:tx>
            <c:strRef>
              <c:f>'Graf y tab'!$B$274</c:f>
              <c:strCache>
                <c:ptCount val="1"/>
                <c:pt idx="0">
                  <c:v>Industria</c:v>
                </c:pt>
              </c:strCache>
            </c:strRef>
          </c:tx>
          <c:invertIfNegative val="0"/>
          <c:cat>
            <c:multiLvlStrRef>
              <c:f>'Graf y tab'!$I$268:$N$269</c:f>
              <c:multiLvlStrCache>
                <c:ptCount val="6"/>
                <c:lvl>
                  <c:pt idx="0">
                    <c:v>Alto Patía</c:v>
                  </c:pt>
                  <c:pt idx="1">
                    <c:v>Catatumbo</c:v>
                  </c:pt>
                  <c:pt idx="2">
                    <c:v>Putumayo</c:v>
                  </c:pt>
                  <c:pt idx="3">
                    <c:v>Alto Patía</c:v>
                  </c:pt>
                  <c:pt idx="4">
                    <c:v>Catatumbo</c:v>
                  </c:pt>
                  <c:pt idx="5">
                    <c:v>Putumayo</c:v>
                  </c:pt>
                </c:lvl>
                <c:lvl>
                  <c:pt idx="0">
                    <c:v>Plátano</c:v>
                  </c:pt>
                  <c:pt idx="3">
                    <c:v>Yuca y Ñame</c:v>
                  </c:pt>
                </c:lvl>
              </c:multiLvlStrCache>
            </c:multiLvlStrRef>
          </c:cat>
          <c:val>
            <c:numRef>
              <c:f>'Graf y tab'!$I$274:$N$274</c:f>
              <c:numCache>
                <c:formatCode>0.0%</c:formatCode>
                <c:ptCount val="6"/>
                <c:pt idx="0">
                  <c:v>4.5856028480577602E-4</c:v>
                </c:pt>
                <c:pt idx="1">
                  <c:v>3.45016892641109E-4</c:v>
                </c:pt>
                <c:pt idx="2">
                  <c:v>0</c:v>
                </c:pt>
                <c:pt idx="3">
                  <c:v>6.8330616138415493E-5</c:v>
                </c:pt>
                <c:pt idx="4">
                  <c:v>1.74260661959925E-4</c:v>
                </c:pt>
                <c:pt idx="5">
                  <c:v>0</c:v>
                </c:pt>
              </c:numCache>
            </c:numRef>
          </c:val>
          <c:extLst>
            <c:ext xmlns:c16="http://schemas.microsoft.com/office/drawing/2014/chart" uri="{C3380CC4-5D6E-409C-BE32-E72D297353CC}">
              <c16:uniqueId val="{00000004-A72C-4E73-A394-D5D910F5F7A4}"/>
            </c:ext>
          </c:extLst>
        </c:ser>
        <c:ser>
          <c:idx val="5"/>
          <c:order val="5"/>
          <c:tx>
            <c:strRef>
              <c:f>'Graf y tab'!$B$275</c:f>
              <c:strCache>
                <c:ptCount val="1"/>
                <c:pt idx="0">
                  <c:v>Otros destinos</c:v>
                </c:pt>
              </c:strCache>
            </c:strRef>
          </c:tx>
          <c:invertIfNegative val="0"/>
          <c:cat>
            <c:multiLvlStrRef>
              <c:f>'Graf y tab'!$I$268:$N$269</c:f>
              <c:multiLvlStrCache>
                <c:ptCount val="6"/>
                <c:lvl>
                  <c:pt idx="0">
                    <c:v>Alto Patía</c:v>
                  </c:pt>
                  <c:pt idx="1">
                    <c:v>Catatumbo</c:v>
                  </c:pt>
                  <c:pt idx="2">
                    <c:v>Putumayo</c:v>
                  </c:pt>
                  <c:pt idx="3">
                    <c:v>Alto Patía</c:v>
                  </c:pt>
                  <c:pt idx="4">
                    <c:v>Catatumbo</c:v>
                  </c:pt>
                  <c:pt idx="5">
                    <c:v>Putumayo</c:v>
                  </c:pt>
                </c:lvl>
                <c:lvl>
                  <c:pt idx="0">
                    <c:v>Plátano</c:v>
                  </c:pt>
                  <c:pt idx="3">
                    <c:v>Yuca y Ñame</c:v>
                  </c:pt>
                </c:lvl>
              </c:multiLvlStrCache>
            </c:multiLvlStrRef>
          </c:cat>
          <c:val>
            <c:numRef>
              <c:f>'Graf y tab'!$I$275:$N$275</c:f>
              <c:numCache>
                <c:formatCode>0.0%</c:formatCode>
                <c:ptCount val="6"/>
                <c:pt idx="0">
                  <c:v>1.13534611403662E-2</c:v>
                </c:pt>
                <c:pt idx="1">
                  <c:v>0.28243469212098199</c:v>
                </c:pt>
                <c:pt idx="2">
                  <c:v>0</c:v>
                </c:pt>
                <c:pt idx="3">
                  <c:v>1.1392260287593201E-2</c:v>
                </c:pt>
                <c:pt idx="4">
                  <c:v>7.5789531533225499E-2</c:v>
                </c:pt>
                <c:pt idx="5">
                  <c:v>1.0606769758688399E-3</c:v>
                </c:pt>
              </c:numCache>
            </c:numRef>
          </c:val>
          <c:extLst>
            <c:ext xmlns:c16="http://schemas.microsoft.com/office/drawing/2014/chart" uri="{C3380CC4-5D6E-409C-BE32-E72D297353CC}">
              <c16:uniqueId val="{00000005-A72C-4E73-A394-D5D910F5F7A4}"/>
            </c:ext>
          </c:extLst>
        </c:ser>
        <c:dLbls>
          <c:showLegendKey val="0"/>
          <c:showVal val="0"/>
          <c:showCatName val="0"/>
          <c:showSerName val="0"/>
          <c:showPercent val="0"/>
          <c:showBubbleSize val="0"/>
        </c:dLbls>
        <c:gapWidth val="150"/>
        <c:axId val="2113232464"/>
        <c:axId val="2113234512"/>
      </c:barChart>
      <c:catAx>
        <c:axId val="2113232464"/>
        <c:scaling>
          <c:orientation val="minMax"/>
        </c:scaling>
        <c:delete val="0"/>
        <c:axPos val="b"/>
        <c:numFmt formatCode="General" sourceLinked="0"/>
        <c:majorTickMark val="out"/>
        <c:minorTickMark val="none"/>
        <c:tickLblPos val="nextTo"/>
        <c:crossAx val="2113234512"/>
        <c:crosses val="autoZero"/>
        <c:auto val="1"/>
        <c:lblAlgn val="ctr"/>
        <c:lblOffset val="100"/>
        <c:noMultiLvlLbl val="0"/>
      </c:catAx>
      <c:valAx>
        <c:axId val="2113234512"/>
        <c:scaling>
          <c:orientation val="minMax"/>
          <c:max val="1"/>
        </c:scaling>
        <c:delete val="0"/>
        <c:axPos val="l"/>
        <c:majorGridlines>
          <c:spPr>
            <a:ln>
              <a:noFill/>
            </a:ln>
          </c:spPr>
        </c:majorGridlines>
        <c:numFmt formatCode="0%" sourceLinked="0"/>
        <c:majorTickMark val="out"/>
        <c:minorTickMark val="none"/>
        <c:tickLblPos val="nextTo"/>
        <c:spPr>
          <a:ln>
            <a:noFill/>
          </a:ln>
        </c:spPr>
        <c:crossAx val="2113232464"/>
        <c:crosses val="autoZero"/>
        <c:crossBetween val="between"/>
        <c:majorUnit val="0.2"/>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566531086577599E-2"/>
          <c:y val="3.9675383228133403E-2"/>
          <c:w val="0.94886693782684495"/>
          <c:h val="0.59651470076610102"/>
        </c:manualLayout>
      </c:layout>
      <c:barChart>
        <c:barDir val="col"/>
        <c:grouping val="clustered"/>
        <c:varyColors val="0"/>
        <c:ser>
          <c:idx val="0"/>
          <c:order val="0"/>
          <c:tx>
            <c:strRef>
              <c:f>'Graf y tab'!$B$310</c:f>
              <c:strCache>
                <c:ptCount val="1"/>
                <c:pt idx="0">
                  <c:v>Asistencia técnica</c:v>
                </c:pt>
              </c:strCache>
            </c:strRef>
          </c:tx>
          <c:spPr>
            <a:solidFill>
              <a:srgbClr val="C00000"/>
            </a:solidFill>
          </c:spPr>
          <c:invertIfNegative val="0"/>
          <c:dLbls>
            <c:dLbl>
              <c:idx val="7"/>
              <c:layout>
                <c:manualLayout>
                  <c:x val="0"/>
                  <c:y val="1.80342651036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737-476C-A7AB-A0CE5CA0B0C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'Graf y tab'!$C$308:$N$309</c:f>
              <c:multiLvlStrCache>
                <c:ptCount val="12"/>
                <c:lvl>
                  <c:pt idx="0">
                    <c:v>Alto Patía</c:v>
                  </c:pt>
                  <c:pt idx="1">
                    <c:v>Catatumbo</c:v>
                  </c:pt>
                  <c:pt idx="2">
                    <c:v>Putumayo</c:v>
                  </c:pt>
                  <c:pt idx="3">
                    <c:v>Alto Patía</c:v>
                  </c:pt>
                  <c:pt idx="4">
                    <c:v>Catatumbo</c:v>
                  </c:pt>
                  <c:pt idx="5">
                    <c:v>Putumayo</c:v>
                  </c:pt>
                  <c:pt idx="6">
                    <c:v>Alto Patía</c:v>
                  </c:pt>
                  <c:pt idx="7">
                    <c:v>Catatumbo</c:v>
                  </c:pt>
                  <c:pt idx="8">
                    <c:v>Putumayo</c:v>
                  </c:pt>
                  <c:pt idx="9">
                    <c:v>Alto Patía</c:v>
                  </c:pt>
                  <c:pt idx="10">
                    <c:v>Catatumbo</c:v>
                  </c:pt>
                  <c:pt idx="11">
                    <c:v>Putumayo</c:v>
                  </c:pt>
                </c:lvl>
                <c:lvl>
                  <c:pt idx="0">
                    <c:v>Caña</c:v>
                  </c:pt>
                  <c:pt idx="3">
                    <c:v>Palma africana</c:v>
                  </c:pt>
                  <c:pt idx="6">
                    <c:v>Plátano</c:v>
                  </c:pt>
                  <c:pt idx="9">
                    <c:v>Yuca y Ñame</c:v>
                  </c:pt>
                </c:lvl>
              </c:multiLvlStrCache>
            </c:multiLvlStrRef>
          </c:cat>
          <c:val>
            <c:numRef>
              <c:f>'Graf y tab'!$C$310:$N$310</c:f>
              <c:numCache>
                <c:formatCode>0%</c:formatCode>
                <c:ptCount val="12"/>
                <c:pt idx="0">
                  <c:v>0.46833189194688901</c:v>
                </c:pt>
                <c:pt idx="1">
                  <c:v>0.14449213161659499</c:v>
                </c:pt>
                <c:pt idx="2">
                  <c:v>0.18206399278954499</c:v>
                </c:pt>
                <c:pt idx="3">
                  <c:v>0.57558139534883701</c:v>
                </c:pt>
                <c:pt idx="4">
                  <c:v>0.30769230769230799</c:v>
                </c:pt>
                <c:pt idx="5">
                  <c:v>0.26050420168067201</c:v>
                </c:pt>
                <c:pt idx="6">
                  <c:v>0.47268025942096598</c:v>
                </c:pt>
                <c:pt idx="7">
                  <c:v>0.18681888946549</c:v>
                </c:pt>
                <c:pt idx="8">
                  <c:v>0.14982578397212501</c:v>
                </c:pt>
                <c:pt idx="9">
                  <c:v>0.41888493887106598</c:v>
                </c:pt>
                <c:pt idx="10">
                  <c:v>0.137623762376238</c:v>
                </c:pt>
                <c:pt idx="11">
                  <c:v>0.14226718975841399</c:v>
                </c:pt>
              </c:numCache>
            </c:numRef>
          </c:val>
          <c:extLst>
            <c:ext xmlns:c16="http://schemas.microsoft.com/office/drawing/2014/chart" uri="{C3380CC4-5D6E-409C-BE32-E72D297353CC}">
              <c16:uniqueId val="{00000001-E737-476C-A7AB-A0CE5CA0B0C8}"/>
            </c:ext>
          </c:extLst>
        </c:ser>
        <c:ser>
          <c:idx val="1"/>
          <c:order val="1"/>
          <c:tx>
            <c:strRef>
              <c:f>'Graf y tab'!$B$311</c:f>
              <c:strCache>
                <c:ptCount val="1"/>
                <c:pt idx="0">
                  <c:v>Crédito</c:v>
                </c:pt>
              </c:strCache>
            </c:strRef>
          </c:tx>
          <c:spPr>
            <a:solidFill>
              <a:srgbClr val="FFC000"/>
            </a:solidFill>
          </c:spPr>
          <c:invertIfNegative val="0"/>
          <c:dLbls>
            <c:dLbl>
              <c:idx val="0"/>
              <c:layout>
                <c:manualLayout>
                  <c:x val="2.3242300987797799E-2"/>
                  <c:y val="1.80339810995222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737-476C-A7AB-A0CE5CA0B0C8}"/>
                </c:ext>
              </c:extLst>
            </c:dLbl>
            <c:dLbl>
              <c:idx val="1"/>
              <c:layout>
                <c:manualLayout>
                  <c:x val="2.324230098779779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737-476C-A7AB-A0CE5CA0B0C8}"/>
                </c:ext>
              </c:extLst>
            </c:dLbl>
            <c:dLbl>
              <c:idx val="2"/>
              <c:layout>
                <c:manualLayout>
                  <c:x val="1.39453805926787E-2"/>
                  <c:y val="1.08205590622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737-476C-A7AB-A0CE5CA0B0C8}"/>
                </c:ext>
              </c:extLst>
            </c:dLbl>
            <c:dLbl>
              <c:idx val="3"/>
              <c:layout>
                <c:manualLayout>
                  <c:x val="1.39453805926787E-2"/>
                  <c:y val="-3.60685302073939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737-476C-A7AB-A0CE5CA0B0C8}"/>
                </c:ext>
              </c:extLst>
            </c:dLbl>
            <c:dLbl>
              <c:idx val="4"/>
              <c:layout>
                <c:manualLayout>
                  <c:x val="1.3945380592678599E-2"/>
                  <c:y val="7.21370604147881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737-476C-A7AB-A0CE5CA0B0C8}"/>
                </c:ext>
              </c:extLst>
            </c:dLbl>
            <c:dLbl>
              <c:idx val="5"/>
              <c:layout>
                <c:manualLayout>
                  <c:x val="6.972690296339340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737-476C-A7AB-A0CE5CA0B0C8}"/>
                </c:ext>
              </c:extLst>
            </c:dLbl>
            <c:dLbl>
              <c:idx val="6"/>
              <c:layout>
                <c:manualLayout>
                  <c:x val="1.3945380592678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737-476C-A7AB-A0CE5CA0B0C8}"/>
                </c:ext>
              </c:extLst>
            </c:dLbl>
            <c:dLbl>
              <c:idx val="7"/>
              <c:delete val="1"/>
              <c:extLst>
                <c:ext xmlns:c15="http://schemas.microsoft.com/office/drawing/2012/chart" uri="{CE6537A1-D6FC-4f65-9D91-7224C49458BB}"/>
                <c:ext xmlns:c16="http://schemas.microsoft.com/office/drawing/2014/chart" uri="{C3380CC4-5D6E-409C-BE32-E72D297353CC}">
                  <c16:uniqueId val="{00000009-E737-476C-A7AB-A0CE5CA0B0C8}"/>
                </c:ext>
              </c:extLst>
            </c:dLbl>
            <c:dLbl>
              <c:idx val="8"/>
              <c:layout>
                <c:manualLayout>
                  <c:x val="1.39453805926787E-2"/>
                  <c:y val="7.213706041478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737-476C-A7AB-A0CE5CA0B0C8}"/>
                </c:ext>
              </c:extLst>
            </c:dLbl>
            <c:dLbl>
              <c:idx val="9"/>
              <c:layout>
                <c:manualLayout>
                  <c:x val="1.39453805926788E-2"/>
                  <c:y val="7.21370604147881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737-476C-A7AB-A0CE5CA0B0C8}"/>
                </c:ext>
              </c:extLst>
            </c:dLbl>
            <c:dLbl>
              <c:idx val="10"/>
              <c:layout>
                <c:manualLayout>
                  <c:x val="0"/>
                  <c:y val="-2.164111812443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737-476C-A7AB-A0CE5CA0B0C8}"/>
                </c:ext>
              </c:extLst>
            </c:dLbl>
            <c:dLbl>
              <c:idx val="11"/>
              <c:layout>
                <c:manualLayout>
                  <c:x val="9.2969203951191095E-3"/>
                  <c:y val="3.60685302073939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737-476C-A7AB-A0CE5CA0B0C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'Graf y tab'!$C$308:$N$309</c:f>
              <c:multiLvlStrCache>
                <c:ptCount val="12"/>
                <c:lvl>
                  <c:pt idx="0">
                    <c:v>Alto Patía</c:v>
                  </c:pt>
                  <c:pt idx="1">
                    <c:v>Catatumbo</c:v>
                  </c:pt>
                  <c:pt idx="2">
                    <c:v>Putumayo</c:v>
                  </c:pt>
                  <c:pt idx="3">
                    <c:v>Alto Patía</c:v>
                  </c:pt>
                  <c:pt idx="4">
                    <c:v>Catatumbo</c:v>
                  </c:pt>
                  <c:pt idx="5">
                    <c:v>Putumayo</c:v>
                  </c:pt>
                  <c:pt idx="6">
                    <c:v>Alto Patía</c:v>
                  </c:pt>
                  <c:pt idx="7">
                    <c:v>Catatumbo</c:v>
                  </c:pt>
                  <c:pt idx="8">
                    <c:v>Putumayo</c:v>
                  </c:pt>
                  <c:pt idx="9">
                    <c:v>Alto Patía</c:v>
                  </c:pt>
                  <c:pt idx="10">
                    <c:v>Catatumbo</c:v>
                  </c:pt>
                  <c:pt idx="11">
                    <c:v>Putumayo</c:v>
                  </c:pt>
                </c:lvl>
                <c:lvl>
                  <c:pt idx="0">
                    <c:v>Caña</c:v>
                  </c:pt>
                  <c:pt idx="3">
                    <c:v>Palma africana</c:v>
                  </c:pt>
                  <c:pt idx="6">
                    <c:v>Plátano</c:v>
                  </c:pt>
                  <c:pt idx="9">
                    <c:v>Yuca y Ñame</c:v>
                  </c:pt>
                </c:lvl>
              </c:multiLvlStrCache>
            </c:multiLvlStrRef>
          </c:cat>
          <c:val>
            <c:numRef>
              <c:f>'Graf y tab'!$C$311:$N$311</c:f>
              <c:numCache>
                <c:formatCode>0%</c:formatCode>
                <c:ptCount val="12"/>
                <c:pt idx="0">
                  <c:v>0.184717912194129</c:v>
                </c:pt>
                <c:pt idx="1">
                  <c:v>0.16309012875536499</c:v>
                </c:pt>
                <c:pt idx="2">
                  <c:v>0.110410094637224</c:v>
                </c:pt>
                <c:pt idx="3">
                  <c:v>0.15697674418604701</c:v>
                </c:pt>
                <c:pt idx="4">
                  <c:v>0.17435897435897399</c:v>
                </c:pt>
                <c:pt idx="5">
                  <c:v>9.2436974789915902E-2</c:v>
                </c:pt>
                <c:pt idx="6">
                  <c:v>0.16421516680089901</c:v>
                </c:pt>
                <c:pt idx="7">
                  <c:v>0.18681888946549</c:v>
                </c:pt>
                <c:pt idx="8">
                  <c:v>0.10474078766761701</c:v>
                </c:pt>
                <c:pt idx="9">
                  <c:v>0.14263418017861801</c:v>
                </c:pt>
                <c:pt idx="10">
                  <c:v>0.15990099009900999</c:v>
                </c:pt>
                <c:pt idx="11">
                  <c:v>0.101796407185629</c:v>
                </c:pt>
              </c:numCache>
            </c:numRef>
          </c:val>
          <c:extLst>
            <c:ext xmlns:c16="http://schemas.microsoft.com/office/drawing/2014/chart" uri="{C3380CC4-5D6E-409C-BE32-E72D297353CC}">
              <c16:uniqueId val="{0000000E-E737-476C-A7AB-A0CE5CA0B0C8}"/>
            </c:ext>
          </c:extLst>
        </c:ser>
        <c:ser>
          <c:idx val="2"/>
          <c:order val="2"/>
          <c:tx>
            <c:strRef>
              <c:f>'Graf y tab'!$B$312</c:f>
              <c:strCache>
                <c:ptCount val="1"/>
                <c:pt idx="0">
                  <c:v>Distrito de riego</c:v>
                </c:pt>
              </c:strCache>
            </c:strRef>
          </c:tx>
          <c:invertIfNegative val="0"/>
          <c:cat>
            <c:multiLvlStrRef>
              <c:f>'Graf y tab'!$C$308:$N$309</c:f>
              <c:multiLvlStrCache>
                <c:ptCount val="12"/>
                <c:lvl>
                  <c:pt idx="0">
                    <c:v>Alto Patía</c:v>
                  </c:pt>
                  <c:pt idx="1">
                    <c:v>Catatumbo</c:v>
                  </c:pt>
                  <c:pt idx="2">
                    <c:v>Putumayo</c:v>
                  </c:pt>
                  <c:pt idx="3">
                    <c:v>Alto Patía</c:v>
                  </c:pt>
                  <c:pt idx="4">
                    <c:v>Catatumbo</c:v>
                  </c:pt>
                  <c:pt idx="5">
                    <c:v>Putumayo</c:v>
                  </c:pt>
                  <c:pt idx="6">
                    <c:v>Alto Patía</c:v>
                  </c:pt>
                  <c:pt idx="7">
                    <c:v>Catatumbo</c:v>
                  </c:pt>
                  <c:pt idx="8">
                    <c:v>Putumayo</c:v>
                  </c:pt>
                  <c:pt idx="9">
                    <c:v>Alto Patía</c:v>
                  </c:pt>
                  <c:pt idx="10">
                    <c:v>Catatumbo</c:v>
                  </c:pt>
                  <c:pt idx="11">
                    <c:v>Putumayo</c:v>
                  </c:pt>
                </c:lvl>
                <c:lvl>
                  <c:pt idx="0">
                    <c:v>Caña</c:v>
                  </c:pt>
                  <c:pt idx="3">
                    <c:v>Palma africana</c:v>
                  </c:pt>
                  <c:pt idx="6">
                    <c:v>Plátano</c:v>
                  </c:pt>
                  <c:pt idx="9">
                    <c:v>Yuca y Ñame</c:v>
                  </c:pt>
                </c:lvl>
              </c:multiLvlStrCache>
            </c:multiLvlStrRef>
          </c:cat>
          <c:val>
            <c:numRef>
              <c:f>'Graf y tab'!$C$312:$N$312</c:f>
              <c:numCache>
                <c:formatCode>0%</c:formatCode>
                <c:ptCount val="12"/>
                <c:pt idx="0">
                  <c:v>4.3750317952892101E-3</c:v>
                </c:pt>
                <c:pt idx="1">
                  <c:v>4.29184549356223E-3</c:v>
                </c:pt>
                <c:pt idx="2">
                  <c:v>4.0558810274898601E-3</c:v>
                </c:pt>
                <c:pt idx="3">
                  <c:v>2.9069767441860499E-3</c:v>
                </c:pt>
                <c:pt idx="4">
                  <c:v>2.5641025641025602E-3</c:v>
                </c:pt>
                <c:pt idx="5">
                  <c:v>8.4033613445378096E-3</c:v>
                </c:pt>
                <c:pt idx="6">
                  <c:v>9.4951464541562502E-3</c:v>
                </c:pt>
                <c:pt idx="7">
                  <c:v>6.2272963155163502E-3</c:v>
                </c:pt>
                <c:pt idx="8">
                  <c:v>3.58990602893042E-3</c:v>
                </c:pt>
                <c:pt idx="9">
                  <c:v>3.8151391658718501E-3</c:v>
                </c:pt>
                <c:pt idx="10">
                  <c:v>3.4653465346534602E-3</c:v>
                </c:pt>
                <c:pt idx="11">
                  <c:v>4.1296716911005601E-3</c:v>
                </c:pt>
              </c:numCache>
            </c:numRef>
          </c:val>
          <c:extLst>
            <c:ext xmlns:c16="http://schemas.microsoft.com/office/drawing/2014/chart" uri="{C3380CC4-5D6E-409C-BE32-E72D297353CC}">
              <c16:uniqueId val="{0000000F-E737-476C-A7AB-A0CE5CA0B0C8}"/>
            </c:ext>
          </c:extLst>
        </c:ser>
        <c:dLbls>
          <c:showLegendKey val="0"/>
          <c:showVal val="0"/>
          <c:showCatName val="0"/>
          <c:showSerName val="0"/>
          <c:showPercent val="0"/>
          <c:showBubbleSize val="0"/>
        </c:dLbls>
        <c:gapWidth val="150"/>
        <c:axId val="1767506960"/>
        <c:axId val="1767508736"/>
      </c:barChart>
      <c:catAx>
        <c:axId val="1767506960"/>
        <c:scaling>
          <c:orientation val="minMax"/>
        </c:scaling>
        <c:delete val="0"/>
        <c:axPos val="b"/>
        <c:numFmt formatCode="General" sourceLinked="0"/>
        <c:majorTickMark val="out"/>
        <c:minorTickMark val="none"/>
        <c:tickLblPos val="nextTo"/>
        <c:crossAx val="1767508736"/>
        <c:crosses val="autoZero"/>
        <c:auto val="1"/>
        <c:lblAlgn val="ctr"/>
        <c:lblOffset val="100"/>
        <c:noMultiLvlLbl val="0"/>
      </c:catAx>
      <c:valAx>
        <c:axId val="1767508736"/>
        <c:scaling>
          <c:orientation val="minMax"/>
        </c:scaling>
        <c:delete val="1"/>
        <c:axPos val="l"/>
        <c:majorGridlines>
          <c:spPr>
            <a:ln>
              <a:noFill/>
            </a:ln>
          </c:spPr>
        </c:majorGridlines>
        <c:numFmt formatCode="0%" sourceLinked="0"/>
        <c:majorTickMark val="out"/>
        <c:minorTickMark val="none"/>
        <c:tickLblPos val="nextTo"/>
        <c:crossAx val="1767506960"/>
        <c:crosses val="autoZero"/>
        <c:crossBetween val="between"/>
      </c:valAx>
    </c:plotArea>
    <c:legend>
      <c:legendPos val="b"/>
      <c:overlay val="0"/>
    </c:legend>
    <c:plotVisOnly val="1"/>
    <c:dispBlanksAs val="gap"/>
    <c:showDLblsOverMax val="0"/>
  </c:chart>
  <c:spPr>
    <a:ln>
      <a:noFill/>
    </a:ln>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'Graf y tab'!$B$341</c:f>
              <c:strCache>
                <c:ptCount val="1"/>
                <c:pt idx="0">
                  <c:v>Actividad comercialización al detal</c:v>
                </c:pt>
              </c:strCache>
            </c:strRef>
          </c:tx>
          <c:spPr>
            <a:solidFill>
              <a:srgbClr val="FFC000"/>
            </a:solidFill>
          </c:spPr>
          <c:invertIfNegative val="0"/>
          <c:cat>
            <c:multiLvlStrRef>
              <c:f>'Graf y tab'!$C$338:$N$339</c:f>
              <c:multiLvlStrCache>
                <c:ptCount val="12"/>
                <c:lvl>
                  <c:pt idx="0">
                    <c:v>Alto Patía</c:v>
                  </c:pt>
                  <c:pt idx="1">
                    <c:v>Catatumbo</c:v>
                  </c:pt>
                  <c:pt idx="2">
                    <c:v>Putumayo</c:v>
                  </c:pt>
                  <c:pt idx="3">
                    <c:v>Alto Patía</c:v>
                  </c:pt>
                  <c:pt idx="4">
                    <c:v>Catatumbo</c:v>
                  </c:pt>
                  <c:pt idx="5">
                    <c:v>Putumayo</c:v>
                  </c:pt>
                  <c:pt idx="6">
                    <c:v>Alto Patía</c:v>
                  </c:pt>
                  <c:pt idx="7">
                    <c:v>Catatumbo</c:v>
                  </c:pt>
                  <c:pt idx="8">
                    <c:v>Putumayo</c:v>
                  </c:pt>
                  <c:pt idx="9">
                    <c:v>Alto Patía</c:v>
                  </c:pt>
                  <c:pt idx="10">
                    <c:v>Catatumbo</c:v>
                  </c:pt>
                  <c:pt idx="11">
                    <c:v>Putumayo</c:v>
                  </c:pt>
                </c:lvl>
                <c:lvl>
                  <c:pt idx="0">
                    <c:v>Caña</c:v>
                  </c:pt>
                  <c:pt idx="3">
                    <c:v>Palma africana</c:v>
                  </c:pt>
                  <c:pt idx="6">
                    <c:v>Plátano</c:v>
                  </c:pt>
                  <c:pt idx="9">
                    <c:v>Yuca y Ñame</c:v>
                  </c:pt>
                </c:lvl>
              </c:multiLvlStrCache>
            </c:multiLvlStrRef>
          </c:cat>
          <c:val>
            <c:numRef>
              <c:f>'Graf y tab'!$C$341:$N$341</c:f>
              <c:numCache>
                <c:formatCode>0.0%</c:formatCode>
                <c:ptCount val="12"/>
                <c:pt idx="0">
                  <c:v>2.5436231367960498E-3</c:v>
                </c:pt>
                <c:pt idx="1">
                  <c:v>0</c:v>
                </c:pt>
                <c:pt idx="2">
                  <c:v>6.3091482649842304E-3</c:v>
                </c:pt>
                <c:pt idx="3">
                  <c:v>0</c:v>
                </c:pt>
                <c:pt idx="4">
                  <c:v>0</c:v>
                </c:pt>
                <c:pt idx="5">
                  <c:v>0</c:v>
                </c:pt>
                <c:pt idx="6">
                  <c:v>2.6705099402314402E-3</c:v>
                </c:pt>
                <c:pt idx="7">
                  <c:v>0</c:v>
                </c:pt>
                <c:pt idx="8">
                  <c:v>4.0122479146869399E-3</c:v>
                </c:pt>
                <c:pt idx="9">
                  <c:v>2.34110812451227E-3</c:v>
                </c:pt>
                <c:pt idx="10">
                  <c:v>0</c:v>
                </c:pt>
                <c:pt idx="11">
                  <c:v>4.9556060293206696E-3</c:v>
                </c:pt>
              </c:numCache>
            </c:numRef>
          </c:val>
          <c:extLst>
            <c:ext xmlns:c16="http://schemas.microsoft.com/office/drawing/2014/chart" uri="{C3380CC4-5D6E-409C-BE32-E72D297353CC}">
              <c16:uniqueId val="{00000000-D642-4487-A7F6-4D602D30A1FF}"/>
            </c:ext>
          </c:extLst>
        </c:ser>
        <c:ser>
          <c:idx val="1"/>
          <c:order val="1"/>
          <c:tx>
            <c:strRef>
              <c:f>'Graf y tab'!$B$340</c:f>
              <c:strCache>
                <c:ptCount val="1"/>
                <c:pt idx="0">
                  <c:v>Actividad de valor agregado</c:v>
                </c:pt>
              </c:strCache>
            </c:strRef>
          </c:tx>
          <c:spPr>
            <a:solidFill>
              <a:schemeClr val="accent3">
                <a:lumMod val="75000"/>
              </a:schemeClr>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'Graf y tab'!$C$338:$N$339</c:f>
              <c:multiLvlStrCache>
                <c:ptCount val="12"/>
                <c:lvl>
                  <c:pt idx="0">
                    <c:v>Alto Patía</c:v>
                  </c:pt>
                  <c:pt idx="1">
                    <c:v>Catatumbo</c:v>
                  </c:pt>
                  <c:pt idx="2">
                    <c:v>Putumayo</c:v>
                  </c:pt>
                  <c:pt idx="3">
                    <c:v>Alto Patía</c:v>
                  </c:pt>
                  <c:pt idx="4">
                    <c:v>Catatumbo</c:v>
                  </c:pt>
                  <c:pt idx="5">
                    <c:v>Putumayo</c:v>
                  </c:pt>
                  <c:pt idx="6">
                    <c:v>Alto Patía</c:v>
                  </c:pt>
                  <c:pt idx="7">
                    <c:v>Catatumbo</c:v>
                  </c:pt>
                  <c:pt idx="8">
                    <c:v>Putumayo</c:v>
                  </c:pt>
                  <c:pt idx="9">
                    <c:v>Alto Patía</c:v>
                  </c:pt>
                  <c:pt idx="10">
                    <c:v>Catatumbo</c:v>
                  </c:pt>
                  <c:pt idx="11">
                    <c:v>Putumayo</c:v>
                  </c:pt>
                </c:lvl>
                <c:lvl>
                  <c:pt idx="0">
                    <c:v>Caña</c:v>
                  </c:pt>
                  <c:pt idx="3">
                    <c:v>Palma africana</c:v>
                  </c:pt>
                  <c:pt idx="6">
                    <c:v>Plátano</c:v>
                  </c:pt>
                  <c:pt idx="9">
                    <c:v>Yuca y Ñame</c:v>
                  </c:pt>
                </c:lvl>
              </c:multiLvlStrCache>
            </c:multiLvlStrRef>
          </c:cat>
          <c:val>
            <c:numRef>
              <c:f>'Graf y tab'!$C$340:$N$340</c:f>
              <c:numCache>
                <c:formatCode>0.0%</c:formatCode>
                <c:ptCount val="12"/>
                <c:pt idx="0">
                  <c:v>1.3379457699547201E-2</c:v>
                </c:pt>
                <c:pt idx="1">
                  <c:v>4.7210300429184497E-2</c:v>
                </c:pt>
                <c:pt idx="2">
                  <c:v>3.9657503379900899E-2</c:v>
                </c:pt>
                <c:pt idx="3">
                  <c:v>0</c:v>
                </c:pt>
                <c:pt idx="4">
                  <c:v>2.8205128205128199E-2</c:v>
                </c:pt>
                <c:pt idx="5">
                  <c:v>2.5210084033613401E-2</c:v>
                </c:pt>
                <c:pt idx="6">
                  <c:v>7.0789707939468496E-3</c:v>
                </c:pt>
                <c:pt idx="7">
                  <c:v>6.6943435391800699E-2</c:v>
                </c:pt>
                <c:pt idx="8">
                  <c:v>9.1859360152043105E-3</c:v>
                </c:pt>
                <c:pt idx="9">
                  <c:v>6.5897858319604596E-3</c:v>
                </c:pt>
                <c:pt idx="10">
                  <c:v>6.9801980198019795E-2</c:v>
                </c:pt>
                <c:pt idx="11">
                  <c:v>1.01176956431964E-2</c:v>
                </c:pt>
              </c:numCache>
            </c:numRef>
          </c:val>
          <c:extLst>
            <c:ext xmlns:c16="http://schemas.microsoft.com/office/drawing/2014/chart" uri="{C3380CC4-5D6E-409C-BE32-E72D297353CC}">
              <c16:uniqueId val="{00000001-D642-4487-A7F6-4D602D30A1FF}"/>
            </c:ext>
          </c:extLst>
        </c:ser>
        <c:dLbls>
          <c:showLegendKey val="0"/>
          <c:showVal val="0"/>
          <c:showCatName val="0"/>
          <c:showSerName val="0"/>
          <c:showPercent val="0"/>
          <c:showBubbleSize val="0"/>
        </c:dLbls>
        <c:gapWidth val="150"/>
        <c:axId val="1767451632"/>
        <c:axId val="1767448304"/>
      </c:barChart>
      <c:catAx>
        <c:axId val="1767451632"/>
        <c:scaling>
          <c:orientation val="minMax"/>
        </c:scaling>
        <c:delete val="0"/>
        <c:axPos val="b"/>
        <c:numFmt formatCode="General" sourceLinked="0"/>
        <c:majorTickMark val="out"/>
        <c:minorTickMark val="none"/>
        <c:tickLblPos val="nextTo"/>
        <c:crossAx val="1767448304"/>
        <c:crosses val="autoZero"/>
        <c:auto val="1"/>
        <c:lblAlgn val="ctr"/>
        <c:lblOffset val="100"/>
        <c:noMultiLvlLbl val="0"/>
      </c:catAx>
      <c:valAx>
        <c:axId val="1767448304"/>
        <c:scaling>
          <c:orientation val="minMax"/>
          <c:max val="0.1"/>
        </c:scaling>
        <c:delete val="1"/>
        <c:axPos val="l"/>
        <c:majorGridlines>
          <c:spPr>
            <a:ln>
              <a:noFill/>
            </a:ln>
          </c:spPr>
        </c:majorGridlines>
        <c:title>
          <c:tx>
            <c:rich>
              <a:bodyPr rot="-5400000" vert="horz"/>
              <a:lstStyle/>
              <a:p>
                <a:pPr>
                  <a:defRPr/>
                </a:pPr>
                <a:r>
                  <a:rPr lang="es-CO" baseline="0"/>
                  <a:t>% UPA</a:t>
                </a:r>
                <a:endParaRPr lang="es-CO"/>
              </a:p>
            </c:rich>
          </c:tx>
          <c:overlay val="0"/>
        </c:title>
        <c:numFmt formatCode="0%" sourceLinked="0"/>
        <c:majorTickMark val="out"/>
        <c:minorTickMark val="none"/>
        <c:tickLblPos val="nextTo"/>
        <c:crossAx val="1767451632"/>
        <c:crosses val="autoZero"/>
        <c:crossBetween val="between"/>
        <c:majorUnit val="0.05"/>
      </c:valAx>
    </c:plotArea>
    <c:legend>
      <c:legendPos val="b"/>
      <c:overlay val="0"/>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Finanzas Subregiones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percentStacked"/>
        <c:varyColors val="0"/>
        <c:ser>
          <c:idx val="2"/>
          <c:order val="0"/>
          <c:tx>
            <c:strRef>
              <c:f>Putumayo!$G$46</c:f>
              <c:strCache>
                <c:ptCount val="1"/>
                <c:pt idx="0">
                  <c:v>Ingresos Tributarios</c:v>
                </c:pt>
              </c:strCache>
            </c:strRef>
          </c:tx>
          <c:spPr>
            <a:solidFill>
              <a:schemeClr val="bg1">
                <a:lumMod val="65000"/>
              </a:schemeClr>
            </a:solidFill>
            <a:ln>
              <a:noFill/>
            </a:ln>
            <a:effectLst/>
          </c:spPr>
          <c:invertIfNegative val="0"/>
          <c:cat>
            <c:strRef>
              <c:f>Putumayo!$D$59:$D$61</c:f>
              <c:strCache>
                <c:ptCount val="3"/>
                <c:pt idx="0">
                  <c:v>Alto Patia Nte del Cauca</c:v>
                </c:pt>
                <c:pt idx="1">
                  <c:v>Catatumbo</c:v>
                </c:pt>
                <c:pt idx="2">
                  <c:v>Putumayo</c:v>
                </c:pt>
              </c:strCache>
            </c:strRef>
          </c:cat>
          <c:val>
            <c:numRef>
              <c:f>Putumayo!$U$59:$U$61</c:f>
              <c:numCache>
                <c:formatCode>0%</c:formatCode>
                <c:ptCount val="3"/>
                <c:pt idx="0">
                  <c:v>0.13521691217492701</c:v>
                </c:pt>
                <c:pt idx="1">
                  <c:v>0.11883277165813901</c:v>
                </c:pt>
                <c:pt idx="2">
                  <c:v>3.4776411211436098E-2</c:v>
                </c:pt>
              </c:numCache>
            </c:numRef>
          </c:val>
          <c:extLst>
            <c:ext xmlns:c16="http://schemas.microsoft.com/office/drawing/2014/chart" uri="{C3380CC4-5D6E-409C-BE32-E72D297353CC}">
              <c16:uniqueId val="{00000000-0D2E-4CA3-8E29-203CA97C1D9E}"/>
            </c:ext>
          </c:extLst>
        </c:ser>
        <c:ser>
          <c:idx val="0"/>
          <c:order val="1"/>
          <c:tx>
            <c:strRef>
              <c:f>Putumayo!$I$46</c:f>
              <c:strCache>
                <c:ptCount val="1"/>
                <c:pt idx="0">
                  <c:v>Transferencias </c:v>
                </c:pt>
              </c:strCache>
            </c:strRef>
          </c:tx>
          <c:spPr>
            <a:solidFill>
              <a:srgbClr val="C00000"/>
            </a:solidFill>
            <a:ln>
              <a:noFill/>
            </a:ln>
            <a:effectLst/>
          </c:spPr>
          <c:invertIfNegative val="0"/>
          <c:cat>
            <c:strRef>
              <c:f>Putumayo!$D$59:$D$61</c:f>
              <c:strCache>
                <c:ptCount val="3"/>
                <c:pt idx="0">
                  <c:v>Alto Patia Nte del Cauca</c:v>
                </c:pt>
                <c:pt idx="1">
                  <c:v>Catatumbo</c:v>
                </c:pt>
                <c:pt idx="2">
                  <c:v>Putumayo</c:v>
                </c:pt>
              </c:strCache>
            </c:strRef>
          </c:cat>
          <c:val>
            <c:numRef>
              <c:f>Putumayo!$W$59:$W$61</c:f>
              <c:numCache>
                <c:formatCode>0%</c:formatCode>
                <c:ptCount val="3"/>
                <c:pt idx="0">
                  <c:v>5.4273174286618299E-2</c:v>
                </c:pt>
                <c:pt idx="1">
                  <c:v>2.4858234124955698E-2</c:v>
                </c:pt>
                <c:pt idx="2">
                  <c:v>0.105079427211253</c:v>
                </c:pt>
              </c:numCache>
            </c:numRef>
          </c:val>
          <c:extLst>
            <c:ext xmlns:c16="http://schemas.microsoft.com/office/drawing/2014/chart" uri="{C3380CC4-5D6E-409C-BE32-E72D297353CC}">
              <c16:uniqueId val="{00000001-0D2E-4CA3-8E29-203CA97C1D9E}"/>
            </c:ext>
          </c:extLst>
        </c:ser>
        <c:ser>
          <c:idx val="1"/>
          <c:order val="2"/>
          <c:tx>
            <c:strRef>
              <c:f>Putumayo!$J$46</c:f>
              <c:strCache>
                <c:ptCount val="1"/>
                <c:pt idx="0">
                  <c:v>Ingresos no tributarios</c:v>
                </c:pt>
              </c:strCache>
            </c:strRef>
          </c:tx>
          <c:spPr>
            <a:solidFill>
              <a:srgbClr val="548235"/>
            </a:solidFill>
            <a:ln>
              <a:noFill/>
            </a:ln>
            <a:effectLst/>
          </c:spPr>
          <c:invertIfNegative val="0"/>
          <c:cat>
            <c:strRef>
              <c:f>Putumayo!$D$59:$D$61</c:f>
              <c:strCache>
                <c:ptCount val="3"/>
                <c:pt idx="0">
                  <c:v>Alto Patia Nte del Cauca</c:v>
                </c:pt>
                <c:pt idx="1">
                  <c:v>Catatumbo</c:v>
                </c:pt>
                <c:pt idx="2">
                  <c:v>Putumayo</c:v>
                </c:pt>
              </c:strCache>
            </c:strRef>
          </c:cat>
          <c:val>
            <c:numRef>
              <c:f>Putumayo!$V$59:$V$61</c:f>
              <c:numCache>
                <c:formatCode>0%</c:formatCode>
                <c:ptCount val="3"/>
                <c:pt idx="0">
                  <c:v>2.3824273060125599E-2</c:v>
                </c:pt>
                <c:pt idx="1">
                  <c:v>1.29852968737181E-2</c:v>
                </c:pt>
                <c:pt idx="2">
                  <c:v>6.4973075910712197E-3</c:v>
                </c:pt>
              </c:numCache>
            </c:numRef>
          </c:val>
          <c:extLst>
            <c:ext xmlns:c16="http://schemas.microsoft.com/office/drawing/2014/chart" uri="{C3380CC4-5D6E-409C-BE32-E72D297353CC}">
              <c16:uniqueId val="{00000002-0D2E-4CA3-8E29-203CA97C1D9E}"/>
            </c:ext>
          </c:extLst>
        </c:ser>
        <c:ser>
          <c:idx val="3"/>
          <c:order val="3"/>
          <c:tx>
            <c:strRef>
              <c:f>Putumayo!$N$46</c:f>
              <c:strCache>
                <c:ptCount val="1"/>
                <c:pt idx="0">
                  <c:v>Ingresos de capital</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Putumayo!$D$59:$D$61</c:f>
              <c:strCache>
                <c:ptCount val="3"/>
                <c:pt idx="0">
                  <c:v>Alto Patia Nte del Cauca</c:v>
                </c:pt>
                <c:pt idx="1">
                  <c:v>Catatumbo</c:v>
                </c:pt>
                <c:pt idx="2">
                  <c:v>Putumayo</c:v>
                </c:pt>
              </c:strCache>
            </c:strRef>
          </c:cat>
          <c:val>
            <c:numRef>
              <c:f>Putumayo!$X$59:$X$61</c:f>
              <c:numCache>
                <c:formatCode>0%</c:formatCode>
                <c:ptCount val="3"/>
                <c:pt idx="0">
                  <c:v>0.78668564047832901</c:v>
                </c:pt>
                <c:pt idx="1">
                  <c:v>0.84332369734318802</c:v>
                </c:pt>
                <c:pt idx="2">
                  <c:v>0.85364685398623996</c:v>
                </c:pt>
              </c:numCache>
            </c:numRef>
          </c:val>
          <c:extLst>
            <c:ext xmlns:c16="http://schemas.microsoft.com/office/drawing/2014/chart" uri="{C3380CC4-5D6E-409C-BE32-E72D297353CC}">
              <c16:uniqueId val="{00000003-0D2E-4CA3-8E29-203CA97C1D9E}"/>
            </c:ext>
          </c:extLst>
        </c:ser>
        <c:dLbls>
          <c:showLegendKey val="0"/>
          <c:showVal val="0"/>
          <c:showCatName val="0"/>
          <c:showSerName val="0"/>
          <c:showPercent val="0"/>
          <c:showBubbleSize val="0"/>
        </c:dLbls>
        <c:gapWidth val="182"/>
        <c:overlap val="100"/>
        <c:axId val="2113593184"/>
        <c:axId val="2113595504"/>
      </c:barChart>
      <c:catAx>
        <c:axId val="2113593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13595504"/>
        <c:crosses val="autoZero"/>
        <c:auto val="1"/>
        <c:lblAlgn val="ctr"/>
        <c:lblOffset val="100"/>
        <c:noMultiLvlLbl val="0"/>
      </c:catAx>
      <c:valAx>
        <c:axId val="21135955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13593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tx>
            <c:strRef>
              <c:f>'Graf y tab'!$E$30</c:f>
              <c:strCache>
                <c:ptCount val="1"/>
                <c:pt idx="0">
                  <c:v>Hombres</c:v>
                </c:pt>
              </c:strCache>
            </c:strRef>
          </c:tx>
          <c:spPr>
            <a:solidFill>
              <a:srgbClr val="9BBB59">
                <a:lumMod val="75000"/>
              </a:srgbClr>
            </a:solidFill>
          </c:spPr>
          <c:invertIfNegative val="0"/>
          <c:cat>
            <c:strRef>
              <c:f>'Graf y tab'!$A$31:$A$48</c:f>
              <c:strCache>
                <c:ptCount val="18"/>
                <c:pt idx="0">
                  <c:v>10 - 14</c:v>
                </c:pt>
                <c:pt idx="1">
                  <c:v>15 - 19</c:v>
                </c:pt>
                <c:pt idx="2">
                  <c:v>20 - 24</c:v>
                </c:pt>
                <c:pt idx="3">
                  <c:v>25 - 29</c:v>
                </c:pt>
                <c:pt idx="4">
                  <c:v>30 - 34</c:v>
                </c:pt>
                <c:pt idx="5">
                  <c:v>35 - 39</c:v>
                </c:pt>
                <c:pt idx="6">
                  <c:v>40 - 44</c:v>
                </c:pt>
                <c:pt idx="7">
                  <c:v>45 - 49</c:v>
                </c:pt>
                <c:pt idx="8">
                  <c:v>50 - 54</c:v>
                </c:pt>
                <c:pt idx="9">
                  <c:v>55 - 59</c:v>
                </c:pt>
                <c:pt idx="10">
                  <c:v>60 - 64</c:v>
                </c:pt>
                <c:pt idx="11">
                  <c:v>65 - 69</c:v>
                </c:pt>
                <c:pt idx="12">
                  <c:v>70 - 74</c:v>
                </c:pt>
                <c:pt idx="13">
                  <c:v>75 - 79</c:v>
                </c:pt>
                <c:pt idx="14">
                  <c:v>80 - 84</c:v>
                </c:pt>
                <c:pt idx="15">
                  <c:v>85 - 89</c:v>
                </c:pt>
                <c:pt idx="16">
                  <c:v>90 - 94</c:v>
                </c:pt>
                <c:pt idx="17">
                  <c:v>95 - 99</c:v>
                </c:pt>
              </c:strCache>
            </c:strRef>
          </c:cat>
          <c:val>
            <c:numRef>
              <c:f>'Graf y tab'!$E$31:$E$48</c:f>
              <c:numCache>
                <c:formatCode>0</c:formatCode>
                <c:ptCount val="18"/>
                <c:pt idx="0">
                  <c:v>-115</c:v>
                </c:pt>
                <c:pt idx="1">
                  <c:v>-321</c:v>
                </c:pt>
                <c:pt idx="2">
                  <c:v>-986</c:v>
                </c:pt>
                <c:pt idx="3">
                  <c:v>-1473</c:v>
                </c:pt>
                <c:pt idx="4">
                  <c:v>-204</c:v>
                </c:pt>
                <c:pt idx="5">
                  <c:v>-2131</c:v>
                </c:pt>
                <c:pt idx="6">
                  <c:v>-215</c:v>
                </c:pt>
                <c:pt idx="7">
                  <c:v>-2041</c:v>
                </c:pt>
                <c:pt idx="8">
                  <c:v>-2222</c:v>
                </c:pt>
                <c:pt idx="9">
                  <c:v>-1819</c:v>
                </c:pt>
                <c:pt idx="10">
                  <c:v>-1888</c:v>
                </c:pt>
                <c:pt idx="11">
                  <c:v>-1414</c:v>
                </c:pt>
                <c:pt idx="12">
                  <c:v>-1115</c:v>
                </c:pt>
                <c:pt idx="13">
                  <c:v>-806</c:v>
                </c:pt>
                <c:pt idx="14">
                  <c:v>-405</c:v>
                </c:pt>
                <c:pt idx="15">
                  <c:v>-181</c:v>
                </c:pt>
                <c:pt idx="16">
                  <c:v>-40</c:v>
                </c:pt>
                <c:pt idx="17">
                  <c:v>-14</c:v>
                </c:pt>
              </c:numCache>
            </c:numRef>
          </c:val>
          <c:extLst>
            <c:ext xmlns:c16="http://schemas.microsoft.com/office/drawing/2014/chart" uri="{C3380CC4-5D6E-409C-BE32-E72D297353CC}">
              <c16:uniqueId val="{00000000-385F-4982-8894-FAD3B6A2925D}"/>
            </c:ext>
          </c:extLst>
        </c:ser>
        <c:ser>
          <c:idx val="1"/>
          <c:order val="1"/>
          <c:tx>
            <c:strRef>
              <c:f>'Graf y tab'!$F$30</c:f>
              <c:strCache>
                <c:ptCount val="1"/>
                <c:pt idx="0">
                  <c:v>Mujeres</c:v>
                </c:pt>
              </c:strCache>
            </c:strRef>
          </c:tx>
          <c:spPr>
            <a:solidFill>
              <a:srgbClr val="C00000"/>
            </a:solidFill>
          </c:spPr>
          <c:invertIfNegative val="0"/>
          <c:cat>
            <c:strRef>
              <c:f>'Graf y tab'!$A$31:$A$48</c:f>
              <c:strCache>
                <c:ptCount val="18"/>
                <c:pt idx="0">
                  <c:v>10 - 14</c:v>
                </c:pt>
                <c:pt idx="1">
                  <c:v>15 - 19</c:v>
                </c:pt>
                <c:pt idx="2">
                  <c:v>20 - 24</c:v>
                </c:pt>
                <c:pt idx="3">
                  <c:v>25 - 29</c:v>
                </c:pt>
                <c:pt idx="4">
                  <c:v>30 - 34</c:v>
                </c:pt>
                <c:pt idx="5">
                  <c:v>35 - 39</c:v>
                </c:pt>
                <c:pt idx="6">
                  <c:v>40 - 44</c:v>
                </c:pt>
                <c:pt idx="7">
                  <c:v>45 - 49</c:v>
                </c:pt>
                <c:pt idx="8">
                  <c:v>50 - 54</c:v>
                </c:pt>
                <c:pt idx="9">
                  <c:v>55 - 59</c:v>
                </c:pt>
                <c:pt idx="10">
                  <c:v>60 - 64</c:v>
                </c:pt>
                <c:pt idx="11">
                  <c:v>65 - 69</c:v>
                </c:pt>
                <c:pt idx="12">
                  <c:v>70 - 74</c:v>
                </c:pt>
                <c:pt idx="13">
                  <c:v>75 - 79</c:v>
                </c:pt>
                <c:pt idx="14">
                  <c:v>80 - 84</c:v>
                </c:pt>
                <c:pt idx="15">
                  <c:v>85 - 89</c:v>
                </c:pt>
                <c:pt idx="16">
                  <c:v>90 - 94</c:v>
                </c:pt>
                <c:pt idx="17">
                  <c:v>95 - 99</c:v>
                </c:pt>
              </c:strCache>
            </c:strRef>
          </c:cat>
          <c:val>
            <c:numRef>
              <c:f>'Graf y tab'!$F$31:$F$48</c:f>
              <c:numCache>
                <c:formatCode>0</c:formatCode>
                <c:ptCount val="18"/>
                <c:pt idx="0">
                  <c:v>49</c:v>
                </c:pt>
                <c:pt idx="1">
                  <c:v>217</c:v>
                </c:pt>
                <c:pt idx="2">
                  <c:v>752</c:v>
                </c:pt>
                <c:pt idx="3">
                  <c:v>1119</c:v>
                </c:pt>
                <c:pt idx="4">
                  <c:v>1474</c:v>
                </c:pt>
                <c:pt idx="5">
                  <c:v>1515</c:v>
                </c:pt>
                <c:pt idx="6">
                  <c:v>1422</c:v>
                </c:pt>
                <c:pt idx="7">
                  <c:v>142</c:v>
                </c:pt>
                <c:pt idx="8">
                  <c:v>1383</c:v>
                </c:pt>
                <c:pt idx="9">
                  <c:v>1208</c:v>
                </c:pt>
                <c:pt idx="10">
                  <c:v>1105</c:v>
                </c:pt>
                <c:pt idx="11">
                  <c:v>783</c:v>
                </c:pt>
                <c:pt idx="12">
                  <c:v>611</c:v>
                </c:pt>
                <c:pt idx="13">
                  <c:v>419</c:v>
                </c:pt>
                <c:pt idx="14">
                  <c:v>210</c:v>
                </c:pt>
                <c:pt idx="15">
                  <c:v>108</c:v>
                </c:pt>
                <c:pt idx="16">
                  <c:v>33</c:v>
                </c:pt>
                <c:pt idx="17">
                  <c:v>8</c:v>
                </c:pt>
              </c:numCache>
            </c:numRef>
          </c:val>
          <c:extLst>
            <c:ext xmlns:c16="http://schemas.microsoft.com/office/drawing/2014/chart" uri="{C3380CC4-5D6E-409C-BE32-E72D297353CC}">
              <c16:uniqueId val="{00000001-385F-4982-8894-FAD3B6A2925D}"/>
            </c:ext>
          </c:extLst>
        </c:ser>
        <c:dLbls>
          <c:showLegendKey val="0"/>
          <c:showVal val="0"/>
          <c:showCatName val="0"/>
          <c:showSerName val="0"/>
          <c:showPercent val="0"/>
          <c:showBubbleSize val="0"/>
        </c:dLbls>
        <c:gapWidth val="15"/>
        <c:overlap val="100"/>
        <c:axId val="1851109616"/>
        <c:axId val="1851111936"/>
      </c:barChart>
      <c:catAx>
        <c:axId val="1851109616"/>
        <c:scaling>
          <c:orientation val="minMax"/>
        </c:scaling>
        <c:delete val="0"/>
        <c:axPos val="l"/>
        <c:numFmt formatCode="General" sourceLinked="0"/>
        <c:majorTickMark val="none"/>
        <c:minorTickMark val="none"/>
        <c:tickLblPos val="low"/>
        <c:crossAx val="1851111936"/>
        <c:crosses val="autoZero"/>
        <c:auto val="1"/>
        <c:lblAlgn val="ctr"/>
        <c:lblOffset val="100"/>
        <c:tickLblSkip val="1"/>
        <c:noMultiLvlLbl val="0"/>
      </c:catAx>
      <c:valAx>
        <c:axId val="1851111936"/>
        <c:scaling>
          <c:orientation val="minMax"/>
        </c:scaling>
        <c:delete val="0"/>
        <c:axPos val="b"/>
        <c:majorGridlines/>
        <c:numFmt formatCode="0" sourceLinked="1"/>
        <c:majorTickMark val="none"/>
        <c:minorTickMark val="none"/>
        <c:tickLblPos val="low"/>
        <c:crossAx val="1851109616"/>
        <c:crosses val="autoZero"/>
        <c:crossBetween val="between"/>
      </c:valAx>
    </c:plotArea>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'Graf y tab'!$E$30</c:f>
              <c:strCache>
                <c:ptCount val="1"/>
                <c:pt idx="0">
                  <c:v>Hombres</c:v>
                </c:pt>
              </c:strCache>
            </c:strRef>
          </c:tx>
          <c:spPr>
            <a:solidFill>
              <a:schemeClr val="accent3">
                <a:lumMod val="75000"/>
              </a:schemeClr>
            </a:solidFill>
          </c:spPr>
          <c:invertIfNegative val="0"/>
          <c:cat>
            <c:strRef>
              <c:f>'Graf y tab'!$A$53:$A$70</c:f>
              <c:strCache>
                <c:ptCount val="18"/>
                <c:pt idx="0">
                  <c:v>10 - 14</c:v>
                </c:pt>
                <c:pt idx="1">
                  <c:v>15 - 19</c:v>
                </c:pt>
                <c:pt idx="2">
                  <c:v>20 - 24</c:v>
                </c:pt>
                <c:pt idx="3">
                  <c:v>25 - 29</c:v>
                </c:pt>
                <c:pt idx="4">
                  <c:v>30 - 34</c:v>
                </c:pt>
                <c:pt idx="5">
                  <c:v>35 - 39</c:v>
                </c:pt>
                <c:pt idx="6">
                  <c:v>40 - 44</c:v>
                </c:pt>
                <c:pt idx="7">
                  <c:v>45 - 49</c:v>
                </c:pt>
                <c:pt idx="8">
                  <c:v>50 - 54</c:v>
                </c:pt>
                <c:pt idx="9">
                  <c:v>55 - 59</c:v>
                </c:pt>
                <c:pt idx="10">
                  <c:v>60 - 64</c:v>
                </c:pt>
                <c:pt idx="11">
                  <c:v>65 - 69</c:v>
                </c:pt>
                <c:pt idx="12">
                  <c:v>70 - 74</c:v>
                </c:pt>
                <c:pt idx="13">
                  <c:v>75 - 79</c:v>
                </c:pt>
                <c:pt idx="14">
                  <c:v>80 - 84</c:v>
                </c:pt>
                <c:pt idx="15">
                  <c:v>85 - 89</c:v>
                </c:pt>
                <c:pt idx="16">
                  <c:v>90 - 94</c:v>
                </c:pt>
                <c:pt idx="17">
                  <c:v>95 - 99</c:v>
                </c:pt>
              </c:strCache>
            </c:strRef>
          </c:cat>
          <c:val>
            <c:numRef>
              <c:f>'Graf y tab'!$E$53:$E$70</c:f>
              <c:numCache>
                <c:formatCode>0</c:formatCode>
                <c:ptCount val="18"/>
                <c:pt idx="0">
                  <c:v>-25</c:v>
                </c:pt>
                <c:pt idx="1">
                  <c:v>-57</c:v>
                </c:pt>
                <c:pt idx="2">
                  <c:v>-85</c:v>
                </c:pt>
                <c:pt idx="3">
                  <c:v>-111</c:v>
                </c:pt>
                <c:pt idx="4">
                  <c:v>-184</c:v>
                </c:pt>
                <c:pt idx="5">
                  <c:v>-191</c:v>
                </c:pt>
                <c:pt idx="6">
                  <c:v>-201</c:v>
                </c:pt>
                <c:pt idx="7">
                  <c:v>-196</c:v>
                </c:pt>
                <c:pt idx="8">
                  <c:v>-207</c:v>
                </c:pt>
                <c:pt idx="9">
                  <c:v>-196</c:v>
                </c:pt>
                <c:pt idx="10">
                  <c:v>-120</c:v>
                </c:pt>
                <c:pt idx="11">
                  <c:v>-72</c:v>
                </c:pt>
                <c:pt idx="12">
                  <c:v>-55</c:v>
                </c:pt>
                <c:pt idx="13">
                  <c:v>-21</c:v>
                </c:pt>
                <c:pt idx="14">
                  <c:v>-14</c:v>
                </c:pt>
                <c:pt idx="15">
                  <c:v>-2</c:v>
                </c:pt>
                <c:pt idx="16">
                  <c:v>0</c:v>
                </c:pt>
                <c:pt idx="17">
                  <c:v>-1</c:v>
                </c:pt>
              </c:numCache>
            </c:numRef>
          </c:val>
          <c:extLst>
            <c:ext xmlns:c16="http://schemas.microsoft.com/office/drawing/2014/chart" uri="{C3380CC4-5D6E-409C-BE32-E72D297353CC}">
              <c16:uniqueId val="{00000000-C0E3-413D-AF63-BD309CA6E391}"/>
            </c:ext>
          </c:extLst>
        </c:ser>
        <c:ser>
          <c:idx val="1"/>
          <c:order val="1"/>
          <c:tx>
            <c:strRef>
              <c:f>'Graf y tab'!$F$30</c:f>
              <c:strCache>
                <c:ptCount val="1"/>
                <c:pt idx="0">
                  <c:v>Mujeres</c:v>
                </c:pt>
              </c:strCache>
            </c:strRef>
          </c:tx>
          <c:spPr>
            <a:solidFill>
              <a:srgbClr val="C00000"/>
            </a:solidFill>
          </c:spPr>
          <c:invertIfNegative val="0"/>
          <c:cat>
            <c:strRef>
              <c:f>'Graf y tab'!$A$53:$A$70</c:f>
              <c:strCache>
                <c:ptCount val="18"/>
                <c:pt idx="0">
                  <c:v>10 - 14</c:v>
                </c:pt>
                <c:pt idx="1">
                  <c:v>15 - 19</c:v>
                </c:pt>
                <c:pt idx="2">
                  <c:v>20 - 24</c:v>
                </c:pt>
                <c:pt idx="3">
                  <c:v>25 - 29</c:v>
                </c:pt>
                <c:pt idx="4">
                  <c:v>30 - 34</c:v>
                </c:pt>
                <c:pt idx="5">
                  <c:v>35 - 39</c:v>
                </c:pt>
                <c:pt idx="6">
                  <c:v>40 - 44</c:v>
                </c:pt>
                <c:pt idx="7">
                  <c:v>45 - 49</c:v>
                </c:pt>
                <c:pt idx="8">
                  <c:v>50 - 54</c:v>
                </c:pt>
                <c:pt idx="9">
                  <c:v>55 - 59</c:v>
                </c:pt>
                <c:pt idx="10">
                  <c:v>60 - 64</c:v>
                </c:pt>
                <c:pt idx="11">
                  <c:v>65 - 69</c:v>
                </c:pt>
                <c:pt idx="12">
                  <c:v>70 - 74</c:v>
                </c:pt>
                <c:pt idx="13">
                  <c:v>75 - 79</c:v>
                </c:pt>
                <c:pt idx="14">
                  <c:v>80 - 84</c:v>
                </c:pt>
                <c:pt idx="15">
                  <c:v>85 - 89</c:v>
                </c:pt>
                <c:pt idx="16">
                  <c:v>90 - 94</c:v>
                </c:pt>
                <c:pt idx="17">
                  <c:v>95 - 99</c:v>
                </c:pt>
              </c:strCache>
            </c:strRef>
          </c:cat>
          <c:val>
            <c:numRef>
              <c:f>'Graf y tab'!$F$53:$F$70</c:f>
              <c:numCache>
                <c:formatCode>0</c:formatCode>
                <c:ptCount val="18"/>
                <c:pt idx="0">
                  <c:v>19</c:v>
                </c:pt>
                <c:pt idx="1">
                  <c:v>35</c:v>
                </c:pt>
                <c:pt idx="2">
                  <c:v>29</c:v>
                </c:pt>
                <c:pt idx="3">
                  <c:v>31</c:v>
                </c:pt>
                <c:pt idx="4">
                  <c:v>57</c:v>
                </c:pt>
                <c:pt idx="5">
                  <c:v>75</c:v>
                </c:pt>
                <c:pt idx="6">
                  <c:v>65</c:v>
                </c:pt>
                <c:pt idx="7">
                  <c:v>91</c:v>
                </c:pt>
                <c:pt idx="8">
                  <c:v>65</c:v>
                </c:pt>
                <c:pt idx="9">
                  <c:v>52</c:v>
                </c:pt>
                <c:pt idx="10">
                  <c:v>50</c:v>
                </c:pt>
                <c:pt idx="11">
                  <c:v>16</c:v>
                </c:pt>
                <c:pt idx="12">
                  <c:v>12</c:v>
                </c:pt>
                <c:pt idx="13">
                  <c:v>6</c:v>
                </c:pt>
                <c:pt idx="14">
                  <c:v>3</c:v>
                </c:pt>
                <c:pt idx="15">
                  <c:v>2</c:v>
                </c:pt>
                <c:pt idx="16">
                  <c:v>0</c:v>
                </c:pt>
                <c:pt idx="17">
                  <c:v>1</c:v>
                </c:pt>
              </c:numCache>
            </c:numRef>
          </c:val>
          <c:extLst>
            <c:ext xmlns:c16="http://schemas.microsoft.com/office/drawing/2014/chart" uri="{C3380CC4-5D6E-409C-BE32-E72D297353CC}">
              <c16:uniqueId val="{00000001-C0E3-413D-AF63-BD309CA6E391}"/>
            </c:ext>
          </c:extLst>
        </c:ser>
        <c:dLbls>
          <c:showLegendKey val="0"/>
          <c:showVal val="0"/>
          <c:showCatName val="0"/>
          <c:showSerName val="0"/>
          <c:showPercent val="0"/>
          <c:showBubbleSize val="0"/>
        </c:dLbls>
        <c:gapWidth val="15"/>
        <c:overlap val="100"/>
        <c:axId val="2113584704"/>
        <c:axId val="2113587024"/>
      </c:barChart>
      <c:catAx>
        <c:axId val="2113584704"/>
        <c:scaling>
          <c:orientation val="minMax"/>
        </c:scaling>
        <c:delete val="0"/>
        <c:axPos val="l"/>
        <c:numFmt formatCode="General" sourceLinked="0"/>
        <c:majorTickMark val="none"/>
        <c:minorTickMark val="none"/>
        <c:tickLblPos val="low"/>
        <c:txPr>
          <a:bodyPr/>
          <a:lstStyle/>
          <a:p>
            <a:pPr>
              <a:defRPr>
                <a:solidFill>
                  <a:schemeClr val="bg1"/>
                </a:solidFill>
              </a:defRPr>
            </a:pPr>
            <a:endParaRPr lang="es-CO"/>
          </a:p>
        </c:txPr>
        <c:crossAx val="2113587024"/>
        <c:crosses val="autoZero"/>
        <c:auto val="1"/>
        <c:lblAlgn val="ctr"/>
        <c:lblOffset val="100"/>
        <c:tickLblSkip val="1"/>
        <c:noMultiLvlLbl val="0"/>
      </c:catAx>
      <c:valAx>
        <c:axId val="2113587024"/>
        <c:scaling>
          <c:orientation val="minMax"/>
        </c:scaling>
        <c:delete val="0"/>
        <c:axPos val="b"/>
        <c:majorGridlines/>
        <c:numFmt formatCode="0" sourceLinked="1"/>
        <c:majorTickMark val="none"/>
        <c:minorTickMark val="none"/>
        <c:tickLblPos val="low"/>
        <c:crossAx val="2113584704"/>
        <c:crosses val="autoZero"/>
        <c:crossBetween val="between"/>
      </c:valAx>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355524712434301"/>
          <c:y val="4.5227614774555398E-2"/>
          <c:w val="0.60346454219671297"/>
          <c:h val="0.83931958949005703"/>
        </c:manualLayout>
      </c:layout>
      <c:barChart>
        <c:barDir val="bar"/>
        <c:grouping val="clustered"/>
        <c:varyColors val="0"/>
        <c:ser>
          <c:idx val="0"/>
          <c:order val="0"/>
          <c:tx>
            <c:strRef>
              <c:f>'Graf y tab'!$E$30</c:f>
              <c:strCache>
                <c:ptCount val="1"/>
                <c:pt idx="0">
                  <c:v>Hombres</c:v>
                </c:pt>
              </c:strCache>
            </c:strRef>
          </c:tx>
          <c:spPr>
            <a:solidFill>
              <a:srgbClr val="9BBB59">
                <a:lumMod val="75000"/>
              </a:srgbClr>
            </a:solidFill>
          </c:spPr>
          <c:invertIfNegative val="0"/>
          <c:cat>
            <c:strRef>
              <c:f>'Graf y tab'!$A$75:$A$92</c:f>
              <c:strCache>
                <c:ptCount val="18"/>
                <c:pt idx="0">
                  <c:v>10 - 14</c:v>
                </c:pt>
                <c:pt idx="1">
                  <c:v>15 - 19</c:v>
                </c:pt>
                <c:pt idx="2">
                  <c:v>20 - 24</c:v>
                </c:pt>
                <c:pt idx="3">
                  <c:v>25 - 29</c:v>
                </c:pt>
                <c:pt idx="4">
                  <c:v>30 - 34</c:v>
                </c:pt>
                <c:pt idx="5">
                  <c:v>35 - 39</c:v>
                </c:pt>
                <c:pt idx="6">
                  <c:v>40 - 44</c:v>
                </c:pt>
                <c:pt idx="7">
                  <c:v>45 - 49</c:v>
                </c:pt>
                <c:pt idx="8">
                  <c:v>50 - 54</c:v>
                </c:pt>
                <c:pt idx="9">
                  <c:v>55 - 59</c:v>
                </c:pt>
                <c:pt idx="10">
                  <c:v>60 - 64</c:v>
                </c:pt>
                <c:pt idx="11">
                  <c:v>65 - 69</c:v>
                </c:pt>
                <c:pt idx="12">
                  <c:v>70 - 74</c:v>
                </c:pt>
                <c:pt idx="13">
                  <c:v>75 - 79</c:v>
                </c:pt>
                <c:pt idx="14">
                  <c:v>80 - 84</c:v>
                </c:pt>
                <c:pt idx="15">
                  <c:v>85 - 89</c:v>
                </c:pt>
                <c:pt idx="16">
                  <c:v>90 - 94</c:v>
                </c:pt>
                <c:pt idx="17">
                  <c:v>95 - 99</c:v>
                </c:pt>
              </c:strCache>
            </c:strRef>
          </c:cat>
          <c:val>
            <c:numRef>
              <c:f>'Graf y tab'!$E$75:$E$92</c:f>
              <c:numCache>
                <c:formatCode>0</c:formatCode>
                <c:ptCount val="18"/>
                <c:pt idx="0">
                  <c:v>-67</c:v>
                </c:pt>
                <c:pt idx="1">
                  <c:v>-128</c:v>
                </c:pt>
                <c:pt idx="2">
                  <c:v>-304</c:v>
                </c:pt>
                <c:pt idx="3">
                  <c:v>-380</c:v>
                </c:pt>
                <c:pt idx="4">
                  <c:v>-533</c:v>
                </c:pt>
                <c:pt idx="5">
                  <c:v>-588</c:v>
                </c:pt>
                <c:pt idx="6">
                  <c:v>-670</c:v>
                </c:pt>
                <c:pt idx="7">
                  <c:v>-579</c:v>
                </c:pt>
                <c:pt idx="8">
                  <c:v>-559</c:v>
                </c:pt>
                <c:pt idx="9">
                  <c:v>-473</c:v>
                </c:pt>
                <c:pt idx="10">
                  <c:v>-481</c:v>
                </c:pt>
                <c:pt idx="11">
                  <c:v>-345</c:v>
                </c:pt>
                <c:pt idx="12">
                  <c:v>-254</c:v>
                </c:pt>
                <c:pt idx="13">
                  <c:v>-151</c:v>
                </c:pt>
                <c:pt idx="14">
                  <c:v>-69</c:v>
                </c:pt>
                <c:pt idx="15">
                  <c:v>-41</c:v>
                </c:pt>
                <c:pt idx="16">
                  <c:v>-6</c:v>
                </c:pt>
                <c:pt idx="17">
                  <c:v>-5</c:v>
                </c:pt>
              </c:numCache>
            </c:numRef>
          </c:val>
          <c:extLst>
            <c:ext xmlns:c16="http://schemas.microsoft.com/office/drawing/2014/chart" uri="{C3380CC4-5D6E-409C-BE32-E72D297353CC}">
              <c16:uniqueId val="{00000000-92EC-4E9C-9A00-03EA6B9FEA8F}"/>
            </c:ext>
          </c:extLst>
        </c:ser>
        <c:ser>
          <c:idx val="1"/>
          <c:order val="1"/>
          <c:tx>
            <c:strRef>
              <c:f>'Graf y tab'!$F$30</c:f>
              <c:strCache>
                <c:ptCount val="1"/>
                <c:pt idx="0">
                  <c:v>Mujeres</c:v>
                </c:pt>
              </c:strCache>
            </c:strRef>
          </c:tx>
          <c:spPr>
            <a:solidFill>
              <a:srgbClr val="C00000"/>
            </a:solidFill>
          </c:spPr>
          <c:invertIfNegative val="0"/>
          <c:cat>
            <c:strRef>
              <c:f>'Graf y tab'!$A$75:$A$92</c:f>
              <c:strCache>
                <c:ptCount val="18"/>
                <c:pt idx="0">
                  <c:v>10 - 14</c:v>
                </c:pt>
                <c:pt idx="1">
                  <c:v>15 - 19</c:v>
                </c:pt>
                <c:pt idx="2">
                  <c:v>20 - 24</c:v>
                </c:pt>
                <c:pt idx="3">
                  <c:v>25 - 29</c:v>
                </c:pt>
                <c:pt idx="4">
                  <c:v>30 - 34</c:v>
                </c:pt>
                <c:pt idx="5">
                  <c:v>35 - 39</c:v>
                </c:pt>
                <c:pt idx="6">
                  <c:v>40 - 44</c:v>
                </c:pt>
                <c:pt idx="7">
                  <c:v>45 - 49</c:v>
                </c:pt>
                <c:pt idx="8">
                  <c:v>50 - 54</c:v>
                </c:pt>
                <c:pt idx="9">
                  <c:v>55 - 59</c:v>
                </c:pt>
                <c:pt idx="10">
                  <c:v>60 - 64</c:v>
                </c:pt>
                <c:pt idx="11">
                  <c:v>65 - 69</c:v>
                </c:pt>
                <c:pt idx="12">
                  <c:v>70 - 74</c:v>
                </c:pt>
                <c:pt idx="13">
                  <c:v>75 - 79</c:v>
                </c:pt>
                <c:pt idx="14">
                  <c:v>80 - 84</c:v>
                </c:pt>
                <c:pt idx="15">
                  <c:v>85 - 89</c:v>
                </c:pt>
                <c:pt idx="16">
                  <c:v>90 - 94</c:v>
                </c:pt>
                <c:pt idx="17">
                  <c:v>95 - 99</c:v>
                </c:pt>
              </c:strCache>
            </c:strRef>
          </c:cat>
          <c:val>
            <c:numRef>
              <c:f>'Graf y tab'!$F$75:$F$92</c:f>
              <c:numCache>
                <c:formatCode>0</c:formatCode>
                <c:ptCount val="18"/>
                <c:pt idx="0">
                  <c:v>14</c:v>
                </c:pt>
                <c:pt idx="1">
                  <c:v>89</c:v>
                </c:pt>
                <c:pt idx="2">
                  <c:v>204</c:v>
                </c:pt>
                <c:pt idx="3">
                  <c:v>298</c:v>
                </c:pt>
                <c:pt idx="4">
                  <c:v>362</c:v>
                </c:pt>
                <c:pt idx="5">
                  <c:v>420</c:v>
                </c:pt>
                <c:pt idx="6">
                  <c:v>423</c:v>
                </c:pt>
                <c:pt idx="7">
                  <c:v>372</c:v>
                </c:pt>
                <c:pt idx="8">
                  <c:v>334</c:v>
                </c:pt>
                <c:pt idx="9">
                  <c:v>259</c:v>
                </c:pt>
                <c:pt idx="10">
                  <c:v>230</c:v>
                </c:pt>
                <c:pt idx="11">
                  <c:v>149</c:v>
                </c:pt>
                <c:pt idx="12">
                  <c:v>105</c:v>
                </c:pt>
                <c:pt idx="13">
                  <c:v>82</c:v>
                </c:pt>
                <c:pt idx="14">
                  <c:v>40</c:v>
                </c:pt>
                <c:pt idx="15">
                  <c:v>18</c:v>
                </c:pt>
                <c:pt idx="16">
                  <c:v>9</c:v>
                </c:pt>
                <c:pt idx="17">
                  <c:v>1</c:v>
                </c:pt>
              </c:numCache>
            </c:numRef>
          </c:val>
          <c:extLst>
            <c:ext xmlns:c16="http://schemas.microsoft.com/office/drawing/2014/chart" uri="{C3380CC4-5D6E-409C-BE32-E72D297353CC}">
              <c16:uniqueId val="{00000001-92EC-4E9C-9A00-03EA6B9FEA8F}"/>
            </c:ext>
          </c:extLst>
        </c:ser>
        <c:dLbls>
          <c:showLegendKey val="0"/>
          <c:showVal val="0"/>
          <c:showCatName val="0"/>
          <c:showSerName val="0"/>
          <c:showPercent val="0"/>
          <c:showBubbleSize val="0"/>
        </c:dLbls>
        <c:gapWidth val="15"/>
        <c:overlap val="100"/>
        <c:axId val="2113528560"/>
        <c:axId val="2113530880"/>
      </c:barChart>
      <c:catAx>
        <c:axId val="2113528560"/>
        <c:scaling>
          <c:orientation val="minMax"/>
        </c:scaling>
        <c:delete val="0"/>
        <c:axPos val="l"/>
        <c:numFmt formatCode="General" sourceLinked="0"/>
        <c:majorTickMark val="none"/>
        <c:minorTickMark val="none"/>
        <c:tickLblPos val="low"/>
        <c:txPr>
          <a:bodyPr/>
          <a:lstStyle/>
          <a:p>
            <a:pPr>
              <a:defRPr>
                <a:solidFill>
                  <a:schemeClr val="bg1"/>
                </a:solidFill>
              </a:defRPr>
            </a:pPr>
            <a:endParaRPr lang="es-CO"/>
          </a:p>
        </c:txPr>
        <c:crossAx val="2113530880"/>
        <c:crosses val="autoZero"/>
        <c:auto val="1"/>
        <c:lblAlgn val="ctr"/>
        <c:lblOffset val="100"/>
        <c:tickLblSkip val="1"/>
        <c:noMultiLvlLbl val="0"/>
      </c:catAx>
      <c:valAx>
        <c:axId val="2113530880"/>
        <c:scaling>
          <c:orientation val="minMax"/>
        </c:scaling>
        <c:delete val="0"/>
        <c:axPos val="b"/>
        <c:majorGridlines/>
        <c:numFmt formatCode="0" sourceLinked="1"/>
        <c:majorTickMark val="none"/>
        <c:minorTickMark val="none"/>
        <c:tickLblPos val="low"/>
        <c:crossAx val="2113528560"/>
        <c:crosses val="autoZero"/>
        <c:crossBetween val="between"/>
      </c:valAx>
    </c:plotArea>
    <c:plotVisOnly val="1"/>
    <c:dispBlanksAs val="gap"/>
    <c:showDLblsOverMax val="0"/>
  </c:chart>
  <c:spPr>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CO"/>
              <a:t>Número de Unidades</a:t>
            </a:r>
            <a:r>
              <a:rPr lang="es-CO" baseline="0"/>
              <a:t> Productivas</a:t>
            </a:r>
            <a:endParaRPr lang="es-CO"/>
          </a:p>
        </c:rich>
      </c:tx>
      <c:overlay val="0"/>
    </c:title>
    <c:autoTitleDeleted val="0"/>
    <c:plotArea>
      <c:layout/>
      <c:barChart>
        <c:barDir val="col"/>
        <c:grouping val="stacked"/>
        <c:varyColors val="0"/>
        <c:ser>
          <c:idx val="0"/>
          <c:order val="0"/>
          <c:tx>
            <c:strRef>
              <c:f>'Graf y tab'!$Z$5</c:f>
              <c:strCache>
                <c:ptCount val="1"/>
                <c:pt idx="0">
                  <c:v>UPA</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 y tab'!$AA$4:$AC$4</c:f>
              <c:strCache>
                <c:ptCount val="3"/>
                <c:pt idx="0">
                  <c:v>Alto Patía y Norte del Cauca</c:v>
                </c:pt>
                <c:pt idx="1">
                  <c:v>Catatumbo</c:v>
                </c:pt>
                <c:pt idx="2">
                  <c:v>Putumayo</c:v>
                </c:pt>
              </c:strCache>
            </c:strRef>
          </c:cat>
          <c:val>
            <c:numRef>
              <c:f>'Graf y tab'!$AA$5:$AC$5</c:f>
              <c:numCache>
                <c:formatCode>#,##0</c:formatCode>
                <c:ptCount val="3"/>
                <c:pt idx="0">
                  <c:v>99402</c:v>
                </c:pt>
                <c:pt idx="1">
                  <c:v>6459</c:v>
                </c:pt>
                <c:pt idx="2" formatCode="#,##0.0">
                  <c:v>19951</c:v>
                </c:pt>
              </c:numCache>
            </c:numRef>
          </c:val>
          <c:extLst>
            <c:ext xmlns:c16="http://schemas.microsoft.com/office/drawing/2014/chart" uri="{C3380CC4-5D6E-409C-BE32-E72D297353CC}">
              <c16:uniqueId val="{00000000-62BC-4692-8D77-A3E9A43B4199}"/>
            </c:ext>
          </c:extLst>
        </c:ser>
        <c:ser>
          <c:idx val="1"/>
          <c:order val="1"/>
          <c:tx>
            <c:strRef>
              <c:f>'Graf y tab'!$Z$6</c:f>
              <c:strCache>
                <c:ptCount val="1"/>
                <c:pt idx="0">
                  <c:v>UPNA</c:v>
                </c:pt>
              </c:strCache>
            </c:strRef>
          </c:tx>
          <c:spPr>
            <a:solidFill>
              <a:srgbClr val="C00000"/>
            </a:solidFill>
          </c:spPr>
          <c:invertIfNegative val="0"/>
          <c:dLbls>
            <c:dLbl>
              <c:idx val="1"/>
              <c:layout>
                <c:manualLayout>
                  <c:x val="0"/>
                  <c:y val="-2.77777777777778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BC-4692-8D77-A3E9A43B419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 y tab'!$AA$4:$AC$4</c:f>
              <c:strCache>
                <c:ptCount val="3"/>
                <c:pt idx="0">
                  <c:v>Alto Patía y Norte del Cauca</c:v>
                </c:pt>
                <c:pt idx="1">
                  <c:v>Catatumbo</c:v>
                </c:pt>
                <c:pt idx="2">
                  <c:v>Putumayo</c:v>
                </c:pt>
              </c:strCache>
            </c:strRef>
          </c:cat>
          <c:val>
            <c:numRef>
              <c:f>'Graf y tab'!$AA$6:$AC$6</c:f>
              <c:numCache>
                <c:formatCode>#,##0</c:formatCode>
                <c:ptCount val="3"/>
                <c:pt idx="0">
                  <c:v>21700</c:v>
                </c:pt>
                <c:pt idx="1">
                  <c:v>1141</c:v>
                </c:pt>
                <c:pt idx="2">
                  <c:v>13694</c:v>
                </c:pt>
              </c:numCache>
            </c:numRef>
          </c:val>
          <c:extLst>
            <c:ext xmlns:c16="http://schemas.microsoft.com/office/drawing/2014/chart" uri="{C3380CC4-5D6E-409C-BE32-E72D297353CC}">
              <c16:uniqueId val="{00000002-62BC-4692-8D77-A3E9A43B4199}"/>
            </c:ext>
          </c:extLst>
        </c:ser>
        <c:dLbls>
          <c:showLegendKey val="0"/>
          <c:showVal val="0"/>
          <c:showCatName val="0"/>
          <c:showSerName val="0"/>
          <c:showPercent val="0"/>
          <c:showBubbleSize val="0"/>
        </c:dLbls>
        <c:gapWidth val="150"/>
        <c:overlap val="100"/>
        <c:axId val="1767656240"/>
        <c:axId val="1767658560"/>
      </c:barChart>
      <c:catAx>
        <c:axId val="1767656240"/>
        <c:scaling>
          <c:orientation val="minMax"/>
        </c:scaling>
        <c:delete val="0"/>
        <c:axPos val="b"/>
        <c:numFmt formatCode="General" sourceLinked="0"/>
        <c:majorTickMark val="out"/>
        <c:minorTickMark val="none"/>
        <c:tickLblPos val="nextTo"/>
        <c:crossAx val="1767658560"/>
        <c:crosses val="autoZero"/>
        <c:auto val="1"/>
        <c:lblAlgn val="ctr"/>
        <c:lblOffset val="100"/>
        <c:noMultiLvlLbl val="0"/>
      </c:catAx>
      <c:valAx>
        <c:axId val="1767658560"/>
        <c:scaling>
          <c:orientation val="minMax"/>
        </c:scaling>
        <c:delete val="0"/>
        <c:axPos val="l"/>
        <c:numFmt formatCode="#,##0" sourceLinked="1"/>
        <c:majorTickMark val="out"/>
        <c:minorTickMark val="none"/>
        <c:tickLblPos val="nextTo"/>
        <c:spPr>
          <a:ln>
            <a:noFill/>
          </a:ln>
        </c:spPr>
        <c:crossAx val="1767656240"/>
        <c:crosses val="autoZero"/>
        <c:crossBetween val="between"/>
      </c:valAx>
    </c:plotArea>
    <c:legend>
      <c:legendPos val="b"/>
      <c:overlay val="0"/>
    </c:legend>
    <c:plotVisOnly val="1"/>
    <c:dispBlanksAs val="gap"/>
    <c:showDLblsOverMax val="0"/>
  </c:chart>
  <c:spPr>
    <a:ln>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barChart>
        <c:barDir val="col"/>
        <c:grouping val="clustered"/>
        <c:varyColors val="0"/>
        <c:ser>
          <c:idx val="0"/>
          <c:order val="0"/>
          <c:tx>
            <c:strRef>
              <c:f>'Graf y tab'!$AE$5</c:f>
              <c:strCache>
                <c:ptCount val="1"/>
                <c:pt idx="0">
                  <c:v>Área promedio las unidades (Ha)</c:v>
                </c:pt>
              </c:strCache>
            </c:strRef>
          </c:tx>
          <c:spPr>
            <a:solidFill>
              <a:srgbClr val="9BBB59">
                <a:lumMod val="75000"/>
              </a:srgbClr>
            </a:solidFill>
          </c:spPr>
          <c:invertIfNegative val="0"/>
          <c:cat>
            <c:multiLvlStrRef>
              <c:f>'Graf y tab'!$AF$3:$AK$4</c:f>
              <c:multiLvlStrCache>
                <c:ptCount val="6"/>
                <c:lvl>
                  <c:pt idx="0">
                    <c:v>UPA</c:v>
                  </c:pt>
                  <c:pt idx="1">
                    <c:v>UPNA</c:v>
                  </c:pt>
                  <c:pt idx="2">
                    <c:v>UPA</c:v>
                  </c:pt>
                  <c:pt idx="3">
                    <c:v>UPNA</c:v>
                  </c:pt>
                  <c:pt idx="4">
                    <c:v>UPA</c:v>
                  </c:pt>
                  <c:pt idx="5">
                    <c:v>UPNA</c:v>
                  </c:pt>
                </c:lvl>
                <c:lvl>
                  <c:pt idx="0">
                    <c:v>Alto Patía</c:v>
                  </c:pt>
                  <c:pt idx="2">
                    <c:v>Catatumbo</c:v>
                  </c:pt>
                  <c:pt idx="4">
                    <c:v>Putumayo</c:v>
                  </c:pt>
                </c:lvl>
              </c:multiLvlStrCache>
            </c:multiLvlStrRef>
          </c:cat>
          <c:val>
            <c:numRef>
              <c:f>'Graf y tab'!$AF$5:$AK$5</c:f>
              <c:numCache>
                <c:formatCode>General</c:formatCode>
                <c:ptCount val="6"/>
                <c:pt idx="0">
                  <c:v>11.93611442715468</c:v>
                </c:pt>
                <c:pt idx="1">
                  <c:v>1.412226676628324</c:v>
                </c:pt>
                <c:pt idx="2">
                  <c:v>79.361437711831968</c:v>
                </c:pt>
                <c:pt idx="3">
                  <c:v>7.8053303325161618</c:v>
                </c:pt>
                <c:pt idx="4">
                  <c:v>116.22742510672811</c:v>
                </c:pt>
                <c:pt idx="5">
                  <c:v>3.3505630846948669</c:v>
                </c:pt>
              </c:numCache>
            </c:numRef>
          </c:val>
          <c:extLst>
            <c:ext xmlns:c16="http://schemas.microsoft.com/office/drawing/2014/chart" uri="{C3380CC4-5D6E-409C-BE32-E72D297353CC}">
              <c16:uniqueId val="{00000000-211A-46CF-B9D0-678E40E75F79}"/>
            </c:ext>
          </c:extLst>
        </c:ser>
        <c:dLbls>
          <c:showLegendKey val="0"/>
          <c:showVal val="0"/>
          <c:showCatName val="0"/>
          <c:showSerName val="0"/>
          <c:showPercent val="0"/>
          <c:showBubbleSize val="0"/>
        </c:dLbls>
        <c:gapWidth val="150"/>
        <c:axId val="2113482016"/>
        <c:axId val="2113484336"/>
      </c:barChart>
      <c:catAx>
        <c:axId val="2113482016"/>
        <c:scaling>
          <c:orientation val="minMax"/>
        </c:scaling>
        <c:delete val="0"/>
        <c:axPos val="b"/>
        <c:numFmt formatCode="General" sourceLinked="0"/>
        <c:majorTickMark val="out"/>
        <c:minorTickMark val="none"/>
        <c:tickLblPos val="nextTo"/>
        <c:crossAx val="2113484336"/>
        <c:crosses val="autoZero"/>
        <c:auto val="1"/>
        <c:lblAlgn val="ctr"/>
        <c:lblOffset val="100"/>
        <c:noMultiLvlLbl val="0"/>
      </c:catAx>
      <c:valAx>
        <c:axId val="2113484336"/>
        <c:scaling>
          <c:orientation val="minMax"/>
        </c:scaling>
        <c:delete val="0"/>
        <c:axPos val="l"/>
        <c:numFmt formatCode="General" sourceLinked="1"/>
        <c:majorTickMark val="out"/>
        <c:minorTickMark val="none"/>
        <c:tickLblPos val="nextTo"/>
        <c:spPr>
          <a:ln>
            <a:noFill/>
          </a:ln>
        </c:spPr>
        <c:crossAx val="2113482016"/>
        <c:crosses val="autoZero"/>
        <c:crossBetween val="between"/>
      </c:valAx>
    </c:plotArea>
    <c:plotVisOnly val="1"/>
    <c:dispBlanksAs val="gap"/>
    <c:showDLblsOverMax val="0"/>
  </c:chart>
  <c:spPr>
    <a:ln>
      <a:no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'Graf y tab'!$B$111</c:f>
              <c:strCache>
                <c:ptCount val="1"/>
                <c:pt idx="0">
                  <c:v>Primarios permanentes "upstream"</c:v>
                </c:pt>
              </c:strCache>
            </c:strRef>
          </c:tx>
          <c:spPr>
            <a:solidFill>
              <a:schemeClr val="accent3">
                <a:lumMod val="75000"/>
              </a:schemeClr>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 y tab'!$F$110:$H$110</c:f>
              <c:strCache>
                <c:ptCount val="3"/>
                <c:pt idx="0">
                  <c:v>Alto Patía y Norte del Cauca</c:v>
                </c:pt>
                <c:pt idx="1">
                  <c:v>Catatumbo</c:v>
                </c:pt>
                <c:pt idx="2">
                  <c:v>Putumayo</c:v>
                </c:pt>
              </c:strCache>
            </c:strRef>
          </c:cat>
          <c:val>
            <c:numRef>
              <c:f>'Graf y tab'!$F$111:$H$111</c:f>
              <c:numCache>
                <c:formatCode>0.0%</c:formatCode>
                <c:ptCount val="3"/>
                <c:pt idx="0">
                  <c:v>0.97513218415509595</c:v>
                </c:pt>
                <c:pt idx="1">
                  <c:v>0.93236880404074995</c:v>
                </c:pt>
                <c:pt idx="2">
                  <c:v>0.97165948659522205</c:v>
                </c:pt>
              </c:numCache>
            </c:numRef>
          </c:val>
          <c:extLst>
            <c:ext xmlns:c16="http://schemas.microsoft.com/office/drawing/2014/chart" uri="{C3380CC4-5D6E-409C-BE32-E72D297353CC}">
              <c16:uniqueId val="{00000000-0743-4040-AA20-3B95F34D36A7}"/>
            </c:ext>
          </c:extLst>
        </c:ser>
        <c:ser>
          <c:idx val="1"/>
          <c:order val="1"/>
          <c:tx>
            <c:strRef>
              <c:f>'Graf y tab'!$B$112</c:f>
              <c:strCache>
                <c:ptCount val="1"/>
                <c:pt idx="0">
                  <c:v>Actividades transformación e intermedias "midstream"</c:v>
                </c:pt>
              </c:strCache>
            </c:strRef>
          </c:tx>
          <c:spPr>
            <a:solidFill>
              <a:srgbClr val="CC0000"/>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 y tab'!$F$110:$H$110</c:f>
              <c:strCache>
                <c:ptCount val="3"/>
                <c:pt idx="0">
                  <c:v>Alto Patía y Norte del Cauca</c:v>
                </c:pt>
                <c:pt idx="1">
                  <c:v>Catatumbo</c:v>
                </c:pt>
                <c:pt idx="2">
                  <c:v>Putumayo</c:v>
                </c:pt>
              </c:strCache>
            </c:strRef>
          </c:cat>
          <c:val>
            <c:numRef>
              <c:f>'Graf y tab'!$F$112:$H$112</c:f>
              <c:numCache>
                <c:formatCode>0.0%</c:formatCode>
                <c:ptCount val="3"/>
                <c:pt idx="0">
                  <c:v>2.13070827780882E-2</c:v>
                </c:pt>
                <c:pt idx="1">
                  <c:v>6.7631195959250101E-2</c:v>
                </c:pt>
                <c:pt idx="2">
                  <c:v>2.2786342436002398E-2</c:v>
                </c:pt>
              </c:numCache>
            </c:numRef>
          </c:val>
          <c:extLst>
            <c:ext xmlns:c16="http://schemas.microsoft.com/office/drawing/2014/chart" uri="{C3380CC4-5D6E-409C-BE32-E72D297353CC}">
              <c16:uniqueId val="{00000001-0743-4040-AA20-3B95F34D36A7}"/>
            </c:ext>
          </c:extLst>
        </c:ser>
        <c:ser>
          <c:idx val="2"/>
          <c:order val="2"/>
          <c:tx>
            <c:strRef>
              <c:f>'Graf y tab'!$B$113</c:f>
              <c:strCache>
                <c:ptCount val="1"/>
                <c:pt idx="0">
                  <c:v>Actividades finales "downstream"</c:v>
                </c:pt>
              </c:strCache>
            </c:strRef>
          </c:tx>
          <c:spPr>
            <a:solidFill>
              <a:srgbClr val="FFC000"/>
            </a:solidFill>
          </c:spPr>
          <c:invertIfNegative val="0"/>
          <c:dLbls>
            <c:dLbl>
              <c:idx val="0"/>
              <c:layout>
                <c:manualLayout>
                  <c:x val="4.5030464261427303E-2"/>
                  <c:y val="-1.438343752831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43-4040-AA20-3B95F34D36A7}"/>
                </c:ext>
              </c:extLst>
            </c:dLbl>
            <c:dLbl>
              <c:idx val="1"/>
              <c:layout>
                <c:manualLayout>
                  <c:x val="3.9401508491005197E-2"/>
                  <c:y val="-1.078757814623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743-4040-AA20-3B95F34D36A7}"/>
                </c:ext>
              </c:extLst>
            </c:dLbl>
            <c:dLbl>
              <c:idx val="2"/>
              <c:layout>
                <c:manualLayout>
                  <c:x val="3.56491175402966E-2"/>
                  <c:y val="-1.438343752831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743-4040-AA20-3B95F34D36A7}"/>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 y tab'!$F$110:$H$110</c:f>
              <c:strCache>
                <c:ptCount val="3"/>
                <c:pt idx="0">
                  <c:v>Alto Patía y Norte del Cauca</c:v>
                </c:pt>
                <c:pt idx="1">
                  <c:v>Catatumbo</c:v>
                </c:pt>
                <c:pt idx="2">
                  <c:v>Putumayo</c:v>
                </c:pt>
              </c:strCache>
            </c:strRef>
          </c:cat>
          <c:val>
            <c:numRef>
              <c:f>'Graf y tab'!$F$113:$H$113</c:f>
              <c:numCache>
                <c:formatCode>0.0%</c:formatCode>
                <c:ptCount val="3"/>
                <c:pt idx="0">
                  <c:v>3.5607330668156901E-3</c:v>
                </c:pt>
                <c:pt idx="1">
                  <c:v>0</c:v>
                </c:pt>
                <c:pt idx="2">
                  <c:v>5.5541709687755899E-3</c:v>
                </c:pt>
              </c:numCache>
            </c:numRef>
          </c:val>
          <c:extLst>
            <c:ext xmlns:c16="http://schemas.microsoft.com/office/drawing/2014/chart" uri="{C3380CC4-5D6E-409C-BE32-E72D297353CC}">
              <c16:uniqueId val="{00000005-0743-4040-AA20-3B95F34D36A7}"/>
            </c:ext>
          </c:extLst>
        </c:ser>
        <c:dLbls>
          <c:showLegendKey val="0"/>
          <c:showVal val="0"/>
          <c:showCatName val="0"/>
          <c:showSerName val="0"/>
          <c:showPercent val="0"/>
          <c:showBubbleSize val="0"/>
        </c:dLbls>
        <c:gapWidth val="150"/>
        <c:overlap val="100"/>
        <c:axId val="2113448736"/>
        <c:axId val="2113442384"/>
      </c:barChart>
      <c:catAx>
        <c:axId val="2113448736"/>
        <c:scaling>
          <c:orientation val="minMax"/>
        </c:scaling>
        <c:delete val="0"/>
        <c:axPos val="b"/>
        <c:numFmt formatCode="General" sourceLinked="0"/>
        <c:majorTickMark val="out"/>
        <c:minorTickMark val="none"/>
        <c:tickLblPos val="nextTo"/>
        <c:crossAx val="2113442384"/>
        <c:crosses val="autoZero"/>
        <c:auto val="1"/>
        <c:lblAlgn val="ctr"/>
        <c:lblOffset val="100"/>
        <c:noMultiLvlLbl val="0"/>
      </c:catAx>
      <c:valAx>
        <c:axId val="2113442384"/>
        <c:scaling>
          <c:orientation val="minMax"/>
          <c:max val="1"/>
          <c:min val="0.3"/>
        </c:scaling>
        <c:delete val="0"/>
        <c:axPos val="l"/>
        <c:majorGridlines>
          <c:spPr>
            <a:ln>
              <a:noFill/>
            </a:ln>
          </c:spPr>
        </c:majorGridlines>
        <c:numFmt formatCode="0%" sourceLinked="1"/>
        <c:majorTickMark val="out"/>
        <c:minorTickMark val="none"/>
        <c:tickLblPos val="nextTo"/>
        <c:spPr>
          <a:ln>
            <a:noFill/>
          </a:ln>
        </c:spPr>
        <c:crossAx val="2113448736"/>
        <c:crosses val="autoZero"/>
        <c:crossBetween val="between"/>
        <c:majorUnit val="0.2"/>
      </c:valAx>
    </c:plotArea>
    <c:legend>
      <c:legendPos val="b"/>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err="1"/>
              <a:t>Porcentaje</a:t>
            </a:r>
            <a:r>
              <a:rPr lang="en-US" sz="1600" baseline="0" dirty="0"/>
              <a:t> de las</a:t>
            </a:r>
            <a:r>
              <a:rPr lang="en-US" sz="1600" dirty="0"/>
              <a:t> UP de la </a:t>
            </a:r>
            <a:r>
              <a:rPr lang="en-US" sz="1600" dirty="0" err="1"/>
              <a:t>región</a:t>
            </a:r>
            <a:r>
              <a:rPr lang="en-US" sz="1600" dirty="0"/>
              <a:t> que </a:t>
            </a:r>
            <a:r>
              <a:rPr lang="en-US" sz="1600" dirty="0" err="1"/>
              <a:t>corresponden</a:t>
            </a:r>
            <a:r>
              <a:rPr lang="en-US" sz="1600" baseline="0" dirty="0"/>
              <a:t> a la</a:t>
            </a:r>
            <a:r>
              <a:rPr lang="en-US" sz="1600" dirty="0"/>
              <a:t> </a:t>
            </a:r>
            <a:r>
              <a:rPr lang="en-US" sz="1600" dirty="0" err="1"/>
              <a:t>cadena</a:t>
            </a:r>
            <a:endParaRPr lang="en-US" sz="1600" dirty="0"/>
          </a:p>
        </c:rich>
      </c:tx>
      <c:overlay val="0"/>
    </c:title>
    <c:autoTitleDeleted val="0"/>
    <c:plotArea>
      <c:layout/>
      <c:barChart>
        <c:barDir val="col"/>
        <c:grouping val="clustered"/>
        <c:varyColors val="0"/>
        <c:ser>
          <c:idx val="0"/>
          <c:order val="0"/>
          <c:tx>
            <c:strRef>
              <c:f>'Graf y tab'!$B$369</c:f>
              <c:strCache>
                <c:ptCount val="1"/>
                <c:pt idx="0">
                  <c:v>% del total de UP</c:v>
                </c:pt>
              </c:strCache>
            </c:strRef>
          </c:tx>
          <c:spPr>
            <a:solidFill>
              <a:srgbClr val="FFC000"/>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'Graf y tab'!$C$367:$N$368</c:f>
              <c:multiLvlStrCache>
                <c:ptCount val="12"/>
                <c:lvl>
                  <c:pt idx="0">
                    <c:v>Alto Patía</c:v>
                  </c:pt>
                  <c:pt idx="1">
                    <c:v>Catatumbo</c:v>
                  </c:pt>
                  <c:pt idx="2">
                    <c:v>Putumayo</c:v>
                  </c:pt>
                  <c:pt idx="3">
                    <c:v>Alto Patía</c:v>
                  </c:pt>
                  <c:pt idx="4">
                    <c:v>Catatumbo</c:v>
                  </c:pt>
                  <c:pt idx="5">
                    <c:v>Putumayo</c:v>
                  </c:pt>
                  <c:pt idx="6">
                    <c:v>Alto Patía</c:v>
                  </c:pt>
                  <c:pt idx="7">
                    <c:v>Catatumbo</c:v>
                  </c:pt>
                  <c:pt idx="8">
                    <c:v>Putumayo</c:v>
                  </c:pt>
                  <c:pt idx="9">
                    <c:v>Alto Patía</c:v>
                  </c:pt>
                  <c:pt idx="10">
                    <c:v>Catatumbo</c:v>
                  </c:pt>
                  <c:pt idx="11">
                    <c:v>Putumayo</c:v>
                  </c:pt>
                </c:lvl>
                <c:lvl>
                  <c:pt idx="0">
                    <c:v>Caña</c:v>
                  </c:pt>
                  <c:pt idx="3">
                    <c:v>Palma africana</c:v>
                  </c:pt>
                  <c:pt idx="6">
                    <c:v>Plátano</c:v>
                  </c:pt>
                  <c:pt idx="9">
                    <c:v>Yuca y Ñame</c:v>
                  </c:pt>
                </c:lvl>
              </c:multiLvlStrCache>
            </c:multiLvlStrRef>
          </c:cat>
          <c:val>
            <c:numRef>
              <c:f>'Graf y tab'!$C$369:$N$369</c:f>
              <c:numCache>
                <c:formatCode>0.0%</c:formatCode>
                <c:ptCount val="12"/>
                <c:pt idx="0">
                  <c:v>0.31705861479402597</c:v>
                </c:pt>
                <c:pt idx="1">
                  <c:v>0.16782713085234099</c:v>
                </c:pt>
                <c:pt idx="2">
                  <c:v>0.16359480979062199</c:v>
                </c:pt>
                <c:pt idx="3">
                  <c:v>5.5485660827768596E-3</c:v>
                </c:pt>
                <c:pt idx="4">
                  <c:v>9.3637454981992801E-2</c:v>
                </c:pt>
                <c:pt idx="5">
                  <c:v>8.7732232379828991E-3</c:v>
                </c:pt>
                <c:pt idx="6">
                  <c:v>0.38051227458950299</c:v>
                </c:pt>
                <c:pt idx="7">
                  <c:v>0.462665066026411</c:v>
                </c:pt>
                <c:pt idx="8">
                  <c:v>0.69824535535240395</c:v>
                </c:pt>
                <c:pt idx="9">
                  <c:v>0.18602212974612101</c:v>
                </c:pt>
                <c:pt idx="10">
                  <c:v>0.48499399759903999</c:v>
                </c:pt>
                <c:pt idx="11">
                  <c:v>0.35704806841639602</c:v>
                </c:pt>
              </c:numCache>
            </c:numRef>
          </c:val>
          <c:extLst>
            <c:ext xmlns:c16="http://schemas.microsoft.com/office/drawing/2014/chart" uri="{C3380CC4-5D6E-409C-BE32-E72D297353CC}">
              <c16:uniqueId val="{00000000-4E51-4990-8B48-0482B8305F2B}"/>
            </c:ext>
          </c:extLst>
        </c:ser>
        <c:dLbls>
          <c:showLegendKey val="0"/>
          <c:showVal val="0"/>
          <c:showCatName val="0"/>
          <c:showSerName val="0"/>
          <c:showPercent val="0"/>
          <c:showBubbleSize val="0"/>
        </c:dLbls>
        <c:gapWidth val="150"/>
        <c:axId val="2113399408"/>
        <c:axId val="2113391408"/>
      </c:barChart>
      <c:catAx>
        <c:axId val="2113399408"/>
        <c:scaling>
          <c:orientation val="minMax"/>
        </c:scaling>
        <c:delete val="0"/>
        <c:axPos val="b"/>
        <c:numFmt formatCode="General" sourceLinked="0"/>
        <c:majorTickMark val="out"/>
        <c:minorTickMark val="none"/>
        <c:tickLblPos val="nextTo"/>
        <c:crossAx val="2113391408"/>
        <c:crosses val="autoZero"/>
        <c:auto val="1"/>
        <c:lblAlgn val="ctr"/>
        <c:lblOffset val="100"/>
        <c:noMultiLvlLbl val="0"/>
      </c:catAx>
      <c:valAx>
        <c:axId val="2113391408"/>
        <c:scaling>
          <c:orientation val="minMax"/>
        </c:scaling>
        <c:delete val="1"/>
        <c:axPos val="l"/>
        <c:majorGridlines>
          <c:spPr>
            <a:ln>
              <a:noFill/>
            </a:ln>
          </c:spPr>
        </c:majorGridlines>
        <c:numFmt formatCode="0%" sourceLinked="0"/>
        <c:majorTickMark val="out"/>
        <c:minorTickMark val="none"/>
        <c:tickLblPos val="nextTo"/>
        <c:crossAx val="2113399408"/>
        <c:crosses val="autoZero"/>
        <c:crossBetween val="between"/>
        <c:majorUnit val="0.2"/>
      </c:valAx>
      <c:spPr>
        <a:ln>
          <a:noFill/>
        </a:ln>
      </c:spPr>
    </c:plotArea>
    <c:plotVisOnly val="1"/>
    <c:dispBlanksAs val="gap"/>
    <c:showDLblsOverMax val="0"/>
  </c:chart>
  <c:spPr>
    <a:ln>
      <a:noFill/>
    </a:ln>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E118A9-B5E0-42B1-B1A2-D3556112B191}" type="datetimeFigureOut">
              <a:rPr lang="es-CO" smtClean="0"/>
              <a:t>29/09/2017</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F03109-B96E-49D3-9BFF-5AE9E9BF1537}" type="slidenum">
              <a:rPr lang="es-CO" smtClean="0"/>
              <a:t>‹Nº›</a:t>
            </a:fld>
            <a:endParaRPr lang="es-CO"/>
          </a:p>
        </p:txBody>
      </p:sp>
    </p:spTree>
    <p:extLst>
      <p:ext uri="{BB962C8B-B14F-4D97-AF65-F5344CB8AC3E}">
        <p14:creationId xmlns:p14="http://schemas.microsoft.com/office/powerpoint/2010/main" val="3007970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El Catatumbo lo elegimos por ser la subregión que mayor conflictividad social (homicidios) y mayor conflictividad de uso del suelo (mayor sobreutilización y menor subutilización).</a:t>
            </a:r>
          </a:p>
          <a:p>
            <a:r>
              <a:rPr lang="es-CO" dirty="0"/>
              <a:t>Alto Patía y NTE DEL Cauca es el PDET con mayor numero de municipios y población y, mayor valor agregado del sector agropecuario. Adicionalmente varios de los empresarios que asisten al taller realizan sus inversiones cercano a esta subregión.</a:t>
            </a:r>
          </a:p>
          <a:p>
            <a:r>
              <a:rPr lang="es-CO" dirty="0"/>
              <a:t>Putumayo posee el mayor numero de hectáreas de coca, mayor porcentaje de población étnica, y menor valor agregado general así como también mayor incidencia de pobreza multidimensional. Sin embargo, tiene menor sobreutilización.</a:t>
            </a:r>
          </a:p>
        </p:txBody>
      </p:sp>
      <p:sp>
        <p:nvSpPr>
          <p:cNvPr id="4" name="Marcador de número de diapositiva 3"/>
          <p:cNvSpPr>
            <a:spLocks noGrp="1"/>
          </p:cNvSpPr>
          <p:nvPr>
            <p:ph type="sldNum" sz="quarter" idx="10"/>
          </p:nvPr>
        </p:nvSpPr>
        <p:spPr/>
        <p:txBody>
          <a:bodyPr/>
          <a:lstStyle/>
          <a:p>
            <a:fld id="{EBF03109-B96E-49D3-9BFF-5AE9E9BF1537}" type="slidenum">
              <a:rPr lang="es-CO" smtClean="0"/>
              <a:t>4</a:t>
            </a:fld>
            <a:endParaRPr lang="es-CO"/>
          </a:p>
        </p:txBody>
      </p:sp>
    </p:spTree>
    <p:extLst>
      <p:ext uri="{BB962C8B-B14F-4D97-AF65-F5344CB8AC3E}">
        <p14:creationId xmlns:p14="http://schemas.microsoft.com/office/powerpoint/2010/main" val="2556555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F03109-B96E-49D3-9BFF-5AE9E9BF1537}"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8434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F03109-B96E-49D3-9BFF-5AE9E9BF1537}"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9683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a:t>No </a:t>
            </a:r>
            <a:r>
              <a:rPr lang="en-US" dirty="0" err="1"/>
              <a:t>doble</a:t>
            </a:r>
            <a:r>
              <a:rPr lang="en-US" baseline="0" dirty="0"/>
              <a:t> </a:t>
            </a:r>
            <a:r>
              <a:rPr lang="en-US" baseline="0" dirty="0" err="1"/>
              <a:t>eje</a:t>
            </a:r>
            <a:endParaRPr lang="en-US"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F03109-B96E-49D3-9BFF-5AE9E9BF1537}"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5056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CO" dirty="0">
                <a:solidFill>
                  <a:schemeClr val="tx1">
                    <a:lumMod val="75000"/>
                    <a:lumOff val="25000"/>
                  </a:schemeClr>
                </a:solidFill>
              </a:rPr>
              <a:t>En este caso en particular, las actividades que generan mayor valor agregado son: minería (Putumayo), Industrial (Alto Patía y Norte del Cauca) y  Agropecuario (Catatumbo). Sin embargo, la variación a nivel municipal dentro de las regiones es muy alta.</a:t>
            </a:r>
          </a:p>
          <a:p>
            <a:pPr algn="just"/>
            <a:r>
              <a:rPr lang="es-CO" dirty="0">
                <a:solidFill>
                  <a:schemeClr val="tx1">
                    <a:lumMod val="75000"/>
                    <a:lumOff val="25000"/>
                  </a:schemeClr>
                </a:solidFill>
              </a:rPr>
              <a:t>Existen diferencias considerables entre el valor agregado generado entre las regiones. </a:t>
            </a:r>
          </a:p>
        </p:txBody>
      </p:sp>
      <p:sp>
        <p:nvSpPr>
          <p:cNvPr id="4" name="Marcador de número de diapositiva 3"/>
          <p:cNvSpPr>
            <a:spLocks noGrp="1"/>
          </p:cNvSpPr>
          <p:nvPr>
            <p:ph type="sldNum" sz="quarter" idx="10"/>
          </p:nvPr>
        </p:nvSpPr>
        <p:spPr/>
        <p:txBody>
          <a:bodyPr/>
          <a:lstStyle/>
          <a:p>
            <a:fld id="{EBF03109-B96E-49D3-9BFF-5AE9E9BF1537}" type="slidenum">
              <a:rPr lang="es-CO" smtClean="0"/>
              <a:t>6</a:t>
            </a:fld>
            <a:endParaRPr lang="es-CO"/>
          </a:p>
        </p:txBody>
      </p:sp>
    </p:spTree>
    <p:extLst>
      <p:ext uri="{BB962C8B-B14F-4D97-AF65-F5344CB8AC3E}">
        <p14:creationId xmlns:p14="http://schemas.microsoft.com/office/powerpoint/2010/main" val="2973953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El principal </a:t>
            </a:r>
            <a:r>
              <a:rPr lang="en-US" dirty="0" err="1"/>
              <a:t>componente</a:t>
            </a:r>
            <a:r>
              <a:rPr lang="en-US" dirty="0"/>
              <a:t> del </a:t>
            </a:r>
            <a:r>
              <a:rPr lang="en-US" dirty="0" err="1"/>
              <a:t>ingresos</a:t>
            </a:r>
            <a:r>
              <a:rPr lang="en-US" dirty="0"/>
              <a:t> son </a:t>
            </a:r>
            <a:r>
              <a:rPr lang="en-US" dirty="0" err="1"/>
              <a:t>los</a:t>
            </a:r>
            <a:r>
              <a:rPr lang="en-US" dirty="0"/>
              <a:t> </a:t>
            </a:r>
            <a:r>
              <a:rPr lang="en-US" dirty="0" err="1"/>
              <a:t>ingresos</a:t>
            </a:r>
            <a:r>
              <a:rPr lang="en-US" dirty="0"/>
              <a:t> de capital </a:t>
            </a:r>
            <a:r>
              <a:rPr lang="en-US" dirty="0" err="1"/>
              <a:t>en</a:t>
            </a:r>
            <a:r>
              <a:rPr lang="en-US" dirty="0"/>
              <a:t> </a:t>
            </a:r>
            <a:r>
              <a:rPr lang="en-US" dirty="0" err="1"/>
              <a:t>donde</a:t>
            </a:r>
            <a:r>
              <a:rPr lang="en-US" dirty="0"/>
              <a:t> se </a:t>
            </a:r>
            <a:r>
              <a:rPr lang="en-US" dirty="0" err="1"/>
              <a:t>encuentran</a:t>
            </a:r>
            <a:r>
              <a:rPr lang="en-US" dirty="0"/>
              <a:t> las </a:t>
            </a:r>
            <a:r>
              <a:rPr lang="en-US" dirty="0" err="1"/>
              <a:t>regalías</a:t>
            </a:r>
            <a:r>
              <a:rPr lang="en-US" dirty="0"/>
              <a:t>, </a:t>
            </a:r>
            <a:r>
              <a:rPr lang="en-US" dirty="0" err="1"/>
              <a:t>transferencias</a:t>
            </a:r>
            <a:r>
              <a:rPr lang="en-US" dirty="0"/>
              <a:t> SGP, </a:t>
            </a:r>
            <a:r>
              <a:rPr lang="en-US" dirty="0" err="1"/>
              <a:t>Cofinanciaciones</a:t>
            </a:r>
            <a:r>
              <a:rPr lang="en-US" dirty="0"/>
              <a:t> y </a:t>
            </a:r>
            <a:r>
              <a:rPr lang="en-US" dirty="0" err="1"/>
              <a:t>otros</a:t>
            </a:r>
            <a:endParaRPr lang="en-US" dirty="0"/>
          </a:p>
          <a:p>
            <a:endParaRPr lang="en-US" dirty="0"/>
          </a:p>
        </p:txBody>
      </p:sp>
      <p:sp>
        <p:nvSpPr>
          <p:cNvPr id="4" name="Marcador de número de diapositiva 3"/>
          <p:cNvSpPr>
            <a:spLocks noGrp="1"/>
          </p:cNvSpPr>
          <p:nvPr>
            <p:ph type="sldNum" sz="quarter" idx="10"/>
          </p:nvPr>
        </p:nvSpPr>
        <p:spPr/>
        <p:txBody>
          <a:bodyPr/>
          <a:lstStyle/>
          <a:p>
            <a:fld id="{EBF03109-B96E-49D3-9BFF-5AE9E9BF1537}" type="slidenum">
              <a:rPr lang="es-CO" smtClean="0"/>
              <a:t>7</a:t>
            </a:fld>
            <a:endParaRPr lang="es-CO"/>
          </a:p>
        </p:txBody>
      </p:sp>
    </p:spTree>
    <p:extLst>
      <p:ext uri="{BB962C8B-B14F-4D97-AF65-F5344CB8AC3E}">
        <p14:creationId xmlns:p14="http://schemas.microsoft.com/office/powerpoint/2010/main" val="3448935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1" algn="just"/>
            <a:r>
              <a:rPr lang="es-CO" dirty="0"/>
              <a:t>“</a:t>
            </a:r>
            <a:r>
              <a:rPr lang="es-CO" dirty="0" err="1"/>
              <a:t>Downstream</a:t>
            </a:r>
            <a:r>
              <a:rPr lang="es-CO" dirty="0"/>
              <a:t>”: están cerca del consumidor (patrones de consumo, </a:t>
            </a:r>
            <a:r>
              <a:rPr lang="en-US" dirty="0" err="1"/>
              <a:t>venta</a:t>
            </a:r>
            <a:r>
              <a:rPr lang="en-US" dirty="0"/>
              <a:t> y </a:t>
            </a:r>
            <a:r>
              <a:rPr lang="en-US" dirty="0" err="1"/>
              <a:t>distribución</a:t>
            </a:r>
            <a:r>
              <a:rPr lang="en-US" dirty="0"/>
              <a:t> al </a:t>
            </a:r>
            <a:r>
              <a:rPr lang="en-US" dirty="0" err="1"/>
              <a:t>detal</a:t>
            </a:r>
            <a:r>
              <a:rPr lang="es-CO" dirty="0"/>
              <a:t>).</a:t>
            </a:r>
          </a:p>
          <a:p>
            <a:pPr lvl="1" algn="just"/>
            <a:r>
              <a:rPr lang="es-CO" dirty="0"/>
              <a:t>“</a:t>
            </a:r>
            <a:r>
              <a:rPr lang="es-CO" dirty="0" err="1"/>
              <a:t>Upstream</a:t>
            </a:r>
            <a:r>
              <a:rPr lang="es-CO" dirty="0"/>
              <a:t>” : apoyan y se relacionan directamente a la unidad productiva (activos productivos, proveedores de insumos, productores primarios).</a:t>
            </a:r>
          </a:p>
          <a:p>
            <a:pPr lvl="1" algn="just"/>
            <a:r>
              <a:rPr lang="es-CO" dirty="0"/>
              <a:t>“</a:t>
            </a:r>
            <a:r>
              <a:rPr lang="es-CO" dirty="0" err="1"/>
              <a:t>Midstream</a:t>
            </a:r>
            <a:r>
              <a:rPr lang="es-CO" dirty="0"/>
              <a:t>” : actores y procesos intermedios (distribución al por mayor, logística de transporte, </a:t>
            </a:r>
            <a:r>
              <a:rPr lang="en-US" dirty="0" err="1"/>
              <a:t>procesamiento</a:t>
            </a:r>
            <a:r>
              <a:rPr lang="es-CO" dirty="0"/>
              <a:t>).</a:t>
            </a:r>
          </a:p>
          <a:p>
            <a:endParaRPr lang="en-US" dirty="0"/>
          </a:p>
        </p:txBody>
      </p:sp>
      <p:sp>
        <p:nvSpPr>
          <p:cNvPr id="4" name="Marcador de número de diapositiva 3"/>
          <p:cNvSpPr>
            <a:spLocks noGrp="1"/>
          </p:cNvSpPr>
          <p:nvPr>
            <p:ph type="sldNum" sz="quarter" idx="10"/>
          </p:nvPr>
        </p:nvSpPr>
        <p:spPr/>
        <p:txBody>
          <a:bodyPr/>
          <a:lstStyle/>
          <a:p>
            <a:fld id="{EBF03109-B96E-49D3-9BFF-5AE9E9BF1537}" type="slidenum">
              <a:rPr lang="es-CO" smtClean="0"/>
              <a:t>10</a:t>
            </a:fld>
            <a:endParaRPr lang="es-CO"/>
          </a:p>
        </p:txBody>
      </p:sp>
    </p:spTree>
    <p:extLst>
      <p:ext uri="{BB962C8B-B14F-4D97-AF65-F5344CB8AC3E}">
        <p14:creationId xmlns:p14="http://schemas.microsoft.com/office/powerpoint/2010/main" val="2329292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F03109-B96E-49D3-9BFF-5AE9E9BF1537}"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3935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a:t>No fue posible</a:t>
            </a:r>
            <a:r>
              <a:rPr lang="es-CO" baseline="0" dirty="0"/>
              <a:t> calcular el dato de participación por sexo en el empleo regional en las actividades no agropecuarias ya que la pregunta fue general.</a:t>
            </a:r>
            <a:endParaRPr lang="es-CO" dirty="0"/>
          </a:p>
        </p:txBody>
      </p:sp>
      <p:sp>
        <p:nvSpPr>
          <p:cNvPr id="4" name="3 Marcador de número de diapositiva"/>
          <p:cNvSpPr>
            <a:spLocks noGrp="1"/>
          </p:cNvSpPr>
          <p:nvPr>
            <p:ph type="sldNum" sz="quarter" idx="10"/>
          </p:nvPr>
        </p:nvSpPr>
        <p:spPr/>
        <p:txBody>
          <a:bodyPr/>
          <a:lstStyle/>
          <a:p>
            <a:fld id="{EBF03109-B96E-49D3-9BFF-5AE9E9BF1537}" type="slidenum">
              <a:rPr lang="es-CO" smtClean="0"/>
              <a:t>13</a:t>
            </a:fld>
            <a:endParaRPr lang="es-CO"/>
          </a:p>
        </p:txBody>
      </p:sp>
    </p:spTree>
    <p:extLst>
      <p:ext uri="{BB962C8B-B14F-4D97-AF65-F5344CB8AC3E}">
        <p14:creationId xmlns:p14="http://schemas.microsoft.com/office/powerpoint/2010/main" val="1803030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a:t>Agricultura Familiar: Explotaciones agropecuarias donde la suma de todos los trabajadores contratados no familiares, a tiempo parcial o completo, </a:t>
            </a:r>
          </a:p>
          <a:p>
            <a:r>
              <a:rPr lang="es-CO" dirty="0"/>
              <a:t>es igual o inferior a 1 trabajador-equivalente (</a:t>
            </a:r>
            <a:r>
              <a:rPr lang="es-CO" dirty="0" err="1"/>
              <a:t>Berdegué</a:t>
            </a:r>
            <a:r>
              <a:rPr lang="es-CO" dirty="0"/>
              <a:t> y Pizarro 2014)		</a:t>
            </a:r>
            <a:endParaRPr lang="en-US"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F03109-B96E-49D3-9BFF-5AE9E9BF1537}"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8288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F03109-B96E-49D3-9BFF-5AE9E9BF1537}"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6087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F03109-B96E-49D3-9BFF-5AE9E9BF1537}"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9293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general">
    <p:spTree>
      <p:nvGrpSpPr>
        <p:cNvPr id="1" name=""/>
        <p:cNvGrpSpPr/>
        <p:nvPr/>
      </p:nvGrpSpPr>
      <p:grpSpPr>
        <a:xfrm>
          <a:off x="0" y="0"/>
          <a:ext cx="0" cy="0"/>
          <a:chOff x="0" y="0"/>
          <a:chExt cx="0" cy="0"/>
        </a:xfrm>
      </p:grpSpPr>
      <p:sp>
        <p:nvSpPr>
          <p:cNvPr id="7" name="Título 1"/>
          <p:cNvSpPr>
            <a:spLocks noGrp="1"/>
          </p:cNvSpPr>
          <p:nvPr>
            <p:ph type="ctrTitle" hasCustomPrompt="1"/>
          </p:nvPr>
        </p:nvSpPr>
        <p:spPr>
          <a:xfrm>
            <a:off x="2695381" y="1122363"/>
            <a:ext cx="6070730" cy="2387600"/>
          </a:xfrm>
          <a:prstGeom prst="rect">
            <a:avLst/>
          </a:prstGeom>
        </p:spPr>
        <p:txBody>
          <a:bodyPr anchor="t"/>
          <a:lstStyle>
            <a:lvl1pPr algn="r">
              <a:defRPr sz="3600" cap="all" baseline="0">
                <a:solidFill>
                  <a:schemeClr val="bg1"/>
                </a:solidFill>
                <a:latin typeface="Arial" charset="0"/>
                <a:ea typeface="Arial" charset="0"/>
                <a:cs typeface="Arial" charset="0"/>
              </a:defRPr>
            </a:lvl1pPr>
          </a:lstStyle>
          <a:p>
            <a:r>
              <a:rPr lang="es-ES" dirty="0"/>
              <a:t>TÍTULO: ARIAL 36 / COL. BLANCO / MAYÚSCULA / JUST. DERECHA-SUPERIOR</a:t>
            </a:r>
            <a:endParaRPr lang="es-ES_tradnl" dirty="0"/>
          </a:p>
        </p:txBody>
      </p:sp>
      <p:sp>
        <p:nvSpPr>
          <p:cNvPr id="8" name="Subtítulo 2"/>
          <p:cNvSpPr>
            <a:spLocks noGrp="1"/>
          </p:cNvSpPr>
          <p:nvPr>
            <p:ph type="subTitle" idx="1" hasCustomPrompt="1"/>
          </p:nvPr>
        </p:nvSpPr>
        <p:spPr>
          <a:xfrm>
            <a:off x="2695381" y="3602038"/>
            <a:ext cx="6070730" cy="764689"/>
          </a:xfrm>
          <a:prstGeom prst="rect">
            <a:avLst/>
          </a:prstGeom>
        </p:spPr>
        <p:txBody>
          <a:bodyPr anchor="t"/>
          <a:lstStyle>
            <a:lvl1pPr marL="0" indent="0" algn="r">
              <a:buNone/>
              <a:defRPr sz="1800" baseline="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Autor: Arial 18 / Col. Blanco / Tipo Título / </a:t>
            </a:r>
            <a:r>
              <a:rPr lang="es-ES" dirty="0" err="1"/>
              <a:t>Just</a:t>
            </a:r>
            <a:r>
              <a:rPr lang="es-ES" dirty="0"/>
              <a:t>. Derecha</a:t>
            </a:r>
            <a:endParaRPr lang="es-ES_tradnl" dirty="0"/>
          </a:p>
        </p:txBody>
      </p:sp>
      <p:sp>
        <p:nvSpPr>
          <p:cNvPr id="9" name="Marcador de contenido 3"/>
          <p:cNvSpPr>
            <a:spLocks noGrp="1"/>
          </p:cNvSpPr>
          <p:nvPr>
            <p:ph sz="half" idx="11" hasCustomPrompt="1"/>
          </p:nvPr>
        </p:nvSpPr>
        <p:spPr>
          <a:xfrm>
            <a:off x="2695382" y="4500467"/>
            <a:ext cx="6070730" cy="650033"/>
          </a:xfrm>
          <a:prstGeom prst="rect">
            <a:avLst/>
          </a:prstGeom>
        </p:spPr>
        <p:txBody>
          <a:bodyPr/>
          <a:lstStyle>
            <a:lvl1pPr marL="17463" marR="0" indent="0" algn="r" defTabSz="914400" rtl="0" eaLnBrk="1" fontAlgn="auto" latinLnBrk="0" hangingPunct="1">
              <a:lnSpc>
                <a:spcPct val="90000"/>
              </a:lnSpc>
              <a:spcBef>
                <a:spcPts val="1000"/>
              </a:spcBef>
              <a:spcAft>
                <a:spcPts val="0"/>
              </a:spcAft>
              <a:buClr>
                <a:srgbClr val="70B12E"/>
              </a:buClr>
              <a:buSzTx/>
              <a:buFont typeface="LucidaGrande" charset="0"/>
              <a:buNone/>
              <a:tabLst/>
              <a:defRPr sz="1400" b="0" baseline="0">
                <a:solidFill>
                  <a:schemeClr val="bg1"/>
                </a:solidFill>
                <a:latin typeface="Arial" charset="0"/>
                <a:ea typeface="Arial" charset="0"/>
                <a:cs typeface="Arial" charset="0"/>
              </a:defRPr>
            </a:lvl1pPr>
            <a:lvl2pPr marL="685800" marR="0" indent="-228600" algn="l" defTabSz="914400" rtl="0" eaLnBrk="1" fontAlgn="auto" latinLnBrk="0" hangingPunct="1">
              <a:lnSpc>
                <a:spcPct val="90000"/>
              </a:lnSpc>
              <a:spcBef>
                <a:spcPts val="500"/>
              </a:spcBef>
              <a:spcAft>
                <a:spcPts val="0"/>
              </a:spcAft>
              <a:buClr>
                <a:srgbClr val="70B12E"/>
              </a:buClr>
              <a:buSzPct val="80000"/>
              <a:buFont typeface="LucidaGrande" charset="0"/>
              <a:buChar char="▶"/>
              <a:tabLst/>
              <a:defRPr sz="1800">
                <a:solidFill>
                  <a:schemeClr val="tx1">
                    <a:lumMod val="75000"/>
                    <a:lumOff val="25000"/>
                  </a:schemeClr>
                </a:solidFill>
                <a:latin typeface="Arial" charset="0"/>
                <a:ea typeface="Arial" charset="0"/>
                <a:cs typeface="Arial" charset="0"/>
              </a:defRPr>
            </a:lvl2pPr>
            <a:lvl3pPr>
              <a:defRPr>
                <a:solidFill>
                  <a:schemeClr val="tx1">
                    <a:lumMod val="75000"/>
                    <a:lumOff val="25000"/>
                  </a:schemeClr>
                </a:solidFill>
                <a:latin typeface="Arial" charset="0"/>
                <a:ea typeface="Arial" charset="0"/>
                <a:cs typeface="Arial" charset="0"/>
              </a:defRPr>
            </a:lvl3pPr>
            <a:lvl4pPr>
              <a:defRPr>
                <a:solidFill>
                  <a:schemeClr val="tx1">
                    <a:lumMod val="75000"/>
                    <a:lumOff val="25000"/>
                  </a:schemeClr>
                </a:solidFill>
                <a:latin typeface="Arial" charset="0"/>
                <a:ea typeface="Arial" charset="0"/>
                <a:cs typeface="Arial" charset="0"/>
              </a:defRPr>
            </a:lvl4pPr>
            <a:lvl5pPr>
              <a:defRPr>
                <a:solidFill>
                  <a:schemeClr val="tx1">
                    <a:lumMod val="75000"/>
                    <a:lumOff val="25000"/>
                  </a:schemeClr>
                </a:solidFill>
                <a:latin typeface="Arial" charset="0"/>
                <a:ea typeface="Arial" charset="0"/>
                <a:cs typeface="Arial" charset="0"/>
              </a:defRPr>
            </a:lvl5pPr>
          </a:lstStyle>
          <a:p>
            <a:pPr lvl="0"/>
            <a:r>
              <a:rPr lang="es-ES" dirty="0"/>
              <a:t>Fecha: Arial 14  / Col. Blanco / </a:t>
            </a:r>
            <a:r>
              <a:rPr lang="es-ES" dirty="0" err="1"/>
              <a:t>Just</a:t>
            </a:r>
            <a:r>
              <a:rPr lang="es-ES" dirty="0"/>
              <a:t>. Derecha  / Tipo oración</a:t>
            </a:r>
          </a:p>
        </p:txBody>
      </p:sp>
    </p:spTree>
    <p:extLst>
      <p:ext uri="{BB962C8B-B14F-4D97-AF65-F5344CB8AC3E}">
        <p14:creationId xmlns:p14="http://schemas.microsoft.com/office/powerpoint/2010/main" val="425755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raportada: general">
    <p:spTree>
      <p:nvGrpSpPr>
        <p:cNvPr id="1" name=""/>
        <p:cNvGrpSpPr/>
        <p:nvPr/>
      </p:nvGrpSpPr>
      <p:grpSpPr>
        <a:xfrm>
          <a:off x="0" y="0"/>
          <a:ext cx="0" cy="0"/>
          <a:chOff x="0" y="0"/>
          <a:chExt cx="0" cy="0"/>
        </a:xfrm>
      </p:grpSpPr>
      <p:sp>
        <p:nvSpPr>
          <p:cNvPr id="7" name="Título 1"/>
          <p:cNvSpPr>
            <a:spLocks noGrp="1"/>
          </p:cNvSpPr>
          <p:nvPr>
            <p:ph type="ctrTitle" hasCustomPrompt="1"/>
          </p:nvPr>
        </p:nvSpPr>
        <p:spPr>
          <a:xfrm>
            <a:off x="2695381" y="768795"/>
            <a:ext cx="6070730" cy="1376997"/>
          </a:xfrm>
          <a:prstGeom prst="rect">
            <a:avLst/>
          </a:prstGeom>
        </p:spPr>
        <p:txBody>
          <a:bodyPr anchor="t"/>
          <a:lstStyle>
            <a:lvl1pPr algn="r">
              <a:defRPr sz="2800" cap="all" baseline="0">
                <a:solidFill>
                  <a:schemeClr val="bg1"/>
                </a:solidFill>
                <a:latin typeface="Arial" charset="0"/>
                <a:ea typeface="Arial" charset="0"/>
                <a:cs typeface="Arial" charset="0"/>
              </a:defRPr>
            </a:lvl1pPr>
          </a:lstStyle>
          <a:p>
            <a:r>
              <a:rPr lang="es-ES" dirty="0"/>
              <a:t>TÍTULO: ARIAL 28 / COL. BLANCO / MAYÚSCULA / JUST. DERECHA-SUPERIOR</a:t>
            </a:r>
            <a:endParaRPr lang="es-ES_tradnl" dirty="0"/>
          </a:p>
        </p:txBody>
      </p:sp>
    </p:spTree>
    <p:extLst>
      <p:ext uri="{BB962C8B-B14F-4D97-AF65-F5344CB8AC3E}">
        <p14:creationId xmlns:p14="http://schemas.microsoft.com/office/powerpoint/2010/main" val="374695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raportada: logos terceros">
    <p:spTree>
      <p:nvGrpSpPr>
        <p:cNvPr id="1" name=""/>
        <p:cNvGrpSpPr/>
        <p:nvPr/>
      </p:nvGrpSpPr>
      <p:grpSpPr>
        <a:xfrm>
          <a:off x="0" y="0"/>
          <a:ext cx="0" cy="0"/>
          <a:chOff x="0" y="0"/>
          <a:chExt cx="0" cy="0"/>
        </a:xfrm>
      </p:grpSpPr>
      <p:sp>
        <p:nvSpPr>
          <p:cNvPr id="7" name="5 Rectángulo redondeado"/>
          <p:cNvSpPr/>
          <p:nvPr userDrawn="1"/>
        </p:nvSpPr>
        <p:spPr>
          <a:xfrm>
            <a:off x="7095355" y="4573619"/>
            <a:ext cx="1670756" cy="756356"/>
          </a:xfrm>
          <a:prstGeom prst="roundRect">
            <a:avLst/>
          </a:prstGeom>
          <a:no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r>
              <a:rPr lang="es-ES" sz="1200" dirty="0">
                <a:solidFill>
                  <a:schemeClr val="bg1"/>
                </a:solidFill>
                <a:latin typeface="Arial" charset="0"/>
                <a:ea typeface="Arial" charset="0"/>
                <a:cs typeface="Arial" charset="0"/>
              </a:rPr>
              <a:t>LOGO OTRA INSTITUCIÓN</a:t>
            </a:r>
          </a:p>
        </p:txBody>
      </p:sp>
      <p:sp>
        <p:nvSpPr>
          <p:cNvPr id="8" name="5 Rectángulo redondeado"/>
          <p:cNvSpPr/>
          <p:nvPr userDrawn="1"/>
        </p:nvSpPr>
        <p:spPr>
          <a:xfrm>
            <a:off x="7095355" y="3695795"/>
            <a:ext cx="1670756" cy="756356"/>
          </a:xfrm>
          <a:prstGeom prst="roundRect">
            <a:avLst/>
          </a:prstGeom>
          <a:no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r>
              <a:rPr lang="es-ES" sz="1200" dirty="0">
                <a:solidFill>
                  <a:schemeClr val="bg1"/>
                </a:solidFill>
                <a:latin typeface="Arial" charset="0"/>
                <a:ea typeface="Arial" charset="0"/>
                <a:cs typeface="Arial" charset="0"/>
              </a:rPr>
              <a:t>LOGO OTRA INSTITUCIÓN</a:t>
            </a:r>
          </a:p>
        </p:txBody>
      </p:sp>
      <p:sp>
        <p:nvSpPr>
          <p:cNvPr id="9" name="Título 1"/>
          <p:cNvSpPr>
            <a:spLocks noGrp="1"/>
          </p:cNvSpPr>
          <p:nvPr>
            <p:ph type="ctrTitle" hasCustomPrompt="1"/>
          </p:nvPr>
        </p:nvSpPr>
        <p:spPr>
          <a:xfrm>
            <a:off x="2695381" y="768795"/>
            <a:ext cx="6070730" cy="1376997"/>
          </a:xfrm>
          <a:prstGeom prst="rect">
            <a:avLst/>
          </a:prstGeom>
        </p:spPr>
        <p:txBody>
          <a:bodyPr anchor="t"/>
          <a:lstStyle>
            <a:lvl1pPr algn="r">
              <a:defRPr sz="2800" cap="all" baseline="0">
                <a:solidFill>
                  <a:schemeClr val="bg1"/>
                </a:solidFill>
                <a:latin typeface="Arial" charset="0"/>
                <a:ea typeface="Arial" charset="0"/>
                <a:cs typeface="Arial" charset="0"/>
              </a:defRPr>
            </a:lvl1pPr>
          </a:lstStyle>
          <a:p>
            <a:r>
              <a:rPr lang="es-ES" dirty="0"/>
              <a:t>TÍTULO: ARIAL 28 / COL. BLANCO / MAYÚSCULA / JUST. DERECHA-SUPERIOR</a:t>
            </a:r>
            <a:endParaRPr lang="es-ES_tradnl" dirty="0"/>
          </a:p>
        </p:txBody>
      </p:sp>
    </p:spTree>
    <p:extLst>
      <p:ext uri="{BB962C8B-B14F-4D97-AF65-F5344CB8AC3E}">
        <p14:creationId xmlns:p14="http://schemas.microsoft.com/office/powerpoint/2010/main" val="2119345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rtada: logos">
    <p:spTree>
      <p:nvGrpSpPr>
        <p:cNvPr id="1" name=""/>
        <p:cNvGrpSpPr/>
        <p:nvPr/>
      </p:nvGrpSpPr>
      <p:grpSpPr>
        <a:xfrm>
          <a:off x="0" y="0"/>
          <a:ext cx="0" cy="0"/>
          <a:chOff x="0" y="0"/>
          <a:chExt cx="0" cy="0"/>
        </a:xfrm>
      </p:grpSpPr>
      <p:sp>
        <p:nvSpPr>
          <p:cNvPr id="7" name="Título 1"/>
          <p:cNvSpPr>
            <a:spLocks noGrp="1"/>
          </p:cNvSpPr>
          <p:nvPr>
            <p:ph type="ctrTitle" hasCustomPrompt="1"/>
          </p:nvPr>
        </p:nvSpPr>
        <p:spPr>
          <a:xfrm>
            <a:off x="2695381" y="1122363"/>
            <a:ext cx="6070730" cy="2387600"/>
          </a:xfrm>
          <a:prstGeom prst="rect">
            <a:avLst/>
          </a:prstGeom>
        </p:spPr>
        <p:txBody>
          <a:bodyPr anchor="t"/>
          <a:lstStyle>
            <a:lvl1pPr algn="r">
              <a:defRPr sz="3600" cap="all" baseline="0">
                <a:solidFill>
                  <a:schemeClr val="bg1"/>
                </a:solidFill>
                <a:latin typeface="Arial" charset="0"/>
                <a:ea typeface="Arial" charset="0"/>
                <a:cs typeface="Arial" charset="0"/>
              </a:defRPr>
            </a:lvl1pPr>
          </a:lstStyle>
          <a:p>
            <a:r>
              <a:rPr lang="es-ES" dirty="0"/>
              <a:t>TÍTULO: ARIAL 36 / COL. BLANCO / MAYÚSCULA / JUST. DERECHA</a:t>
            </a:r>
            <a:endParaRPr lang="es-ES_tradnl" dirty="0"/>
          </a:p>
        </p:txBody>
      </p:sp>
      <p:sp>
        <p:nvSpPr>
          <p:cNvPr id="8" name="Subtítulo 2"/>
          <p:cNvSpPr>
            <a:spLocks noGrp="1"/>
          </p:cNvSpPr>
          <p:nvPr>
            <p:ph type="subTitle" idx="1" hasCustomPrompt="1"/>
          </p:nvPr>
        </p:nvSpPr>
        <p:spPr>
          <a:xfrm>
            <a:off x="2695381" y="3602038"/>
            <a:ext cx="6070730" cy="764689"/>
          </a:xfrm>
          <a:prstGeom prst="rect">
            <a:avLst/>
          </a:prstGeom>
        </p:spPr>
        <p:txBody>
          <a:bodyPr anchor="t"/>
          <a:lstStyle>
            <a:lvl1pPr marL="0" indent="0" algn="r">
              <a:buNone/>
              <a:defRPr sz="1800" baseline="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Autor: Arial 18 / Col. Blanco / Tipo Título / </a:t>
            </a:r>
            <a:r>
              <a:rPr lang="es-ES" dirty="0" err="1"/>
              <a:t>Just</a:t>
            </a:r>
            <a:r>
              <a:rPr lang="es-ES" dirty="0"/>
              <a:t>. Derecha</a:t>
            </a:r>
            <a:endParaRPr lang="es-ES_tradnl" dirty="0"/>
          </a:p>
        </p:txBody>
      </p:sp>
      <p:sp>
        <p:nvSpPr>
          <p:cNvPr id="9" name="Marcador de contenido 3"/>
          <p:cNvSpPr>
            <a:spLocks noGrp="1"/>
          </p:cNvSpPr>
          <p:nvPr>
            <p:ph sz="half" idx="11" hasCustomPrompt="1"/>
          </p:nvPr>
        </p:nvSpPr>
        <p:spPr>
          <a:xfrm>
            <a:off x="2695382" y="4500467"/>
            <a:ext cx="6070730" cy="650033"/>
          </a:xfrm>
          <a:prstGeom prst="rect">
            <a:avLst/>
          </a:prstGeom>
        </p:spPr>
        <p:txBody>
          <a:bodyPr/>
          <a:lstStyle>
            <a:lvl1pPr marL="17463" marR="0" indent="0" algn="r" defTabSz="914400" rtl="0" eaLnBrk="1" fontAlgn="auto" latinLnBrk="0" hangingPunct="1">
              <a:lnSpc>
                <a:spcPct val="90000"/>
              </a:lnSpc>
              <a:spcBef>
                <a:spcPts val="1000"/>
              </a:spcBef>
              <a:spcAft>
                <a:spcPts val="0"/>
              </a:spcAft>
              <a:buClr>
                <a:srgbClr val="70B12E"/>
              </a:buClr>
              <a:buSzTx/>
              <a:buFont typeface="LucidaGrande" charset="0"/>
              <a:buNone/>
              <a:tabLst/>
              <a:defRPr sz="1400" b="0" baseline="0">
                <a:solidFill>
                  <a:schemeClr val="bg1"/>
                </a:solidFill>
                <a:latin typeface="Arial" charset="0"/>
                <a:ea typeface="Arial" charset="0"/>
                <a:cs typeface="Arial" charset="0"/>
              </a:defRPr>
            </a:lvl1pPr>
            <a:lvl2pPr marL="685800" marR="0" indent="-228600" algn="l" defTabSz="914400" rtl="0" eaLnBrk="1" fontAlgn="auto" latinLnBrk="0" hangingPunct="1">
              <a:lnSpc>
                <a:spcPct val="90000"/>
              </a:lnSpc>
              <a:spcBef>
                <a:spcPts val="500"/>
              </a:spcBef>
              <a:spcAft>
                <a:spcPts val="0"/>
              </a:spcAft>
              <a:buClr>
                <a:srgbClr val="70B12E"/>
              </a:buClr>
              <a:buSzPct val="80000"/>
              <a:buFont typeface="LucidaGrande" charset="0"/>
              <a:buChar char="▶"/>
              <a:tabLst/>
              <a:defRPr sz="1800">
                <a:solidFill>
                  <a:schemeClr val="tx1">
                    <a:lumMod val="75000"/>
                    <a:lumOff val="25000"/>
                  </a:schemeClr>
                </a:solidFill>
                <a:latin typeface="Arial" charset="0"/>
                <a:ea typeface="Arial" charset="0"/>
                <a:cs typeface="Arial" charset="0"/>
              </a:defRPr>
            </a:lvl2pPr>
            <a:lvl3pPr>
              <a:defRPr>
                <a:solidFill>
                  <a:schemeClr val="tx1">
                    <a:lumMod val="75000"/>
                    <a:lumOff val="25000"/>
                  </a:schemeClr>
                </a:solidFill>
                <a:latin typeface="Arial" charset="0"/>
                <a:ea typeface="Arial" charset="0"/>
                <a:cs typeface="Arial" charset="0"/>
              </a:defRPr>
            </a:lvl3pPr>
            <a:lvl4pPr>
              <a:defRPr>
                <a:solidFill>
                  <a:schemeClr val="tx1">
                    <a:lumMod val="75000"/>
                    <a:lumOff val="25000"/>
                  </a:schemeClr>
                </a:solidFill>
                <a:latin typeface="Arial" charset="0"/>
                <a:ea typeface="Arial" charset="0"/>
                <a:cs typeface="Arial" charset="0"/>
              </a:defRPr>
            </a:lvl4pPr>
            <a:lvl5pPr>
              <a:defRPr>
                <a:solidFill>
                  <a:schemeClr val="tx1">
                    <a:lumMod val="75000"/>
                    <a:lumOff val="25000"/>
                  </a:schemeClr>
                </a:solidFill>
                <a:latin typeface="Arial" charset="0"/>
                <a:ea typeface="Arial" charset="0"/>
                <a:cs typeface="Arial" charset="0"/>
              </a:defRPr>
            </a:lvl5pPr>
          </a:lstStyle>
          <a:p>
            <a:pPr lvl="0"/>
            <a:r>
              <a:rPr lang="es-ES" dirty="0"/>
              <a:t>Fecha: Arial 14  / Col. Blanco / </a:t>
            </a:r>
            <a:r>
              <a:rPr lang="es-ES" dirty="0" err="1"/>
              <a:t>Just</a:t>
            </a:r>
            <a:r>
              <a:rPr lang="es-ES" dirty="0"/>
              <a:t>. Derecha  / Tipo oración</a:t>
            </a:r>
          </a:p>
        </p:txBody>
      </p:sp>
      <p:sp>
        <p:nvSpPr>
          <p:cNvPr id="10" name="5 Rectángulo redondeado"/>
          <p:cNvSpPr/>
          <p:nvPr userDrawn="1"/>
        </p:nvSpPr>
        <p:spPr>
          <a:xfrm>
            <a:off x="4671745" y="5821362"/>
            <a:ext cx="1670756" cy="756356"/>
          </a:xfrm>
          <a:prstGeom prst="roundRect">
            <a:avLst/>
          </a:prstGeom>
          <a:no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r>
              <a:rPr lang="es-ES" sz="1200" dirty="0">
                <a:solidFill>
                  <a:schemeClr val="bg1"/>
                </a:solidFill>
                <a:latin typeface="Arial" charset="0"/>
                <a:ea typeface="Arial" charset="0"/>
                <a:cs typeface="Arial" charset="0"/>
              </a:rPr>
              <a:t>LOGO OTRA INSTITUCIÓN</a:t>
            </a:r>
          </a:p>
        </p:txBody>
      </p:sp>
      <p:sp>
        <p:nvSpPr>
          <p:cNvPr id="11" name="5 Rectángulo redondeado"/>
          <p:cNvSpPr/>
          <p:nvPr userDrawn="1"/>
        </p:nvSpPr>
        <p:spPr>
          <a:xfrm>
            <a:off x="2428608" y="5821362"/>
            <a:ext cx="1670756" cy="756356"/>
          </a:xfrm>
          <a:prstGeom prst="roundRect">
            <a:avLst/>
          </a:prstGeom>
          <a:no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r>
              <a:rPr lang="es-ES" sz="1200" dirty="0">
                <a:solidFill>
                  <a:schemeClr val="bg1"/>
                </a:solidFill>
                <a:latin typeface="Arial" charset="0"/>
                <a:ea typeface="Arial" charset="0"/>
                <a:cs typeface="Arial" charset="0"/>
              </a:rPr>
              <a:t>LOGO OTRA INSTITUCIÓN</a:t>
            </a:r>
          </a:p>
        </p:txBody>
      </p:sp>
    </p:spTree>
    <p:extLst>
      <p:ext uri="{BB962C8B-B14F-4D97-AF65-F5344CB8AC3E}">
        <p14:creationId xmlns:p14="http://schemas.microsoft.com/office/powerpoint/2010/main" val="2676595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rtadilla: general">
    <p:spTree>
      <p:nvGrpSpPr>
        <p:cNvPr id="1" name=""/>
        <p:cNvGrpSpPr/>
        <p:nvPr/>
      </p:nvGrpSpPr>
      <p:grpSpPr>
        <a:xfrm>
          <a:off x="0" y="0"/>
          <a:ext cx="0" cy="0"/>
          <a:chOff x="0" y="0"/>
          <a:chExt cx="0" cy="0"/>
        </a:xfrm>
      </p:grpSpPr>
      <p:sp>
        <p:nvSpPr>
          <p:cNvPr id="8" name="Título 1"/>
          <p:cNvSpPr>
            <a:spLocks noGrp="1"/>
          </p:cNvSpPr>
          <p:nvPr>
            <p:ph type="ctrTitle" hasCustomPrompt="1"/>
          </p:nvPr>
        </p:nvSpPr>
        <p:spPr>
          <a:xfrm>
            <a:off x="2295331" y="2368059"/>
            <a:ext cx="6356299" cy="1828803"/>
          </a:xfrm>
          <a:prstGeom prst="rect">
            <a:avLst/>
          </a:prstGeom>
        </p:spPr>
        <p:txBody>
          <a:bodyPr anchor="t">
            <a:noAutofit/>
          </a:bodyPr>
          <a:lstStyle>
            <a:lvl1pPr indent="-457200" algn="l">
              <a:lnSpc>
                <a:spcPct val="90000"/>
              </a:lnSpc>
              <a:defRPr sz="3200" b="0" cap="all" baseline="0">
                <a:solidFill>
                  <a:srgbClr val="548235"/>
                </a:solidFill>
                <a:latin typeface="Arial" panose="020B0604020202020204" pitchFamily="34" charset="0"/>
                <a:cs typeface="Arial" panose="020B0604020202020204" pitchFamily="34" charset="0"/>
              </a:defRPr>
            </a:lvl1pPr>
          </a:lstStyle>
          <a:p>
            <a:pPr>
              <a:spcBef>
                <a:spcPct val="20000"/>
              </a:spcBef>
            </a:pPr>
            <a:r>
              <a:rPr lang="es-ES_tradnl" dirty="0"/>
              <a:t>PORTADILLA: ARIAL 32 / COL. VERDE / MAY</a:t>
            </a:r>
            <a:r>
              <a:rPr lang="es-ES" dirty="0"/>
              <a:t>ÚSCULA / JUST. IZQUIERDA-SUPERIOR</a:t>
            </a:r>
            <a:endParaRPr lang="es-ES_tradnl" dirty="0"/>
          </a:p>
        </p:txBody>
      </p:sp>
    </p:spTree>
    <p:extLst>
      <p:ext uri="{BB962C8B-B14F-4D97-AF65-F5344CB8AC3E}">
        <p14:creationId xmlns:p14="http://schemas.microsoft.com/office/powerpoint/2010/main" val="41679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 Contenidos: Texto general">
    <p:spTree>
      <p:nvGrpSpPr>
        <p:cNvPr id="1" name=""/>
        <p:cNvGrpSpPr/>
        <p:nvPr/>
      </p:nvGrpSpPr>
      <p:grpSpPr>
        <a:xfrm>
          <a:off x="0" y="0"/>
          <a:ext cx="0" cy="0"/>
          <a:chOff x="0" y="0"/>
          <a:chExt cx="0" cy="0"/>
        </a:xfrm>
      </p:grpSpPr>
      <p:sp>
        <p:nvSpPr>
          <p:cNvPr id="7" name="Marcador de contenido 2"/>
          <p:cNvSpPr>
            <a:spLocks noGrp="1"/>
          </p:cNvSpPr>
          <p:nvPr>
            <p:ph idx="1" hasCustomPrompt="1"/>
          </p:nvPr>
        </p:nvSpPr>
        <p:spPr>
          <a:xfrm>
            <a:off x="354563" y="1825625"/>
            <a:ext cx="8416213" cy="4351338"/>
          </a:xfrm>
          <a:prstGeom prst="rect">
            <a:avLst/>
          </a:prstGeom>
        </p:spPr>
        <p:txBody>
          <a:bodyPr/>
          <a:lstStyle>
            <a:lvl1pPr marL="496888" indent="-496888">
              <a:buClr>
                <a:srgbClr val="70B12E"/>
              </a:buClr>
              <a:buFont typeface="LucidaGrande" charset="0"/>
              <a:buChar char="▶"/>
              <a:tabLst/>
              <a:defRPr sz="2000" b="1">
                <a:solidFill>
                  <a:schemeClr val="tx1">
                    <a:lumMod val="75000"/>
                    <a:lumOff val="25000"/>
                  </a:schemeClr>
                </a:solidFill>
                <a:latin typeface="Arial" charset="0"/>
                <a:ea typeface="Arial" charset="0"/>
                <a:cs typeface="Arial" charset="0"/>
              </a:defRPr>
            </a:lvl1pPr>
            <a:lvl2pPr marL="457200" indent="0">
              <a:buNone/>
              <a:defRPr>
                <a:solidFill>
                  <a:schemeClr val="tx1">
                    <a:lumMod val="75000"/>
                    <a:lumOff val="25000"/>
                  </a:schemeClr>
                </a:solidFill>
                <a:latin typeface="Arial" charset="0"/>
                <a:ea typeface="Arial" charset="0"/>
                <a:cs typeface="Arial" charset="0"/>
              </a:defRPr>
            </a:lvl2pPr>
            <a:lvl3pPr marL="1200150" marR="0" indent="-285750" algn="l" defTabSz="914400" rtl="0" eaLnBrk="1" fontAlgn="auto" latinLnBrk="0" hangingPunct="1">
              <a:lnSpc>
                <a:spcPct val="90000"/>
              </a:lnSpc>
              <a:spcBef>
                <a:spcPts val="500"/>
              </a:spcBef>
              <a:spcAft>
                <a:spcPts val="0"/>
              </a:spcAft>
              <a:buClr>
                <a:srgbClr val="70B12E"/>
              </a:buClr>
              <a:buSzPct val="80000"/>
              <a:buFont typeface="Wingdings" panose="05000000000000000000" pitchFamily="2" charset="2"/>
              <a:buChar char="Ø"/>
              <a:tabLst/>
              <a:defRPr sz="1800" baseline="0">
                <a:solidFill>
                  <a:schemeClr val="tx1">
                    <a:lumMod val="75000"/>
                    <a:lumOff val="25000"/>
                  </a:schemeClr>
                </a:solidFill>
                <a:latin typeface="Arial" charset="0"/>
                <a:ea typeface="Arial" charset="0"/>
                <a:cs typeface="Arial" charset="0"/>
              </a:defRPr>
            </a:lvl3pPr>
            <a:lvl4pPr>
              <a:defRPr>
                <a:solidFill>
                  <a:schemeClr val="tx1">
                    <a:lumMod val="75000"/>
                    <a:lumOff val="25000"/>
                  </a:schemeClr>
                </a:solidFill>
                <a:latin typeface="Arial" charset="0"/>
                <a:ea typeface="Arial" charset="0"/>
                <a:cs typeface="Arial" charset="0"/>
              </a:defRPr>
            </a:lvl4pPr>
            <a:lvl5pPr>
              <a:defRPr>
                <a:solidFill>
                  <a:schemeClr val="tx1">
                    <a:lumMod val="75000"/>
                    <a:lumOff val="25000"/>
                  </a:schemeClr>
                </a:solidFill>
                <a:latin typeface="Arial" charset="0"/>
                <a:ea typeface="Arial" charset="0"/>
                <a:cs typeface="Arial" charset="0"/>
              </a:defRPr>
            </a:lvl5pPr>
          </a:lstStyle>
          <a:p>
            <a:pPr lvl="0"/>
            <a:r>
              <a:rPr lang="es-ES" dirty="0"/>
              <a:t>Título 1er Nivel: Arial 20 / Negrita / Col. Gris Oscuro / </a:t>
            </a:r>
            <a:r>
              <a:rPr lang="es-ES" dirty="0" err="1"/>
              <a:t>Just</a:t>
            </a:r>
            <a:r>
              <a:rPr lang="es-ES" dirty="0"/>
              <a:t>. Izq. / Tipo Oración</a:t>
            </a:r>
          </a:p>
          <a:p>
            <a:pPr lvl="2"/>
            <a:r>
              <a:rPr lang="es-ES" dirty="0"/>
              <a:t>Texto 2do Nivel: Arial 18 / Color Gris Oscuro / Justificación Izquierda / Tipo oración</a:t>
            </a:r>
          </a:p>
          <a:p>
            <a:pPr lvl="2"/>
            <a:r>
              <a:rPr lang="es-ES" dirty="0"/>
              <a:t>Texto 2do Nivel: Arial 18 / Color Gris Oscuro / Justificación Izquierda / Tipo oración</a:t>
            </a:r>
          </a:p>
          <a:p>
            <a:pPr lvl="2"/>
            <a:endParaRPr lang="es-ES" dirty="0"/>
          </a:p>
          <a:p>
            <a:pPr lvl="0"/>
            <a:r>
              <a:rPr lang="es-ES" dirty="0"/>
              <a:t>Título 1er Nivel: Arial 20 / Negrita / </a:t>
            </a:r>
            <a:r>
              <a:rPr lang="es-ES" dirty="0" err="1"/>
              <a:t>Col.Gris</a:t>
            </a:r>
            <a:r>
              <a:rPr lang="es-ES" dirty="0"/>
              <a:t> Oscuro / </a:t>
            </a:r>
            <a:r>
              <a:rPr lang="es-ES" dirty="0" err="1"/>
              <a:t>Just.Izq</a:t>
            </a:r>
            <a:r>
              <a:rPr lang="es-ES" dirty="0"/>
              <a:t>. / Tipo Oración</a:t>
            </a:r>
          </a:p>
          <a:p>
            <a:pPr lvl="2"/>
            <a:r>
              <a:rPr lang="es-ES" dirty="0"/>
              <a:t>Texto 2do Nivel: Arial 18 / Color Gris Oscuro / Justificación Izquierda / Tipo oración</a:t>
            </a:r>
          </a:p>
          <a:p>
            <a:pPr lvl="2">
              <a:defRPr/>
            </a:pPr>
            <a:r>
              <a:rPr lang="es-ES" dirty="0"/>
              <a:t>Texto 2do Nivel: Arial 18 / Color Gris Oscuro / Justificación Izquierda / Tipo oración</a:t>
            </a:r>
          </a:p>
          <a:p>
            <a:pPr lvl="2"/>
            <a:endParaRPr lang="es-ES" dirty="0"/>
          </a:p>
        </p:txBody>
      </p:sp>
      <p:sp>
        <p:nvSpPr>
          <p:cNvPr id="8" name="Título 1"/>
          <p:cNvSpPr>
            <a:spLocks noGrp="1"/>
          </p:cNvSpPr>
          <p:nvPr>
            <p:ph type="title" hasCustomPrompt="1"/>
          </p:nvPr>
        </p:nvSpPr>
        <p:spPr>
          <a:xfrm>
            <a:off x="891773" y="242288"/>
            <a:ext cx="7918192" cy="963209"/>
          </a:xfrm>
        </p:spPr>
        <p:txBody>
          <a:bodyPr/>
          <a:lstStyle/>
          <a:p>
            <a:r>
              <a:rPr lang="es-ES" dirty="0"/>
              <a:t>TÍTULO DIAPO: ARIAL 28 / COL. VERDE / MAYÚSCULA / JUST. IZQUIERDA-CENTRADO</a:t>
            </a:r>
            <a:endParaRPr lang="es-ES_tradnl" dirty="0"/>
          </a:p>
        </p:txBody>
      </p:sp>
    </p:spTree>
    <p:extLst>
      <p:ext uri="{BB962C8B-B14F-4D97-AF65-F5344CB8AC3E}">
        <p14:creationId xmlns:p14="http://schemas.microsoft.com/office/powerpoint/2010/main" val="3276836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 Contenidos: 2 Cajas texto">
    <p:spTree>
      <p:nvGrpSpPr>
        <p:cNvPr id="1" name=""/>
        <p:cNvGrpSpPr/>
        <p:nvPr/>
      </p:nvGrpSpPr>
      <p:grpSpPr>
        <a:xfrm>
          <a:off x="0" y="0"/>
          <a:ext cx="0" cy="0"/>
          <a:chOff x="0" y="0"/>
          <a:chExt cx="0" cy="0"/>
        </a:xfrm>
      </p:grpSpPr>
      <p:sp>
        <p:nvSpPr>
          <p:cNvPr id="7" name="Título 1"/>
          <p:cNvSpPr>
            <a:spLocks noGrp="1"/>
          </p:cNvSpPr>
          <p:nvPr>
            <p:ph type="title" hasCustomPrompt="1"/>
          </p:nvPr>
        </p:nvSpPr>
        <p:spPr>
          <a:xfrm>
            <a:off x="891773" y="242288"/>
            <a:ext cx="7918192" cy="963209"/>
          </a:xfrm>
        </p:spPr>
        <p:txBody>
          <a:bodyPr/>
          <a:lstStyle/>
          <a:p>
            <a:r>
              <a:rPr lang="es-ES" dirty="0"/>
              <a:t>TÍTULO DIAPO: ARIAL 28 / COL. VERDE / MAYÚSCULA / JUST. IZQUIERDA-CENTRADO</a:t>
            </a:r>
            <a:endParaRPr lang="es-ES_tradnl" dirty="0"/>
          </a:p>
        </p:txBody>
      </p:sp>
      <p:sp>
        <p:nvSpPr>
          <p:cNvPr id="8" name="Marcador de contenido 2"/>
          <p:cNvSpPr>
            <a:spLocks noGrp="1"/>
          </p:cNvSpPr>
          <p:nvPr>
            <p:ph sz="half" idx="1" hasCustomPrompt="1"/>
          </p:nvPr>
        </p:nvSpPr>
        <p:spPr>
          <a:xfrm>
            <a:off x="628650" y="1825624"/>
            <a:ext cx="3867150" cy="4817771"/>
          </a:xfrm>
          <a:prstGeom prst="rect">
            <a:avLst/>
          </a:prstGeom>
        </p:spPr>
        <p:txBody>
          <a:bodyPr/>
          <a:lstStyle>
            <a:lvl1pPr marL="312738" indent="-295275">
              <a:buClr>
                <a:srgbClr val="70B12E"/>
              </a:buClr>
              <a:buFont typeface="LucidaGrande" charset="0"/>
              <a:buChar char="▶"/>
              <a:tabLst/>
              <a:defRPr sz="2000" b="1">
                <a:solidFill>
                  <a:schemeClr val="tx1">
                    <a:lumMod val="75000"/>
                    <a:lumOff val="25000"/>
                  </a:schemeClr>
                </a:solidFill>
                <a:latin typeface="Arial" charset="0"/>
                <a:ea typeface="Arial" charset="0"/>
                <a:cs typeface="Arial" charset="0"/>
              </a:defRPr>
            </a:lvl1pPr>
            <a:lvl2pPr marL="685800" indent="-228600">
              <a:buClr>
                <a:srgbClr val="70B12E"/>
              </a:buClr>
              <a:buSzPct val="80000"/>
              <a:buFont typeface="LucidaGrande" charset="0"/>
              <a:buChar char="▶"/>
              <a:defRPr sz="1800">
                <a:solidFill>
                  <a:schemeClr val="tx1">
                    <a:lumMod val="75000"/>
                    <a:lumOff val="25000"/>
                  </a:schemeClr>
                </a:solidFill>
                <a:latin typeface="Arial" charset="0"/>
                <a:ea typeface="Arial" charset="0"/>
                <a:cs typeface="Arial" charset="0"/>
              </a:defRPr>
            </a:lvl2pPr>
            <a:lvl3pPr marL="1143000" marR="0" indent="-228600" algn="l" defTabSz="914400" rtl="0" eaLnBrk="1" fontAlgn="auto" latinLnBrk="0" hangingPunct="1">
              <a:lnSpc>
                <a:spcPct val="90000"/>
              </a:lnSpc>
              <a:spcBef>
                <a:spcPts val="500"/>
              </a:spcBef>
              <a:spcAft>
                <a:spcPts val="0"/>
              </a:spcAft>
              <a:buClr>
                <a:srgbClr val="70B12E"/>
              </a:buClr>
              <a:buSzPct val="80000"/>
              <a:buFont typeface="LucidaGrande" charset="0"/>
              <a:buChar char="▶"/>
              <a:tabLst/>
              <a:defRPr>
                <a:solidFill>
                  <a:schemeClr val="tx1">
                    <a:lumMod val="75000"/>
                    <a:lumOff val="25000"/>
                  </a:schemeClr>
                </a:solidFill>
                <a:latin typeface="Arial" charset="0"/>
                <a:ea typeface="Arial" charset="0"/>
                <a:cs typeface="Arial" charset="0"/>
              </a:defRPr>
            </a:lvl3pPr>
            <a:lvl4pPr>
              <a:defRPr>
                <a:solidFill>
                  <a:schemeClr val="tx1">
                    <a:lumMod val="75000"/>
                    <a:lumOff val="25000"/>
                  </a:schemeClr>
                </a:solidFill>
                <a:latin typeface="Arial" charset="0"/>
                <a:ea typeface="Arial" charset="0"/>
                <a:cs typeface="Arial" charset="0"/>
              </a:defRPr>
            </a:lvl4pPr>
            <a:lvl5pPr>
              <a:defRPr>
                <a:solidFill>
                  <a:schemeClr val="tx1">
                    <a:lumMod val="75000"/>
                    <a:lumOff val="25000"/>
                  </a:schemeClr>
                </a:solidFill>
                <a:latin typeface="Arial" charset="0"/>
                <a:ea typeface="Arial" charset="0"/>
                <a:cs typeface="Arial" charset="0"/>
              </a:defRPr>
            </a:lvl5pPr>
          </a:lstStyle>
          <a:p>
            <a:pPr lvl="0"/>
            <a:r>
              <a:rPr lang="es-ES" dirty="0"/>
              <a:t>Título 1er Nivel: Arial 20 / Negrita / Col. Gris Oscuro / </a:t>
            </a:r>
            <a:r>
              <a:rPr lang="es-ES" dirty="0" err="1"/>
              <a:t>Just</a:t>
            </a:r>
            <a:r>
              <a:rPr lang="es-ES" dirty="0"/>
              <a:t>. Izq. / Tipo oración</a:t>
            </a:r>
          </a:p>
          <a:p>
            <a:pPr lvl="1"/>
            <a:r>
              <a:rPr lang="es-ES" dirty="0"/>
              <a:t>Texto 2do Nivel: Arial 18 / Color Gris Oscuro / Justificación Izquierda / Tipo oración</a:t>
            </a:r>
          </a:p>
          <a:p>
            <a:pPr lvl="1"/>
            <a:endParaRPr lang="es-ES" dirty="0"/>
          </a:p>
          <a:p>
            <a:pPr lvl="0"/>
            <a:r>
              <a:rPr lang="es-ES" dirty="0"/>
              <a:t>Título 1er Nivel: Arial 20 / Negrita / Col. Gris Oscuro / </a:t>
            </a:r>
            <a:r>
              <a:rPr lang="es-ES" dirty="0" err="1"/>
              <a:t>Just</a:t>
            </a:r>
            <a:r>
              <a:rPr lang="es-ES" dirty="0"/>
              <a:t>. Izq. / Tipo oración</a:t>
            </a:r>
          </a:p>
          <a:p>
            <a:pPr lvl="1"/>
            <a:r>
              <a:rPr lang="es-ES" dirty="0"/>
              <a:t>Texto 2do Nivel: Arial 18 / Color Gris Oscuro / Justificación Izquierda / Tipo oración</a:t>
            </a:r>
          </a:p>
          <a:p>
            <a:pPr lvl="1"/>
            <a:endParaRPr lang="es-ES" dirty="0"/>
          </a:p>
        </p:txBody>
      </p:sp>
      <p:sp>
        <p:nvSpPr>
          <p:cNvPr id="9" name="Marcador de contenido 3"/>
          <p:cNvSpPr>
            <a:spLocks noGrp="1"/>
          </p:cNvSpPr>
          <p:nvPr>
            <p:ph sz="half" idx="2" hasCustomPrompt="1"/>
          </p:nvPr>
        </p:nvSpPr>
        <p:spPr>
          <a:xfrm>
            <a:off x="4648200" y="1825624"/>
            <a:ext cx="3867150" cy="4817771"/>
          </a:xfrm>
          <a:prstGeom prst="rect">
            <a:avLst/>
          </a:prstGeom>
        </p:spPr>
        <p:txBody>
          <a:bodyPr/>
          <a:lstStyle>
            <a:lvl1pPr marL="312738" indent="-295275">
              <a:buClr>
                <a:srgbClr val="70B12E"/>
              </a:buClr>
              <a:buFont typeface="LucidaGrande" charset="0"/>
              <a:buChar char="▶"/>
              <a:tabLst/>
              <a:defRPr sz="2000" b="1">
                <a:solidFill>
                  <a:schemeClr val="tx1">
                    <a:lumMod val="75000"/>
                    <a:lumOff val="25000"/>
                  </a:schemeClr>
                </a:solidFill>
                <a:latin typeface="Arial" charset="0"/>
                <a:ea typeface="Arial" charset="0"/>
                <a:cs typeface="Arial" charset="0"/>
              </a:defRPr>
            </a:lvl1pPr>
            <a:lvl2pPr marL="685800" marR="0" indent="-228600" algn="l" defTabSz="914400" rtl="0" eaLnBrk="1" fontAlgn="auto" latinLnBrk="0" hangingPunct="1">
              <a:lnSpc>
                <a:spcPct val="90000"/>
              </a:lnSpc>
              <a:spcBef>
                <a:spcPts val="500"/>
              </a:spcBef>
              <a:spcAft>
                <a:spcPts val="0"/>
              </a:spcAft>
              <a:buClr>
                <a:srgbClr val="70B12E"/>
              </a:buClr>
              <a:buSzPct val="80000"/>
              <a:buFont typeface="LucidaGrande" charset="0"/>
              <a:buChar char="▶"/>
              <a:tabLst/>
              <a:defRPr sz="1800">
                <a:solidFill>
                  <a:schemeClr val="tx1">
                    <a:lumMod val="75000"/>
                    <a:lumOff val="25000"/>
                  </a:schemeClr>
                </a:solidFill>
                <a:latin typeface="Arial" charset="0"/>
                <a:ea typeface="Arial" charset="0"/>
                <a:cs typeface="Arial" charset="0"/>
              </a:defRPr>
            </a:lvl2pPr>
            <a:lvl3pPr>
              <a:defRPr>
                <a:solidFill>
                  <a:schemeClr val="tx1">
                    <a:lumMod val="75000"/>
                    <a:lumOff val="25000"/>
                  </a:schemeClr>
                </a:solidFill>
                <a:latin typeface="Arial" charset="0"/>
                <a:ea typeface="Arial" charset="0"/>
                <a:cs typeface="Arial" charset="0"/>
              </a:defRPr>
            </a:lvl3pPr>
            <a:lvl4pPr>
              <a:defRPr>
                <a:solidFill>
                  <a:schemeClr val="tx1">
                    <a:lumMod val="75000"/>
                    <a:lumOff val="25000"/>
                  </a:schemeClr>
                </a:solidFill>
                <a:latin typeface="Arial" charset="0"/>
                <a:ea typeface="Arial" charset="0"/>
                <a:cs typeface="Arial" charset="0"/>
              </a:defRPr>
            </a:lvl4pPr>
            <a:lvl5pPr>
              <a:defRPr>
                <a:solidFill>
                  <a:schemeClr val="tx1">
                    <a:lumMod val="75000"/>
                    <a:lumOff val="25000"/>
                  </a:schemeClr>
                </a:solidFill>
                <a:latin typeface="Arial" charset="0"/>
                <a:ea typeface="Arial" charset="0"/>
                <a:cs typeface="Arial" charset="0"/>
              </a:defRPr>
            </a:lvl5pPr>
          </a:lstStyle>
          <a:p>
            <a:pPr lvl="0"/>
            <a:r>
              <a:rPr lang="es-ES" dirty="0"/>
              <a:t>Título 1er Nivel: Arial 20 / Negrita / Col. Gris Oscuro / </a:t>
            </a:r>
            <a:r>
              <a:rPr lang="es-ES" dirty="0" err="1"/>
              <a:t>Just</a:t>
            </a:r>
            <a:r>
              <a:rPr lang="es-ES" dirty="0"/>
              <a:t>. Izq. / Tipo oración</a:t>
            </a:r>
          </a:p>
          <a:p>
            <a:pPr lvl="1"/>
            <a:r>
              <a:rPr lang="es-ES" dirty="0"/>
              <a:t>Texto 2do Nivel: Arial 18 / Color Gris Oscuro / Justificación Izquierda / Tipo oración</a:t>
            </a:r>
          </a:p>
          <a:p>
            <a:pPr marL="685800" marR="0" lvl="1" indent="-228600" algn="l" defTabSz="914400" rtl="0" eaLnBrk="1" fontAlgn="auto" latinLnBrk="0" hangingPunct="1">
              <a:lnSpc>
                <a:spcPct val="90000"/>
              </a:lnSpc>
              <a:spcBef>
                <a:spcPts val="500"/>
              </a:spcBef>
              <a:spcAft>
                <a:spcPts val="0"/>
              </a:spcAft>
              <a:buClr>
                <a:srgbClr val="70B12E"/>
              </a:buClr>
              <a:buSzPct val="80000"/>
              <a:buFont typeface="LucidaGrande" charset="0"/>
              <a:buChar char="▶"/>
              <a:tabLst/>
              <a:defRPr/>
            </a:pPr>
            <a:r>
              <a:rPr lang="es-ES" dirty="0"/>
              <a:t>Texto 2do Nivel: Arial 18 / Color Gris Oscuro / Justificación Izquierda / Tipo oración</a:t>
            </a:r>
          </a:p>
        </p:txBody>
      </p:sp>
    </p:spTree>
    <p:extLst>
      <p:ext uri="{BB962C8B-B14F-4D97-AF65-F5344CB8AC3E}">
        <p14:creationId xmlns:p14="http://schemas.microsoft.com/office/powerpoint/2010/main" val="32911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 Contenidos: Cuadro">
    <p:spTree>
      <p:nvGrpSpPr>
        <p:cNvPr id="1" name=""/>
        <p:cNvGrpSpPr/>
        <p:nvPr/>
      </p:nvGrpSpPr>
      <p:grpSpPr>
        <a:xfrm>
          <a:off x="0" y="0"/>
          <a:ext cx="0" cy="0"/>
          <a:chOff x="0" y="0"/>
          <a:chExt cx="0" cy="0"/>
        </a:xfrm>
      </p:grpSpPr>
      <p:sp>
        <p:nvSpPr>
          <p:cNvPr id="8" name="Título 1"/>
          <p:cNvSpPr>
            <a:spLocks noGrp="1"/>
          </p:cNvSpPr>
          <p:nvPr>
            <p:ph type="title" hasCustomPrompt="1"/>
          </p:nvPr>
        </p:nvSpPr>
        <p:spPr>
          <a:xfrm>
            <a:off x="891773" y="242288"/>
            <a:ext cx="7918192" cy="963209"/>
          </a:xfrm>
        </p:spPr>
        <p:txBody>
          <a:bodyPr/>
          <a:lstStyle/>
          <a:p>
            <a:r>
              <a:rPr lang="es-ES" dirty="0"/>
              <a:t>TÍTULO DIAPO: ARIAL 28 / COL. VERDE / MAYÚSCULA / JUST. IZQUIERDA-CENTRADO</a:t>
            </a:r>
            <a:endParaRPr lang="es-ES_tradnl" dirty="0"/>
          </a:p>
        </p:txBody>
      </p:sp>
      <p:sp>
        <p:nvSpPr>
          <p:cNvPr id="9" name="Marcador de contenido 3"/>
          <p:cNvSpPr>
            <a:spLocks noGrp="1"/>
          </p:cNvSpPr>
          <p:nvPr>
            <p:ph sz="half" idx="2" hasCustomPrompt="1"/>
          </p:nvPr>
        </p:nvSpPr>
        <p:spPr>
          <a:xfrm>
            <a:off x="5411754" y="2463282"/>
            <a:ext cx="3359022" cy="4181538"/>
          </a:xfrm>
          <a:prstGeom prst="rect">
            <a:avLst/>
          </a:prstGeom>
        </p:spPr>
        <p:txBody>
          <a:bodyPr/>
          <a:lstStyle>
            <a:lvl1pPr marL="312738" marR="0" indent="-295275" algn="l" defTabSz="914400" rtl="0" eaLnBrk="1" fontAlgn="auto" latinLnBrk="0" hangingPunct="1">
              <a:lnSpc>
                <a:spcPct val="90000"/>
              </a:lnSpc>
              <a:spcBef>
                <a:spcPts val="1000"/>
              </a:spcBef>
              <a:spcAft>
                <a:spcPts val="0"/>
              </a:spcAft>
              <a:buClr>
                <a:srgbClr val="70B12E"/>
              </a:buClr>
              <a:buSzTx/>
              <a:buFont typeface="LucidaGrande" charset="0"/>
              <a:buChar char="▶"/>
              <a:tabLst/>
              <a:defRPr sz="1800" b="0" baseline="0">
                <a:solidFill>
                  <a:schemeClr val="tx1">
                    <a:lumMod val="75000"/>
                    <a:lumOff val="25000"/>
                  </a:schemeClr>
                </a:solidFill>
                <a:latin typeface="Arial" charset="0"/>
                <a:ea typeface="Arial" charset="0"/>
                <a:cs typeface="Arial" charset="0"/>
              </a:defRPr>
            </a:lvl1pPr>
            <a:lvl2pPr marL="685800" marR="0" indent="-228600" algn="l" defTabSz="914400" rtl="0" eaLnBrk="1" fontAlgn="auto" latinLnBrk="0" hangingPunct="1">
              <a:lnSpc>
                <a:spcPct val="90000"/>
              </a:lnSpc>
              <a:spcBef>
                <a:spcPts val="500"/>
              </a:spcBef>
              <a:spcAft>
                <a:spcPts val="0"/>
              </a:spcAft>
              <a:buClr>
                <a:srgbClr val="70B12E"/>
              </a:buClr>
              <a:buSzPct val="80000"/>
              <a:buFont typeface="LucidaGrande" charset="0"/>
              <a:buChar char="▶"/>
              <a:tabLst/>
              <a:defRPr sz="1800">
                <a:solidFill>
                  <a:schemeClr val="tx1">
                    <a:lumMod val="75000"/>
                    <a:lumOff val="25000"/>
                  </a:schemeClr>
                </a:solidFill>
                <a:latin typeface="Arial" charset="0"/>
                <a:ea typeface="Arial" charset="0"/>
                <a:cs typeface="Arial" charset="0"/>
              </a:defRPr>
            </a:lvl2pPr>
            <a:lvl3pPr>
              <a:defRPr>
                <a:solidFill>
                  <a:schemeClr val="tx1">
                    <a:lumMod val="75000"/>
                    <a:lumOff val="25000"/>
                  </a:schemeClr>
                </a:solidFill>
                <a:latin typeface="Arial" charset="0"/>
                <a:ea typeface="Arial" charset="0"/>
                <a:cs typeface="Arial" charset="0"/>
              </a:defRPr>
            </a:lvl3pPr>
            <a:lvl4pPr>
              <a:defRPr>
                <a:solidFill>
                  <a:schemeClr val="tx1">
                    <a:lumMod val="75000"/>
                    <a:lumOff val="25000"/>
                  </a:schemeClr>
                </a:solidFill>
                <a:latin typeface="Arial" charset="0"/>
                <a:ea typeface="Arial" charset="0"/>
                <a:cs typeface="Arial" charset="0"/>
              </a:defRPr>
            </a:lvl4pPr>
            <a:lvl5pPr>
              <a:defRPr>
                <a:solidFill>
                  <a:schemeClr val="tx1">
                    <a:lumMod val="75000"/>
                    <a:lumOff val="25000"/>
                  </a:schemeClr>
                </a:solidFill>
                <a:latin typeface="Arial" charset="0"/>
                <a:ea typeface="Arial" charset="0"/>
                <a:cs typeface="Arial" charset="0"/>
              </a:defRPr>
            </a:lvl5pPr>
          </a:lstStyle>
          <a:p>
            <a:pPr lvl="0"/>
            <a:r>
              <a:rPr lang="es-ES" dirty="0"/>
              <a:t>Comentario Imagen: Arial 18 / Col. Gris Oscuro / </a:t>
            </a:r>
            <a:r>
              <a:rPr lang="es-ES" dirty="0" err="1"/>
              <a:t>Just</a:t>
            </a:r>
            <a:r>
              <a:rPr lang="es-ES" dirty="0"/>
              <a:t>. Izq. / Tipo oración</a:t>
            </a:r>
          </a:p>
          <a:p>
            <a:pPr marL="312738" marR="0" lvl="0" indent="-295275" algn="l" defTabSz="914400" rtl="0" eaLnBrk="1" fontAlgn="auto" latinLnBrk="0" hangingPunct="1">
              <a:lnSpc>
                <a:spcPct val="90000"/>
              </a:lnSpc>
              <a:spcBef>
                <a:spcPts val="1000"/>
              </a:spcBef>
              <a:spcAft>
                <a:spcPts val="0"/>
              </a:spcAft>
              <a:buClr>
                <a:srgbClr val="70B12E"/>
              </a:buClr>
              <a:buSzTx/>
              <a:buFont typeface="LucidaGrande" charset="0"/>
              <a:buChar char="▶"/>
              <a:tabLst/>
              <a:defRPr/>
            </a:pPr>
            <a:r>
              <a:rPr lang="es-ES" dirty="0"/>
              <a:t>Comentario Imagen: Arial 18 / Col. Gris Oscuro / </a:t>
            </a:r>
            <a:r>
              <a:rPr lang="es-ES" dirty="0" err="1"/>
              <a:t>Just</a:t>
            </a:r>
            <a:r>
              <a:rPr lang="es-ES" dirty="0"/>
              <a:t>. Izq. / Tipo oración</a:t>
            </a:r>
          </a:p>
          <a:p>
            <a:pPr lvl="0"/>
            <a:endParaRPr lang="es-ES" dirty="0"/>
          </a:p>
        </p:txBody>
      </p:sp>
      <p:sp>
        <p:nvSpPr>
          <p:cNvPr id="10" name="Marcador de contenido 2"/>
          <p:cNvSpPr>
            <a:spLocks noGrp="1"/>
          </p:cNvSpPr>
          <p:nvPr>
            <p:ph idx="10" hasCustomPrompt="1"/>
          </p:nvPr>
        </p:nvSpPr>
        <p:spPr>
          <a:xfrm>
            <a:off x="379478" y="2463282"/>
            <a:ext cx="4808342" cy="4181539"/>
          </a:xfrm>
          <a:prstGeom prst="rect">
            <a:avLst/>
          </a:prstGeom>
          <a:pattFill prst="pct5">
            <a:fgClr>
              <a:schemeClr val="accent1"/>
            </a:fgClr>
            <a:bgClr>
              <a:schemeClr val="bg1"/>
            </a:bgClr>
          </a:pattFill>
        </p:spPr>
        <p:txBody>
          <a:bodyPr/>
          <a:lstStyle>
            <a:lvl1pPr marL="0" indent="0">
              <a:buNone/>
              <a:defRPr sz="1800" b="0">
                <a:latin typeface="Arial" charset="0"/>
                <a:ea typeface="Arial" charset="0"/>
                <a:cs typeface="Arial"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Espacio para insertar cuadro, gráfico</a:t>
            </a:r>
            <a:r>
              <a:rPr lang="es-ES" dirty="0"/>
              <a:t>, tabla u otro</a:t>
            </a:r>
            <a:r>
              <a:rPr lang="es-ES_tradnl" dirty="0"/>
              <a:t> objeto</a:t>
            </a:r>
          </a:p>
        </p:txBody>
      </p:sp>
      <p:sp>
        <p:nvSpPr>
          <p:cNvPr id="11" name="Marcador de contenido 3"/>
          <p:cNvSpPr>
            <a:spLocks noGrp="1"/>
          </p:cNvSpPr>
          <p:nvPr>
            <p:ph sz="half" idx="11" hasCustomPrompt="1"/>
          </p:nvPr>
        </p:nvSpPr>
        <p:spPr>
          <a:xfrm>
            <a:off x="379477" y="1663959"/>
            <a:ext cx="7719493" cy="650033"/>
          </a:xfrm>
          <a:prstGeom prst="rect">
            <a:avLst/>
          </a:prstGeom>
        </p:spPr>
        <p:txBody>
          <a:bodyPr/>
          <a:lstStyle>
            <a:lvl1pPr marL="312738" marR="0" indent="-295275" algn="l" defTabSz="914400" rtl="0" eaLnBrk="1" fontAlgn="auto" latinLnBrk="0" hangingPunct="1">
              <a:lnSpc>
                <a:spcPct val="90000"/>
              </a:lnSpc>
              <a:spcBef>
                <a:spcPts val="1000"/>
              </a:spcBef>
              <a:spcAft>
                <a:spcPts val="0"/>
              </a:spcAft>
              <a:buClr>
                <a:srgbClr val="70B12E"/>
              </a:buClr>
              <a:buSzTx/>
              <a:buFont typeface="LucidaGrande" charset="0"/>
              <a:buChar char="▶"/>
              <a:tabLst/>
              <a:defRPr sz="2000" b="1" baseline="0">
                <a:solidFill>
                  <a:srgbClr val="548235"/>
                </a:solidFill>
                <a:latin typeface="Arial" charset="0"/>
                <a:ea typeface="Arial" charset="0"/>
                <a:cs typeface="Arial" charset="0"/>
              </a:defRPr>
            </a:lvl1pPr>
            <a:lvl2pPr marL="685800" marR="0" indent="-228600" algn="l" defTabSz="914400" rtl="0" eaLnBrk="1" fontAlgn="auto" latinLnBrk="0" hangingPunct="1">
              <a:lnSpc>
                <a:spcPct val="90000"/>
              </a:lnSpc>
              <a:spcBef>
                <a:spcPts val="500"/>
              </a:spcBef>
              <a:spcAft>
                <a:spcPts val="0"/>
              </a:spcAft>
              <a:buClr>
                <a:srgbClr val="70B12E"/>
              </a:buClr>
              <a:buSzPct val="80000"/>
              <a:buFont typeface="LucidaGrande" charset="0"/>
              <a:buChar char="▶"/>
              <a:tabLst/>
              <a:defRPr sz="1800">
                <a:solidFill>
                  <a:schemeClr val="tx1">
                    <a:lumMod val="75000"/>
                    <a:lumOff val="25000"/>
                  </a:schemeClr>
                </a:solidFill>
                <a:latin typeface="Arial" charset="0"/>
                <a:ea typeface="Arial" charset="0"/>
                <a:cs typeface="Arial" charset="0"/>
              </a:defRPr>
            </a:lvl2pPr>
            <a:lvl3pPr>
              <a:defRPr>
                <a:solidFill>
                  <a:schemeClr val="tx1">
                    <a:lumMod val="75000"/>
                    <a:lumOff val="25000"/>
                  </a:schemeClr>
                </a:solidFill>
                <a:latin typeface="Arial" charset="0"/>
                <a:ea typeface="Arial" charset="0"/>
                <a:cs typeface="Arial" charset="0"/>
              </a:defRPr>
            </a:lvl3pPr>
            <a:lvl4pPr>
              <a:defRPr>
                <a:solidFill>
                  <a:schemeClr val="tx1">
                    <a:lumMod val="75000"/>
                    <a:lumOff val="25000"/>
                  </a:schemeClr>
                </a:solidFill>
                <a:latin typeface="Arial" charset="0"/>
                <a:ea typeface="Arial" charset="0"/>
                <a:cs typeface="Arial" charset="0"/>
              </a:defRPr>
            </a:lvl4pPr>
            <a:lvl5pPr>
              <a:defRPr>
                <a:solidFill>
                  <a:schemeClr val="tx1">
                    <a:lumMod val="75000"/>
                    <a:lumOff val="25000"/>
                  </a:schemeClr>
                </a:solidFill>
                <a:latin typeface="Arial" charset="0"/>
                <a:ea typeface="Arial" charset="0"/>
                <a:cs typeface="Arial" charset="0"/>
              </a:defRPr>
            </a:lvl5pPr>
          </a:lstStyle>
          <a:p>
            <a:pPr lvl="0"/>
            <a:r>
              <a:rPr lang="es-ES" dirty="0"/>
              <a:t>Título Imagen: Arial 20 / Negrita / Col. Verde / </a:t>
            </a:r>
            <a:r>
              <a:rPr lang="es-ES" dirty="0" err="1"/>
              <a:t>Just</a:t>
            </a:r>
            <a:r>
              <a:rPr lang="es-ES" dirty="0"/>
              <a:t>. Izq. / Tipo oración</a:t>
            </a:r>
          </a:p>
        </p:txBody>
      </p:sp>
    </p:spTree>
    <p:extLst>
      <p:ext uri="{BB962C8B-B14F-4D97-AF65-F5344CB8AC3E}">
        <p14:creationId xmlns:p14="http://schemas.microsoft.com/office/powerpoint/2010/main" val="1910456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 Contenidos: Tabla o Gráfico">
    <p:spTree>
      <p:nvGrpSpPr>
        <p:cNvPr id="1" name=""/>
        <p:cNvGrpSpPr/>
        <p:nvPr/>
      </p:nvGrpSpPr>
      <p:grpSpPr>
        <a:xfrm>
          <a:off x="0" y="0"/>
          <a:ext cx="0" cy="0"/>
          <a:chOff x="0" y="0"/>
          <a:chExt cx="0" cy="0"/>
        </a:xfrm>
      </p:grpSpPr>
      <p:sp>
        <p:nvSpPr>
          <p:cNvPr id="10" name="Título 1"/>
          <p:cNvSpPr>
            <a:spLocks noGrp="1"/>
          </p:cNvSpPr>
          <p:nvPr>
            <p:ph type="title" hasCustomPrompt="1"/>
          </p:nvPr>
        </p:nvSpPr>
        <p:spPr>
          <a:xfrm>
            <a:off x="891773" y="242288"/>
            <a:ext cx="7918192" cy="963209"/>
          </a:xfrm>
        </p:spPr>
        <p:txBody>
          <a:bodyPr/>
          <a:lstStyle>
            <a:lvl1pPr>
              <a:defRPr baseline="0"/>
            </a:lvl1pPr>
          </a:lstStyle>
          <a:p>
            <a:r>
              <a:rPr lang="es-ES" dirty="0"/>
              <a:t>TÍTULO DIAPO: ARIAL 28 / COL. VERDE / MAYÚSCULA / JUST. IZQUIERDA-CENTRADO</a:t>
            </a:r>
            <a:endParaRPr lang="es-ES_tradnl" dirty="0"/>
          </a:p>
        </p:txBody>
      </p:sp>
      <p:sp>
        <p:nvSpPr>
          <p:cNvPr id="11" name="Marcador de contenido 3"/>
          <p:cNvSpPr>
            <a:spLocks noGrp="1"/>
          </p:cNvSpPr>
          <p:nvPr>
            <p:ph sz="half" idx="11" hasCustomPrompt="1"/>
          </p:nvPr>
        </p:nvSpPr>
        <p:spPr>
          <a:xfrm>
            <a:off x="379477" y="1663959"/>
            <a:ext cx="7719493" cy="650033"/>
          </a:xfrm>
          <a:prstGeom prst="rect">
            <a:avLst/>
          </a:prstGeom>
        </p:spPr>
        <p:txBody>
          <a:bodyPr/>
          <a:lstStyle>
            <a:lvl1pPr marL="312738" marR="0" indent="-295275" algn="l" defTabSz="914400" rtl="0" eaLnBrk="1" fontAlgn="auto" latinLnBrk="0" hangingPunct="1">
              <a:lnSpc>
                <a:spcPct val="90000"/>
              </a:lnSpc>
              <a:spcBef>
                <a:spcPts val="1000"/>
              </a:spcBef>
              <a:spcAft>
                <a:spcPts val="0"/>
              </a:spcAft>
              <a:buClr>
                <a:srgbClr val="70B12E"/>
              </a:buClr>
              <a:buSzTx/>
              <a:buFont typeface="LucidaGrande" charset="0"/>
              <a:buChar char="▶"/>
              <a:tabLst/>
              <a:defRPr sz="2000" b="1" baseline="0">
                <a:solidFill>
                  <a:srgbClr val="548235"/>
                </a:solidFill>
                <a:latin typeface="Arial" charset="0"/>
                <a:ea typeface="Arial" charset="0"/>
                <a:cs typeface="Arial" charset="0"/>
              </a:defRPr>
            </a:lvl1pPr>
            <a:lvl2pPr marL="685800" marR="0" indent="-228600" algn="l" defTabSz="914400" rtl="0" eaLnBrk="1" fontAlgn="auto" latinLnBrk="0" hangingPunct="1">
              <a:lnSpc>
                <a:spcPct val="90000"/>
              </a:lnSpc>
              <a:spcBef>
                <a:spcPts val="500"/>
              </a:spcBef>
              <a:spcAft>
                <a:spcPts val="0"/>
              </a:spcAft>
              <a:buClr>
                <a:srgbClr val="70B12E"/>
              </a:buClr>
              <a:buSzPct val="80000"/>
              <a:buFont typeface="LucidaGrande" charset="0"/>
              <a:buChar char="▶"/>
              <a:tabLst/>
              <a:defRPr sz="1800">
                <a:solidFill>
                  <a:schemeClr val="tx1">
                    <a:lumMod val="75000"/>
                    <a:lumOff val="25000"/>
                  </a:schemeClr>
                </a:solidFill>
                <a:latin typeface="Arial" charset="0"/>
                <a:ea typeface="Arial" charset="0"/>
                <a:cs typeface="Arial" charset="0"/>
              </a:defRPr>
            </a:lvl2pPr>
            <a:lvl3pPr>
              <a:defRPr>
                <a:solidFill>
                  <a:schemeClr val="tx1">
                    <a:lumMod val="75000"/>
                    <a:lumOff val="25000"/>
                  </a:schemeClr>
                </a:solidFill>
                <a:latin typeface="Arial" charset="0"/>
                <a:ea typeface="Arial" charset="0"/>
                <a:cs typeface="Arial" charset="0"/>
              </a:defRPr>
            </a:lvl3pPr>
            <a:lvl4pPr>
              <a:defRPr>
                <a:solidFill>
                  <a:schemeClr val="tx1">
                    <a:lumMod val="75000"/>
                    <a:lumOff val="25000"/>
                  </a:schemeClr>
                </a:solidFill>
                <a:latin typeface="Arial" charset="0"/>
                <a:ea typeface="Arial" charset="0"/>
                <a:cs typeface="Arial" charset="0"/>
              </a:defRPr>
            </a:lvl4pPr>
            <a:lvl5pPr>
              <a:defRPr>
                <a:solidFill>
                  <a:schemeClr val="tx1">
                    <a:lumMod val="75000"/>
                    <a:lumOff val="25000"/>
                  </a:schemeClr>
                </a:solidFill>
                <a:latin typeface="Arial" charset="0"/>
                <a:ea typeface="Arial" charset="0"/>
                <a:cs typeface="Arial" charset="0"/>
              </a:defRPr>
            </a:lvl5pPr>
          </a:lstStyle>
          <a:p>
            <a:pPr lvl="0"/>
            <a:r>
              <a:rPr lang="es-ES" dirty="0"/>
              <a:t>Título Imagen: Arial 20 / Negrita / Col. Verde / </a:t>
            </a:r>
            <a:r>
              <a:rPr lang="es-ES" dirty="0" err="1"/>
              <a:t>Just</a:t>
            </a:r>
            <a:r>
              <a:rPr lang="es-ES" dirty="0"/>
              <a:t>. Izq. / Tipo oración</a:t>
            </a:r>
          </a:p>
        </p:txBody>
      </p:sp>
      <p:sp>
        <p:nvSpPr>
          <p:cNvPr id="12" name="Marcador de contenido 3"/>
          <p:cNvSpPr>
            <a:spLocks noGrp="1"/>
          </p:cNvSpPr>
          <p:nvPr>
            <p:ph sz="half" idx="2" hasCustomPrompt="1"/>
          </p:nvPr>
        </p:nvSpPr>
        <p:spPr>
          <a:xfrm>
            <a:off x="379478" y="2463282"/>
            <a:ext cx="4860179" cy="1418253"/>
          </a:xfrm>
          <a:prstGeom prst="rect">
            <a:avLst/>
          </a:prstGeom>
          <a:pattFill prst="pct5">
            <a:fgClr>
              <a:schemeClr val="accent1"/>
            </a:fgClr>
            <a:bgClr>
              <a:schemeClr val="bg1"/>
            </a:bgClr>
          </a:pattFill>
        </p:spPr>
        <p:txBody>
          <a:bodyPr/>
          <a:lstStyle>
            <a:lvl1pPr>
              <a:defRPr lang="es-ES" sz="1800" b="0" dirty="0" smtClean="0">
                <a:latin typeface="Arial" charset="0"/>
                <a:ea typeface="Arial" charset="0"/>
                <a:cs typeface="Arial" charset="0"/>
              </a:defRPr>
            </a:lvl1pPr>
          </a:lstStyle>
          <a:p>
            <a:pPr marL="0" lvl="0" indent="0">
              <a:buNone/>
            </a:pPr>
            <a:r>
              <a:rPr lang="es-ES" dirty="0"/>
              <a:t>Espacio para insertar tabla o gráfico</a:t>
            </a:r>
          </a:p>
        </p:txBody>
      </p:sp>
      <p:sp>
        <p:nvSpPr>
          <p:cNvPr id="13" name="Marcador de contenido 3"/>
          <p:cNvSpPr>
            <a:spLocks noGrp="1"/>
          </p:cNvSpPr>
          <p:nvPr>
            <p:ph sz="half" idx="12" hasCustomPrompt="1"/>
          </p:nvPr>
        </p:nvSpPr>
        <p:spPr>
          <a:xfrm>
            <a:off x="5411754" y="2463282"/>
            <a:ext cx="3359022" cy="4181538"/>
          </a:xfrm>
          <a:prstGeom prst="rect">
            <a:avLst/>
          </a:prstGeom>
        </p:spPr>
        <p:txBody>
          <a:bodyPr/>
          <a:lstStyle>
            <a:lvl1pPr marL="312738" marR="0" indent="-295275" algn="l" defTabSz="914400" rtl="0" eaLnBrk="1" fontAlgn="auto" latinLnBrk="0" hangingPunct="1">
              <a:lnSpc>
                <a:spcPct val="90000"/>
              </a:lnSpc>
              <a:spcBef>
                <a:spcPts val="1000"/>
              </a:spcBef>
              <a:spcAft>
                <a:spcPts val="0"/>
              </a:spcAft>
              <a:buClr>
                <a:srgbClr val="70B12E"/>
              </a:buClr>
              <a:buSzTx/>
              <a:buFont typeface="LucidaGrande" charset="0"/>
              <a:buChar char="▶"/>
              <a:tabLst/>
              <a:defRPr sz="1800" b="0" baseline="0">
                <a:solidFill>
                  <a:schemeClr val="tx1">
                    <a:lumMod val="75000"/>
                    <a:lumOff val="25000"/>
                  </a:schemeClr>
                </a:solidFill>
                <a:latin typeface="Arial" charset="0"/>
                <a:ea typeface="Arial" charset="0"/>
                <a:cs typeface="Arial" charset="0"/>
              </a:defRPr>
            </a:lvl1pPr>
            <a:lvl2pPr marL="685800" marR="0" indent="-228600" algn="l" defTabSz="914400" rtl="0" eaLnBrk="1" fontAlgn="auto" latinLnBrk="0" hangingPunct="1">
              <a:lnSpc>
                <a:spcPct val="90000"/>
              </a:lnSpc>
              <a:spcBef>
                <a:spcPts val="500"/>
              </a:spcBef>
              <a:spcAft>
                <a:spcPts val="0"/>
              </a:spcAft>
              <a:buClr>
                <a:srgbClr val="70B12E"/>
              </a:buClr>
              <a:buSzPct val="80000"/>
              <a:buFont typeface="LucidaGrande" charset="0"/>
              <a:buChar char="▶"/>
              <a:tabLst/>
              <a:defRPr sz="1800">
                <a:solidFill>
                  <a:schemeClr val="tx1">
                    <a:lumMod val="75000"/>
                    <a:lumOff val="25000"/>
                  </a:schemeClr>
                </a:solidFill>
                <a:latin typeface="Arial" charset="0"/>
                <a:ea typeface="Arial" charset="0"/>
                <a:cs typeface="Arial" charset="0"/>
              </a:defRPr>
            </a:lvl2pPr>
            <a:lvl3pPr>
              <a:defRPr>
                <a:solidFill>
                  <a:schemeClr val="tx1">
                    <a:lumMod val="75000"/>
                    <a:lumOff val="25000"/>
                  </a:schemeClr>
                </a:solidFill>
                <a:latin typeface="Arial" charset="0"/>
                <a:ea typeface="Arial" charset="0"/>
                <a:cs typeface="Arial" charset="0"/>
              </a:defRPr>
            </a:lvl3pPr>
            <a:lvl4pPr>
              <a:defRPr>
                <a:solidFill>
                  <a:schemeClr val="tx1">
                    <a:lumMod val="75000"/>
                    <a:lumOff val="25000"/>
                  </a:schemeClr>
                </a:solidFill>
                <a:latin typeface="Arial" charset="0"/>
                <a:ea typeface="Arial" charset="0"/>
                <a:cs typeface="Arial" charset="0"/>
              </a:defRPr>
            </a:lvl4pPr>
            <a:lvl5pPr>
              <a:defRPr>
                <a:solidFill>
                  <a:schemeClr val="tx1">
                    <a:lumMod val="75000"/>
                    <a:lumOff val="25000"/>
                  </a:schemeClr>
                </a:solidFill>
                <a:latin typeface="Arial" charset="0"/>
                <a:ea typeface="Arial" charset="0"/>
                <a:cs typeface="Arial" charset="0"/>
              </a:defRPr>
            </a:lvl5pPr>
          </a:lstStyle>
          <a:p>
            <a:pPr lvl="0"/>
            <a:r>
              <a:rPr lang="es-ES" dirty="0"/>
              <a:t>Comentario Imagen: Arial 18 / Col. Gris Oscuro / </a:t>
            </a:r>
            <a:r>
              <a:rPr lang="es-ES" dirty="0" err="1"/>
              <a:t>Just</a:t>
            </a:r>
            <a:r>
              <a:rPr lang="es-ES" dirty="0"/>
              <a:t>. Izq. / Tipo oración</a:t>
            </a:r>
          </a:p>
          <a:p>
            <a:pPr marL="312738" marR="0" lvl="0" indent="-295275" algn="l" defTabSz="914400" rtl="0" eaLnBrk="1" fontAlgn="auto" latinLnBrk="0" hangingPunct="1">
              <a:lnSpc>
                <a:spcPct val="90000"/>
              </a:lnSpc>
              <a:spcBef>
                <a:spcPts val="1000"/>
              </a:spcBef>
              <a:spcAft>
                <a:spcPts val="0"/>
              </a:spcAft>
              <a:buClr>
                <a:srgbClr val="70B12E"/>
              </a:buClr>
              <a:buSzTx/>
              <a:buFont typeface="LucidaGrande" charset="0"/>
              <a:buChar char="▶"/>
              <a:tabLst/>
              <a:defRPr/>
            </a:pPr>
            <a:r>
              <a:rPr lang="es-ES" dirty="0"/>
              <a:t>Comentario Imagen: Arial 18 / Col. Gris Oscuro / </a:t>
            </a:r>
            <a:r>
              <a:rPr lang="es-ES" dirty="0" err="1"/>
              <a:t>Just</a:t>
            </a:r>
            <a:r>
              <a:rPr lang="es-ES" dirty="0"/>
              <a:t>. Izq. / Tipo oración</a:t>
            </a:r>
          </a:p>
          <a:p>
            <a:pPr lvl="0"/>
            <a:endParaRPr lang="es-ES" dirty="0"/>
          </a:p>
        </p:txBody>
      </p:sp>
    </p:spTree>
    <p:extLst>
      <p:ext uri="{BB962C8B-B14F-4D97-AF65-F5344CB8AC3E}">
        <p14:creationId xmlns:p14="http://schemas.microsoft.com/office/powerpoint/2010/main" val="14853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 Contenidos: Imagen">
    <p:spTree>
      <p:nvGrpSpPr>
        <p:cNvPr id="1" name=""/>
        <p:cNvGrpSpPr/>
        <p:nvPr/>
      </p:nvGrpSpPr>
      <p:grpSpPr>
        <a:xfrm>
          <a:off x="0" y="0"/>
          <a:ext cx="0" cy="0"/>
          <a:chOff x="0" y="0"/>
          <a:chExt cx="0" cy="0"/>
        </a:xfrm>
      </p:grpSpPr>
      <p:sp>
        <p:nvSpPr>
          <p:cNvPr id="6" name="Título 1"/>
          <p:cNvSpPr>
            <a:spLocks noGrp="1"/>
          </p:cNvSpPr>
          <p:nvPr>
            <p:ph type="title" hasCustomPrompt="1"/>
          </p:nvPr>
        </p:nvSpPr>
        <p:spPr>
          <a:xfrm>
            <a:off x="891773" y="242288"/>
            <a:ext cx="7918192" cy="963209"/>
          </a:xfrm>
        </p:spPr>
        <p:txBody>
          <a:bodyPr/>
          <a:lstStyle/>
          <a:p>
            <a:r>
              <a:rPr lang="es-ES" dirty="0"/>
              <a:t>TÍTULO DIAPO: ARIAL 28 / COL. VERDE / MAYÚSCULA / JUST. IZQUIERDA-CENTRADO</a:t>
            </a:r>
            <a:endParaRPr lang="es-ES_tradnl" dirty="0"/>
          </a:p>
        </p:txBody>
      </p:sp>
      <p:sp>
        <p:nvSpPr>
          <p:cNvPr id="7" name="Marcador de contenido 3"/>
          <p:cNvSpPr>
            <a:spLocks noGrp="1"/>
          </p:cNvSpPr>
          <p:nvPr>
            <p:ph sz="half" idx="2" hasCustomPrompt="1"/>
          </p:nvPr>
        </p:nvSpPr>
        <p:spPr>
          <a:xfrm>
            <a:off x="373224" y="6027573"/>
            <a:ext cx="8397552" cy="559840"/>
          </a:xfrm>
          <a:prstGeom prst="rect">
            <a:avLst/>
          </a:prstGeom>
        </p:spPr>
        <p:txBody>
          <a:bodyPr/>
          <a:lstStyle>
            <a:lvl1pPr marL="312738" marR="0" indent="-295275" algn="l" defTabSz="914400" rtl="0" eaLnBrk="1" fontAlgn="auto" latinLnBrk="0" hangingPunct="1">
              <a:lnSpc>
                <a:spcPct val="90000"/>
              </a:lnSpc>
              <a:spcBef>
                <a:spcPts val="1000"/>
              </a:spcBef>
              <a:spcAft>
                <a:spcPts val="0"/>
              </a:spcAft>
              <a:buClr>
                <a:srgbClr val="70B12E"/>
              </a:buClr>
              <a:buSzTx/>
              <a:buFont typeface="LucidaGrande" charset="0"/>
              <a:buChar char="▶"/>
              <a:tabLst/>
              <a:defRPr sz="1800" b="0" i="1" baseline="0">
                <a:solidFill>
                  <a:srgbClr val="548235"/>
                </a:solidFill>
                <a:latin typeface="Arial" charset="0"/>
                <a:ea typeface="Arial" charset="0"/>
                <a:cs typeface="Arial" charset="0"/>
              </a:defRPr>
            </a:lvl1pPr>
            <a:lvl2pPr marL="685800" marR="0" indent="-228600" algn="l" defTabSz="914400" rtl="0" eaLnBrk="1" fontAlgn="auto" latinLnBrk="0" hangingPunct="1">
              <a:lnSpc>
                <a:spcPct val="90000"/>
              </a:lnSpc>
              <a:spcBef>
                <a:spcPts val="500"/>
              </a:spcBef>
              <a:spcAft>
                <a:spcPts val="0"/>
              </a:spcAft>
              <a:buClr>
                <a:srgbClr val="70B12E"/>
              </a:buClr>
              <a:buSzPct val="80000"/>
              <a:buFont typeface="LucidaGrande" charset="0"/>
              <a:buChar char="▶"/>
              <a:tabLst/>
              <a:defRPr sz="1800">
                <a:solidFill>
                  <a:schemeClr val="tx1">
                    <a:lumMod val="75000"/>
                    <a:lumOff val="25000"/>
                  </a:schemeClr>
                </a:solidFill>
                <a:latin typeface="Arial" charset="0"/>
                <a:ea typeface="Arial" charset="0"/>
                <a:cs typeface="Arial" charset="0"/>
              </a:defRPr>
            </a:lvl2pPr>
            <a:lvl3pPr>
              <a:defRPr>
                <a:solidFill>
                  <a:schemeClr val="tx1">
                    <a:lumMod val="75000"/>
                    <a:lumOff val="25000"/>
                  </a:schemeClr>
                </a:solidFill>
                <a:latin typeface="Arial" charset="0"/>
                <a:ea typeface="Arial" charset="0"/>
                <a:cs typeface="Arial" charset="0"/>
              </a:defRPr>
            </a:lvl3pPr>
            <a:lvl4pPr>
              <a:defRPr>
                <a:solidFill>
                  <a:schemeClr val="tx1">
                    <a:lumMod val="75000"/>
                    <a:lumOff val="25000"/>
                  </a:schemeClr>
                </a:solidFill>
                <a:latin typeface="Arial" charset="0"/>
                <a:ea typeface="Arial" charset="0"/>
                <a:cs typeface="Arial" charset="0"/>
              </a:defRPr>
            </a:lvl4pPr>
            <a:lvl5pPr>
              <a:defRPr>
                <a:solidFill>
                  <a:schemeClr val="tx1">
                    <a:lumMod val="75000"/>
                    <a:lumOff val="25000"/>
                  </a:schemeClr>
                </a:solidFill>
                <a:latin typeface="Arial" charset="0"/>
                <a:ea typeface="Arial" charset="0"/>
                <a:cs typeface="Arial" charset="0"/>
              </a:defRPr>
            </a:lvl5pPr>
          </a:lstStyle>
          <a:p>
            <a:pPr lvl="0"/>
            <a:r>
              <a:rPr lang="es-ES" dirty="0"/>
              <a:t>Bajada Imagen: Arial 18 / Cursiva / Col. Gris Verde / </a:t>
            </a:r>
            <a:r>
              <a:rPr lang="es-ES" dirty="0" err="1"/>
              <a:t>Just</a:t>
            </a:r>
            <a:r>
              <a:rPr lang="es-ES" dirty="0"/>
              <a:t>. Izq. / Tipo oración</a:t>
            </a:r>
          </a:p>
        </p:txBody>
      </p:sp>
      <p:sp>
        <p:nvSpPr>
          <p:cNvPr id="8" name="Marcador de imagen 2"/>
          <p:cNvSpPr>
            <a:spLocks noGrp="1"/>
          </p:cNvSpPr>
          <p:nvPr>
            <p:ph type="pic" idx="1" hasCustomPrompt="1"/>
          </p:nvPr>
        </p:nvSpPr>
        <p:spPr>
          <a:xfrm>
            <a:off x="0" y="1771196"/>
            <a:ext cx="9032032" cy="3976461"/>
          </a:xfrm>
          <a:prstGeom prst="rect">
            <a:avLst/>
          </a:prstGeom>
          <a:pattFill prst="pct5">
            <a:fgClr>
              <a:schemeClr val="tx1"/>
            </a:fgClr>
            <a:bgClr>
              <a:schemeClr val="bg1"/>
            </a:bgClr>
          </a:pattFill>
        </p:spPr>
        <p:txBody>
          <a:bodyPr/>
          <a:lstStyle>
            <a:lvl1pPr marL="0" indent="0">
              <a:buNone/>
              <a:defRPr sz="2000" baseline="0">
                <a:solidFill>
                  <a:schemeClr val="tx1">
                    <a:lumMod val="75000"/>
                    <a:lumOff val="25000"/>
                  </a:schemeClr>
                </a:solidFill>
                <a:latin typeface="Arial" charset="0"/>
                <a:ea typeface="Arial" charset="0"/>
                <a:cs typeface="Arial"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Espacio para insertar imagen</a:t>
            </a:r>
          </a:p>
        </p:txBody>
      </p:sp>
    </p:spTree>
    <p:extLst>
      <p:ext uri="{BB962C8B-B14F-4D97-AF65-F5344CB8AC3E}">
        <p14:creationId xmlns:p14="http://schemas.microsoft.com/office/powerpoint/2010/main" val="1207264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itas general">
    <p:spTree>
      <p:nvGrpSpPr>
        <p:cNvPr id="1" name=""/>
        <p:cNvGrpSpPr/>
        <p:nvPr/>
      </p:nvGrpSpPr>
      <p:grpSpPr>
        <a:xfrm>
          <a:off x="0" y="0"/>
          <a:ext cx="0" cy="0"/>
          <a:chOff x="0" y="0"/>
          <a:chExt cx="0" cy="0"/>
        </a:xfrm>
      </p:grpSpPr>
      <p:sp>
        <p:nvSpPr>
          <p:cNvPr id="7" name="Título 1"/>
          <p:cNvSpPr>
            <a:spLocks noGrp="1"/>
          </p:cNvSpPr>
          <p:nvPr>
            <p:ph type="ctrTitle" hasCustomPrompt="1"/>
          </p:nvPr>
        </p:nvSpPr>
        <p:spPr>
          <a:xfrm>
            <a:off x="2686050" y="1122363"/>
            <a:ext cx="5314950" cy="2848746"/>
          </a:xfrm>
          <a:prstGeom prst="rect">
            <a:avLst/>
          </a:prstGeom>
        </p:spPr>
        <p:txBody>
          <a:bodyPr anchor="t"/>
          <a:lstStyle>
            <a:lvl1pPr algn="l">
              <a:lnSpc>
                <a:spcPct val="150000"/>
              </a:lnSpc>
              <a:defRPr sz="2800" baseline="0">
                <a:solidFill>
                  <a:srgbClr val="C00000"/>
                </a:solidFill>
                <a:latin typeface="Arial" charset="0"/>
                <a:ea typeface="Arial" charset="0"/>
                <a:cs typeface="Arial" charset="0"/>
              </a:defRPr>
            </a:lvl1pPr>
          </a:lstStyle>
          <a:p>
            <a:r>
              <a:rPr lang="es-ES" dirty="0"/>
              <a:t>Mensaje destacado o cita: </a:t>
            </a:r>
            <a:br>
              <a:rPr lang="es-ES" dirty="0"/>
            </a:br>
            <a:r>
              <a:rPr lang="es-ES" dirty="0"/>
              <a:t>Arial 28 / Color rojo / </a:t>
            </a:r>
            <a:r>
              <a:rPr lang="es-ES" dirty="0" err="1"/>
              <a:t>Just</a:t>
            </a:r>
            <a:r>
              <a:rPr lang="es-ES" dirty="0"/>
              <a:t>. Izquierda-Superior / Tipo oración</a:t>
            </a:r>
            <a:endParaRPr lang="es-ES_tradnl" dirty="0"/>
          </a:p>
        </p:txBody>
      </p:sp>
    </p:spTree>
    <p:extLst>
      <p:ext uri="{BB962C8B-B14F-4D97-AF65-F5344CB8AC3E}">
        <p14:creationId xmlns:p14="http://schemas.microsoft.com/office/powerpoint/2010/main" val="10505275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3.jp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6.xml"/><Relationship Id="rId7" Type="http://schemas.openxmlformats.org/officeDocument/2006/relationships/image" Target="../media/image4.jp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3.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4.xml"/><Relationship Id="rId1" Type="http://schemas.openxmlformats.org/officeDocument/2006/relationships/slideLayout" Target="../slideLayouts/slideLayout9.xml"/><Relationship Id="rId4" Type="http://schemas.openxmlformats.org/officeDocument/2006/relationships/image" Target="../media/image3.jp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6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27554842"/>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8" y="1460260"/>
            <a:ext cx="3668269" cy="3744295"/>
          </a:xfrm>
          <a:prstGeom prst="rect">
            <a:avLst/>
          </a:prstGeom>
        </p:spPr>
      </p:pic>
      <p:pic>
        <p:nvPicPr>
          <p:cNvPr id="12" name="1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8750" y="0"/>
            <a:ext cx="95250" cy="6858000"/>
          </a:xfrm>
          <a:prstGeom prst="rect">
            <a:avLst/>
          </a:prstGeom>
        </p:spPr>
      </p:pic>
    </p:spTree>
    <p:extLst>
      <p:ext uri="{BB962C8B-B14F-4D97-AF65-F5344CB8AC3E}">
        <p14:creationId xmlns:p14="http://schemas.microsoft.com/office/powerpoint/2010/main" val="209264340"/>
      </p:ext>
    </p:extLst>
  </p:cSld>
  <p:clrMap bg1="lt1" tx1="dk1" bg2="lt2" tx2="dk2" accent1="accent1" accent2="accent2" accent3="accent3" accent4="accent4" accent5="accent5" accent6="accent6" hlink="hlink" folHlink="folHlink"/>
  <p:sldLayoutIdLst>
    <p:sldLayoutId id="214748365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923" y="373286"/>
            <a:ext cx="920838" cy="664522"/>
          </a:xfrm>
          <a:prstGeom prst="rect">
            <a:avLst/>
          </a:prstGeom>
        </p:spPr>
      </p:pic>
      <p:sp>
        <p:nvSpPr>
          <p:cNvPr id="13" name="Marcador de título 1"/>
          <p:cNvSpPr>
            <a:spLocks noGrp="1"/>
          </p:cNvSpPr>
          <p:nvPr>
            <p:ph type="title"/>
          </p:nvPr>
        </p:nvSpPr>
        <p:spPr>
          <a:xfrm>
            <a:off x="891773" y="242288"/>
            <a:ext cx="7918192" cy="963209"/>
          </a:xfrm>
          <a:prstGeom prst="rect">
            <a:avLst/>
          </a:prstGeom>
        </p:spPr>
        <p:txBody>
          <a:bodyPr vert="horz" lIns="91440" tIns="45720" rIns="91440" bIns="45720" rtlCol="0" anchor="ctr">
            <a:noAutofit/>
          </a:bodyPr>
          <a:lstStyle/>
          <a:p>
            <a:r>
              <a:rPr lang="es-ES" dirty="0"/>
              <a:t>TÍTULO DIAPO: ARIAL 28 / COL. VERDE / MAYÚSCULA / JUST. IZQUIERDA-CENTRADO</a:t>
            </a:r>
            <a:endParaRPr lang="es-ES_tradnl" dirty="0"/>
          </a:p>
        </p:txBody>
      </p:sp>
      <p:pic>
        <p:nvPicPr>
          <p:cNvPr id="14" name="13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48750" y="0"/>
            <a:ext cx="95250" cy="6858000"/>
          </a:xfrm>
          <a:prstGeom prst="rect">
            <a:avLst/>
          </a:prstGeom>
        </p:spPr>
      </p:pic>
    </p:spTree>
    <p:extLst>
      <p:ext uri="{BB962C8B-B14F-4D97-AF65-F5344CB8AC3E}">
        <p14:creationId xmlns:p14="http://schemas.microsoft.com/office/powerpoint/2010/main" val="3625753327"/>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Lst>
  <p:txStyles>
    <p:titleStyle>
      <a:lvl1pPr algn="l" defTabSz="914400" rtl="0" eaLnBrk="1" latinLnBrk="0" hangingPunct="1">
        <a:spcBef>
          <a:spcPct val="0"/>
        </a:spcBef>
        <a:buNone/>
        <a:defRPr sz="2800" kern="1200" cap="all" baseline="0">
          <a:solidFill>
            <a:srgbClr val="548235"/>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5686"/>
            <a:ext cx="3107457" cy="3171860"/>
          </a:xfrm>
          <a:prstGeom prst="rect">
            <a:avLst/>
          </a:prstGeom>
        </p:spPr>
      </p:pic>
      <p:pic>
        <p:nvPicPr>
          <p:cNvPr id="16" name="1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8750" y="0"/>
            <a:ext cx="95250" cy="6858000"/>
          </a:xfrm>
          <a:prstGeom prst="rect">
            <a:avLst/>
          </a:prstGeom>
        </p:spPr>
      </p:pic>
    </p:spTree>
    <p:extLst>
      <p:ext uri="{BB962C8B-B14F-4D97-AF65-F5344CB8AC3E}">
        <p14:creationId xmlns:p14="http://schemas.microsoft.com/office/powerpoint/2010/main" val="3080943550"/>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6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0103694"/>
      </p:ext>
    </p:extLst>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xml"/><Relationship Id="rId4" Type="http://schemas.openxmlformats.org/officeDocument/2006/relationships/image" Target="../media/image10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CO" dirty="0"/>
              <a:t>OPORTUNIDADES  ECON</a:t>
            </a:r>
            <a:r>
              <a:rPr lang="en-US" dirty="0"/>
              <a:t>ÓMICAS </a:t>
            </a:r>
            <a:r>
              <a:rPr lang="es-CO" dirty="0"/>
              <a:t>EN ZONAS </a:t>
            </a:r>
            <a:r>
              <a:rPr lang="es-CO" dirty="0" err="1"/>
              <a:t>pdet</a:t>
            </a:r>
            <a:endParaRPr lang="es-CL" dirty="0"/>
          </a:p>
        </p:txBody>
      </p:sp>
      <p:sp>
        <p:nvSpPr>
          <p:cNvPr id="5" name="4 Subtítulo"/>
          <p:cNvSpPr>
            <a:spLocks noGrp="1"/>
          </p:cNvSpPr>
          <p:nvPr>
            <p:ph type="subTitle" idx="1"/>
          </p:nvPr>
        </p:nvSpPr>
        <p:spPr/>
        <p:txBody>
          <a:bodyPr/>
          <a:lstStyle/>
          <a:p>
            <a:r>
              <a:rPr lang="es-CL" dirty="0"/>
              <a:t>Ángela María Penagos Concha</a:t>
            </a:r>
          </a:p>
          <a:p>
            <a:r>
              <a:rPr lang="es-CL" dirty="0"/>
              <a:t>Directora Rimisp - Colombia</a:t>
            </a:r>
          </a:p>
        </p:txBody>
      </p:sp>
      <p:sp>
        <p:nvSpPr>
          <p:cNvPr id="6" name="5 Marcador de contenido"/>
          <p:cNvSpPr>
            <a:spLocks noGrp="1"/>
          </p:cNvSpPr>
          <p:nvPr>
            <p:ph sz="half" idx="11"/>
          </p:nvPr>
        </p:nvSpPr>
        <p:spPr/>
        <p:txBody>
          <a:bodyPr/>
          <a:lstStyle/>
          <a:p>
            <a:r>
              <a:rPr lang="es-CL" dirty="0"/>
              <a:t>Septiembre 2017 </a:t>
            </a:r>
          </a:p>
        </p:txBody>
      </p:sp>
    </p:spTree>
    <p:extLst>
      <p:ext uri="{BB962C8B-B14F-4D97-AF65-F5344CB8AC3E}">
        <p14:creationId xmlns:p14="http://schemas.microsoft.com/office/powerpoint/2010/main" val="1699962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71126" y="145856"/>
            <a:ext cx="7918192" cy="963209"/>
          </a:xfrm>
        </p:spPr>
        <p:txBody>
          <a:bodyPr/>
          <a:lstStyle/>
          <a:p>
            <a:r>
              <a:rPr lang="es-CL" dirty="0"/>
              <a:t>Dimensión productiva</a:t>
            </a:r>
          </a:p>
        </p:txBody>
      </p:sp>
      <p:sp>
        <p:nvSpPr>
          <p:cNvPr id="3" name="Rectángulo 2">
            <a:extLst>
              <a:ext uri="{FF2B5EF4-FFF2-40B4-BE49-F238E27FC236}">
                <a16:creationId xmlns:a16="http://schemas.microsoft.com/office/drawing/2014/main" id="{46787995-C6D9-46F9-BABA-EA1187671141}"/>
              </a:ext>
            </a:extLst>
          </p:cNvPr>
          <p:cNvSpPr/>
          <p:nvPr/>
        </p:nvSpPr>
        <p:spPr>
          <a:xfrm>
            <a:off x="411682" y="1241954"/>
            <a:ext cx="8278234" cy="707886"/>
          </a:xfrm>
          <a:prstGeom prst="rect">
            <a:avLst/>
          </a:prstGeom>
        </p:spPr>
        <p:txBody>
          <a:bodyPr wrap="square">
            <a:spAutoFit/>
          </a:bodyPr>
          <a:lstStyle/>
          <a:p>
            <a:pPr lvl="0" algn="just">
              <a:defRPr/>
            </a:pPr>
            <a:r>
              <a:rPr lang="es-CO" sz="2000" b="1" dirty="0">
                <a:solidFill>
                  <a:srgbClr val="548235"/>
                </a:solidFill>
                <a:sym typeface="Wingdings" panose="05000000000000000000" pitchFamily="2" charset="2"/>
              </a:rPr>
              <a:t>Sistemas Agroalimentarios: </a:t>
            </a:r>
            <a:r>
              <a:rPr lang="es-CO" sz="2000" b="1" dirty="0">
                <a:solidFill>
                  <a:schemeClr val="tx1">
                    <a:lumMod val="75000"/>
                    <a:lumOff val="25000"/>
                  </a:schemeClr>
                </a:solidFill>
                <a:sym typeface="Wingdings" panose="05000000000000000000" pitchFamily="2" charset="2"/>
              </a:rPr>
              <a:t>conjunto de cadenas de valor que caracterizan a un territorio</a:t>
            </a:r>
          </a:p>
        </p:txBody>
      </p:sp>
      <p:sp>
        <p:nvSpPr>
          <p:cNvPr id="4" name="2 Marcador de contenido"/>
          <p:cNvSpPr>
            <a:spLocks noGrp="1"/>
          </p:cNvSpPr>
          <p:nvPr>
            <p:ph sz="half" idx="1"/>
          </p:nvPr>
        </p:nvSpPr>
        <p:spPr>
          <a:xfrm>
            <a:off x="899592" y="2996952"/>
            <a:ext cx="2520281" cy="1368152"/>
          </a:xfrm>
        </p:spPr>
        <p:txBody>
          <a:bodyPr/>
          <a:lstStyle/>
          <a:p>
            <a:pPr marL="17463" indent="0" algn="ctr">
              <a:buNone/>
            </a:pPr>
            <a:r>
              <a:rPr lang="es-CO" sz="1800" dirty="0"/>
              <a:t>Componentes</a:t>
            </a:r>
          </a:p>
          <a:p>
            <a:pPr marL="17463" indent="0" algn="ctr">
              <a:buNone/>
            </a:pPr>
            <a:endParaRPr lang="es-CO" sz="1800" dirty="0"/>
          </a:p>
          <a:p>
            <a:pPr marL="17463" indent="0" algn="ctr">
              <a:buNone/>
            </a:pPr>
            <a:r>
              <a:rPr lang="es-CO" sz="1600" dirty="0"/>
              <a:t> </a:t>
            </a:r>
            <a:r>
              <a:rPr lang="es-CO" sz="1600" b="0" dirty="0"/>
              <a:t>Caracterizados según la posición relativa de los actores y procesos en la cadena de valor </a:t>
            </a:r>
          </a:p>
        </p:txBody>
      </p:sp>
      <p:pic>
        <p:nvPicPr>
          <p:cNvPr id="5" name="Imagen 4">
            <a:extLst>
              <a:ext uri="{FF2B5EF4-FFF2-40B4-BE49-F238E27FC236}">
                <a16:creationId xmlns:a16="http://schemas.microsoft.com/office/drawing/2014/main" id="{9B51676A-AE6F-414C-A1D5-4FA26D7787C5}"/>
              </a:ext>
            </a:extLst>
          </p:cNvPr>
          <p:cNvPicPr>
            <a:picLocks noChangeAspect="1"/>
          </p:cNvPicPr>
          <p:nvPr/>
        </p:nvPicPr>
        <p:blipFill rotWithShape="1">
          <a:blip r:embed="rId3"/>
          <a:srcRect l="21650" t="14119" r="52362" b="40200"/>
          <a:stretch/>
        </p:blipFill>
        <p:spPr>
          <a:xfrm>
            <a:off x="3942665" y="1949840"/>
            <a:ext cx="4682947" cy="4630341"/>
          </a:xfrm>
          <a:prstGeom prst="rect">
            <a:avLst/>
          </a:prstGeom>
        </p:spPr>
      </p:pic>
    </p:spTree>
    <p:extLst>
      <p:ext uri="{BB962C8B-B14F-4D97-AF65-F5344CB8AC3E}">
        <p14:creationId xmlns:p14="http://schemas.microsoft.com/office/powerpoint/2010/main" val="1191444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7" y="188640"/>
            <a:ext cx="7918192" cy="963209"/>
          </a:xfrm>
        </p:spPr>
        <p:txBody>
          <a:bodyPr/>
          <a:lstStyle/>
          <a:p>
            <a:r>
              <a:rPr lang="es-CL" dirty="0"/>
              <a:t>Dimensión productiva</a:t>
            </a:r>
          </a:p>
        </p:txBody>
      </p:sp>
      <p:sp>
        <p:nvSpPr>
          <p:cNvPr id="3" name="Rectángulo 2">
            <a:extLst>
              <a:ext uri="{FF2B5EF4-FFF2-40B4-BE49-F238E27FC236}">
                <a16:creationId xmlns:a16="http://schemas.microsoft.com/office/drawing/2014/main" id="{46787995-C6D9-46F9-BABA-EA1187671141}"/>
              </a:ext>
            </a:extLst>
          </p:cNvPr>
          <p:cNvSpPr/>
          <p:nvPr/>
        </p:nvSpPr>
        <p:spPr>
          <a:xfrm>
            <a:off x="755577" y="946369"/>
            <a:ext cx="7918192"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rgbClr val="548235"/>
                </a:solidFill>
                <a:effectLst/>
                <a:uLnTx/>
                <a:uFillTx/>
                <a:latin typeface="Calibri"/>
                <a:ea typeface="+mn-ea"/>
                <a:cs typeface="+mn-cs"/>
              </a:rPr>
              <a:t>Características de los productores por PDET (edad y sexo)</a:t>
            </a:r>
          </a:p>
        </p:txBody>
      </p:sp>
      <p:graphicFrame>
        <p:nvGraphicFramePr>
          <p:cNvPr id="8" name="1 Gráfico"/>
          <p:cNvGraphicFramePr>
            <a:graphicFrameLocks/>
          </p:cNvGraphicFramePr>
          <p:nvPr>
            <p:extLst>
              <p:ext uri="{D42A27DB-BD31-4B8C-83A1-F6EECF244321}">
                <p14:modId xmlns:p14="http://schemas.microsoft.com/office/powerpoint/2010/main" val="559676773"/>
              </p:ext>
            </p:extLst>
          </p:nvPr>
        </p:nvGraphicFramePr>
        <p:xfrm>
          <a:off x="1464019" y="3803322"/>
          <a:ext cx="2376868" cy="21602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9 Gráfico"/>
          <p:cNvGraphicFramePr>
            <a:graphicFrameLocks/>
          </p:cNvGraphicFramePr>
          <p:nvPr>
            <p:extLst>
              <p:ext uri="{D42A27DB-BD31-4B8C-83A1-F6EECF244321}">
                <p14:modId xmlns:p14="http://schemas.microsoft.com/office/powerpoint/2010/main" val="691378147"/>
              </p:ext>
            </p:extLst>
          </p:nvPr>
        </p:nvGraphicFramePr>
        <p:xfrm>
          <a:off x="3426805" y="3803322"/>
          <a:ext cx="2208250" cy="2168022"/>
        </p:xfrm>
        <a:graphic>
          <a:graphicData uri="http://schemas.openxmlformats.org/drawingml/2006/chart">
            <c:chart xmlns:c="http://schemas.openxmlformats.org/drawingml/2006/chart" xmlns:r="http://schemas.openxmlformats.org/officeDocument/2006/relationships" r:id="rId3"/>
          </a:graphicData>
        </a:graphic>
      </p:graphicFrame>
      <p:sp>
        <p:nvSpPr>
          <p:cNvPr id="10" name="9 Rectángulo"/>
          <p:cNvSpPr/>
          <p:nvPr/>
        </p:nvSpPr>
        <p:spPr>
          <a:xfrm>
            <a:off x="2075579" y="3433990"/>
            <a:ext cx="111517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chemeClr val="tx1">
                    <a:lumMod val="75000"/>
                    <a:lumOff val="25000"/>
                  </a:schemeClr>
                </a:solidFill>
                <a:effectLst/>
                <a:uLnTx/>
                <a:uFillTx/>
                <a:latin typeface="Calibri"/>
                <a:ea typeface="+mn-ea"/>
                <a:cs typeface="+mn-cs"/>
                <a:sym typeface="Wingdings" panose="05000000000000000000" pitchFamily="2" charset="2"/>
              </a:rPr>
              <a:t>Alto Patía</a:t>
            </a:r>
            <a:endParaRPr kumimoji="0" lang="en-US" sz="1800" b="0" i="0" u="none" strike="noStrike" kern="1200" cap="none" spc="0" normalizeH="0" baseline="0" noProof="0" dirty="0">
              <a:ln>
                <a:noFill/>
              </a:ln>
              <a:solidFill>
                <a:schemeClr val="tx1">
                  <a:lumMod val="75000"/>
                  <a:lumOff val="25000"/>
                </a:schemeClr>
              </a:solidFill>
              <a:effectLst/>
              <a:uLnTx/>
              <a:uFillTx/>
              <a:latin typeface="Calibri"/>
              <a:ea typeface="+mn-ea"/>
              <a:cs typeface="+mn-cs"/>
            </a:endParaRPr>
          </a:p>
        </p:txBody>
      </p:sp>
      <p:sp>
        <p:nvSpPr>
          <p:cNvPr id="11" name="10 Rectángulo"/>
          <p:cNvSpPr/>
          <p:nvPr/>
        </p:nvSpPr>
        <p:spPr>
          <a:xfrm>
            <a:off x="3947787" y="3433990"/>
            <a:ext cx="124579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chemeClr val="tx1">
                    <a:lumMod val="75000"/>
                    <a:lumOff val="25000"/>
                  </a:schemeClr>
                </a:solidFill>
                <a:effectLst/>
                <a:uLnTx/>
                <a:uFillTx/>
                <a:latin typeface="Calibri"/>
                <a:ea typeface="+mn-ea"/>
                <a:cs typeface="+mn-cs"/>
                <a:sym typeface="Wingdings" panose="05000000000000000000" pitchFamily="2" charset="2"/>
              </a:rPr>
              <a:t>Catatumbo</a:t>
            </a:r>
            <a:endParaRPr kumimoji="0" lang="en-US" sz="1800" b="0" i="0" u="none" strike="noStrike" kern="1200" cap="none" spc="0" normalizeH="0" baseline="0" noProof="0" dirty="0">
              <a:ln>
                <a:noFill/>
              </a:ln>
              <a:solidFill>
                <a:schemeClr val="tx1">
                  <a:lumMod val="75000"/>
                  <a:lumOff val="25000"/>
                </a:schemeClr>
              </a:solidFill>
              <a:effectLst/>
              <a:uLnTx/>
              <a:uFillTx/>
              <a:latin typeface="Calibri"/>
              <a:ea typeface="+mn-ea"/>
              <a:cs typeface="+mn-cs"/>
            </a:endParaRPr>
          </a:p>
        </p:txBody>
      </p:sp>
      <p:graphicFrame>
        <p:nvGraphicFramePr>
          <p:cNvPr id="12" name="3 Gráfico"/>
          <p:cNvGraphicFramePr>
            <a:graphicFrameLocks/>
          </p:cNvGraphicFramePr>
          <p:nvPr>
            <p:extLst>
              <p:ext uri="{D42A27DB-BD31-4B8C-83A1-F6EECF244321}">
                <p14:modId xmlns:p14="http://schemas.microsoft.com/office/powerpoint/2010/main" val="1040385645"/>
              </p:ext>
            </p:extLst>
          </p:nvPr>
        </p:nvGraphicFramePr>
        <p:xfrm>
          <a:off x="5292080" y="3803322"/>
          <a:ext cx="2297649" cy="2119581"/>
        </p:xfrm>
        <a:graphic>
          <a:graphicData uri="http://schemas.openxmlformats.org/drawingml/2006/chart">
            <c:chart xmlns:c="http://schemas.openxmlformats.org/drawingml/2006/chart" xmlns:r="http://schemas.openxmlformats.org/officeDocument/2006/relationships" r:id="rId4"/>
          </a:graphicData>
        </a:graphic>
      </p:graphicFrame>
      <p:sp>
        <p:nvSpPr>
          <p:cNvPr id="13" name="12 Rectángulo"/>
          <p:cNvSpPr/>
          <p:nvPr/>
        </p:nvSpPr>
        <p:spPr>
          <a:xfrm>
            <a:off x="5892003" y="3386847"/>
            <a:ext cx="116224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chemeClr val="tx1">
                    <a:lumMod val="75000"/>
                    <a:lumOff val="25000"/>
                  </a:schemeClr>
                </a:solidFill>
                <a:effectLst/>
                <a:uLnTx/>
                <a:uFillTx/>
                <a:latin typeface="Calibri"/>
                <a:ea typeface="+mn-ea"/>
                <a:cs typeface="+mn-cs"/>
                <a:sym typeface="Wingdings" panose="05000000000000000000" pitchFamily="2" charset="2"/>
              </a:rPr>
              <a:t>Putumayo</a:t>
            </a:r>
            <a:endParaRPr kumimoji="0" lang="en-US" sz="1800" b="0" i="0" u="none" strike="noStrike" kern="1200" cap="none" spc="0" normalizeH="0" baseline="0" noProof="0" dirty="0">
              <a:ln>
                <a:noFill/>
              </a:ln>
              <a:solidFill>
                <a:schemeClr val="tx1">
                  <a:lumMod val="75000"/>
                  <a:lumOff val="25000"/>
                </a:schemeClr>
              </a:solidFill>
              <a:effectLst/>
              <a:uLnTx/>
              <a:uFillTx/>
              <a:latin typeface="Calibri"/>
              <a:ea typeface="+mn-ea"/>
              <a:cs typeface="+mn-cs"/>
            </a:endParaRPr>
          </a:p>
        </p:txBody>
      </p:sp>
      <p:sp>
        <p:nvSpPr>
          <p:cNvPr id="15" name="Rectángulo 2">
            <a:extLst>
              <a:ext uri="{FF2B5EF4-FFF2-40B4-BE49-F238E27FC236}">
                <a16:creationId xmlns:a16="http://schemas.microsoft.com/office/drawing/2014/main" id="{473D60AB-A7D7-450A-95B9-50C7CEDBB927}"/>
              </a:ext>
            </a:extLst>
          </p:cNvPr>
          <p:cNvSpPr/>
          <p:nvPr/>
        </p:nvSpPr>
        <p:spPr>
          <a:xfrm>
            <a:off x="827282" y="1487300"/>
            <a:ext cx="7393138" cy="1754326"/>
          </a:xfrm>
          <a:prstGeom prst="rect">
            <a:avLst/>
          </a:prstGeom>
        </p:spPr>
        <p:txBody>
          <a:bodyPr wrap="square">
            <a:spAutoFit/>
          </a:bodyPr>
          <a:lstStyle/>
          <a:p>
            <a:pPr algn="just"/>
            <a:r>
              <a:rPr lang="es-CO" dirty="0">
                <a:solidFill>
                  <a:schemeClr val="tx1">
                    <a:lumMod val="75000"/>
                    <a:lumOff val="25000"/>
                  </a:schemeClr>
                </a:solidFill>
                <a:latin typeface="+mj-lt"/>
                <a:cs typeface="Arial" panose="020B0604020202020204" pitchFamily="34" charset="0"/>
              </a:rPr>
              <a:t>Los productores son mayoritariamente hombres alrededor de los 45 años, con una población importante de menores de edad y personas de la tercera edad.</a:t>
            </a:r>
          </a:p>
          <a:p>
            <a:pPr algn="just"/>
            <a:endParaRPr lang="es-CO" dirty="0">
              <a:solidFill>
                <a:schemeClr val="tx1">
                  <a:lumMod val="75000"/>
                  <a:lumOff val="25000"/>
                </a:schemeClr>
              </a:solidFill>
              <a:latin typeface="+mj-lt"/>
              <a:cs typeface="Arial" panose="020B0604020202020204" pitchFamily="34" charset="0"/>
            </a:endParaRPr>
          </a:p>
          <a:p>
            <a:pPr algn="just"/>
            <a:r>
              <a:rPr lang="es-CO" b="1" dirty="0">
                <a:solidFill>
                  <a:schemeClr val="tx1">
                    <a:lumMod val="75000"/>
                    <a:lumOff val="25000"/>
                  </a:schemeClr>
                </a:solidFill>
                <a:latin typeface="+mj-lt"/>
                <a:cs typeface="Arial" panose="020B0604020202020204" pitchFamily="34" charset="0"/>
              </a:rPr>
              <a:t>Oportunidad</a:t>
            </a:r>
            <a:r>
              <a:rPr lang="es-CO" dirty="0">
                <a:solidFill>
                  <a:schemeClr val="tx1">
                    <a:lumMod val="75000"/>
                    <a:lumOff val="25000"/>
                  </a:schemeClr>
                </a:solidFill>
                <a:latin typeface="+mj-lt"/>
                <a:cs typeface="Arial" panose="020B0604020202020204" pitchFamily="34" charset="0"/>
              </a:rPr>
              <a:t>: Atraer población joven (hombres y mujeres) a la producción agropecuaria.</a:t>
            </a:r>
            <a:endParaRPr lang="en-US" dirty="0">
              <a:solidFill>
                <a:schemeClr val="tx1">
                  <a:lumMod val="75000"/>
                  <a:lumOff val="25000"/>
                </a:schemeClr>
              </a:solidFill>
              <a:latin typeface="+mj-lt"/>
              <a:cs typeface="Arial" panose="020B0604020202020204" pitchFamily="34" charset="0"/>
            </a:endParaRPr>
          </a:p>
        </p:txBody>
      </p:sp>
      <p:sp>
        <p:nvSpPr>
          <p:cNvPr id="16" name="Rectángulo 15">
            <a:extLst>
              <a:ext uri="{FF2B5EF4-FFF2-40B4-BE49-F238E27FC236}">
                <a16:creationId xmlns:a16="http://schemas.microsoft.com/office/drawing/2014/main" id="{2F612440-1AFE-4A02-800D-4C7EE39FE116}"/>
              </a:ext>
            </a:extLst>
          </p:cNvPr>
          <p:cNvSpPr/>
          <p:nvPr/>
        </p:nvSpPr>
        <p:spPr>
          <a:xfrm>
            <a:off x="313021" y="6525344"/>
            <a:ext cx="8496944" cy="246221"/>
          </a:xfrm>
          <a:prstGeom prst="rect">
            <a:avLst/>
          </a:prstGeom>
        </p:spPr>
        <p:txBody>
          <a:bodyPr wrap="square">
            <a:spAutoFit/>
          </a:bodyPr>
          <a:lstStyle/>
          <a:p>
            <a:r>
              <a:rPr lang="es-CO" sz="1000" i="1" dirty="0">
                <a:solidFill>
                  <a:srgbClr val="548235"/>
                </a:solidFill>
                <a:latin typeface="Arial" panose="020B0604020202020204" pitchFamily="34" charset="0"/>
                <a:cs typeface="Arial" panose="020B0604020202020204" pitchFamily="34" charset="0"/>
              </a:rPr>
              <a:t>Fuente: CNA (2014)</a:t>
            </a:r>
          </a:p>
        </p:txBody>
      </p:sp>
    </p:spTree>
    <p:extLst>
      <p:ext uri="{BB962C8B-B14F-4D97-AF65-F5344CB8AC3E}">
        <p14:creationId xmlns:p14="http://schemas.microsoft.com/office/powerpoint/2010/main" val="1762621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332656"/>
            <a:ext cx="7918192" cy="963209"/>
          </a:xfrm>
        </p:spPr>
        <p:txBody>
          <a:bodyPr/>
          <a:lstStyle/>
          <a:p>
            <a:r>
              <a:rPr lang="es-CL" dirty="0"/>
              <a:t>Dimensión productiva</a:t>
            </a:r>
          </a:p>
        </p:txBody>
      </p:sp>
      <p:sp>
        <p:nvSpPr>
          <p:cNvPr id="3" name="Rectángulo 2">
            <a:extLst>
              <a:ext uri="{FF2B5EF4-FFF2-40B4-BE49-F238E27FC236}">
                <a16:creationId xmlns:a16="http://schemas.microsoft.com/office/drawing/2014/main" id="{46787995-C6D9-46F9-BABA-EA1187671141}"/>
              </a:ext>
            </a:extLst>
          </p:cNvPr>
          <p:cNvSpPr/>
          <p:nvPr/>
        </p:nvSpPr>
        <p:spPr>
          <a:xfrm>
            <a:off x="755577" y="1187460"/>
            <a:ext cx="7918192"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rgbClr val="548235"/>
                </a:solidFill>
                <a:effectLst/>
                <a:uLnTx/>
                <a:uFillTx/>
                <a:latin typeface="Calibri"/>
                <a:ea typeface="+mn-ea"/>
                <a:cs typeface="+mn-cs"/>
              </a:rPr>
              <a:t>Características de las Unidades Productivas por PDET</a:t>
            </a:r>
          </a:p>
        </p:txBody>
      </p:sp>
      <p:graphicFrame>
        <p:nvGraphicFramePr>
          <p:cNvPr id="15" name="14 Gráfico"/>
          <p:cNvGraphicFramePr>
            <a:graphicFrameLocks/>
          </p:cNvGraphicFramePr>
          <p:nvPr>
            <p:extLst>
              <p:ext uri="{D42A27DB-BD31-4B8C-83A1-F6EECF244321}">
                <p14:modId xmlns:p14="http://schemas.microsoft.com/office/powerpoint/2010/main" val="3920265243"/>
              </p:ext>
            </p:extLst>
          </p:nvPr>
        </p:nvGraphicFramePr>
        <p:xfrm>
          <a:off x="107504" y="2996952"/>
          <a:ext cx="4572000" cy="28607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15 Gráfico"/>
          <p:cNvGraphicFramePr>
            <a:graphicFrameLocks/>
          </p:cNvGraphicFramePr>
          <p:nvPr>
            <p:extLst>
              <p:ext uri="{D42A27DB-BD31-4B8C-83A1-F6EECF244321}">
                <p14:modId xmlns:p14="http://schemas.microsoft.com/office/powerpoint/2010/main" val="4039000192"/>
              </p:ext>
            </p:extLst>
          </p:nvPr>
        </p:nvGraphicFramePr>
        <p:xfrm>
          <a:off x="4475235" y="2977340"/>
          <a:ext cx="4572000" cy="2664296"/>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ángulo 2">
            <a:extLst>
              <a:ext uri="{FF2B5EF4-FFF2-40B4-BE49-F238E27FC236}">
                <a16:creationId xmlns:a16="http://schemas.microsoft.com/office/drawing/2014/main" id="{42BFA8C5-BE6E-4087-8FAA-955A8E3E3CD5}"/>
              </a:ext>
            </a:extLst>
          </p:cNvPr>
          <p:cNvSpPr/>
          <p:nvPr/>
        </p:nvSpPr>
        <p:spPr>
          <a:xfrm>
            <a:off x="586803" y="1694713"/>
            <a:ext cx="7776864" cy="923330"/>
          </a:xfrm>
          <a:prstGeom prst="rect">
            <a:avLst/>
          </a:prstGeom>
        </p:spPr>
        <p:txBody>
          <a:bodyPr wrap="square">
            <a:spAutoFit/>
          </a:bodyPr>
          <a:lstStyle/>
          <a:p>
            <a:pPr algn="just"/>
            <a:r>
              <a:rPr lang="es-CO" dirty="0">
                <a:solidFill>
                  <a:schemeClr val="tx1">
                    <a:lumMod val="75000"/>
                    <a:lumOff val="25000"/>
                  </a:schemeClr>
                </a:solidFill>
              </a:rPr>
              <a:t>Las estructuras productivas son heterogéneas. Mientras regiones como el Alto Patía tienen una gran cantidad de pequeñas </a:t>
            </a:r>
            <a:r>
              <a:rPr lang="es-CO" dirty="0" err="1">
                <a:solidFill>
                  <a:schemeClr val="tx1">
                    <a:lumMod val="75000"/>
                    <a:lumOff val="25000"/>
                  </a:schemeClr>
                </a:solidFill>
              </a:rPr>
              <a:t>UPAs</a:t>
            </a:r>
            <a:r>
              <a:rPr lang="es-CO" dirty="0">
                <a:solidFill>
                  <a:schemeClr val="tx1">
                    <a:lumMod val="75000"/>
                    <a:lumOff val="25000"/>
                  </a:schemeClr>
                </a:solidFill>
              </a:rPr>
              <a:t>, regiones como el Putumayo tienen pocas </a:t>
            </a:r>
            <a:r>
              <a:rPr lang="es-CO" dirty="0" err="1">
                <a:solidFill>
                  <a:schemeClr val="tx1">
                    <a:lumMod val="75000"/>
                    <a:lumOff val="25000"/>
                  </a:schemeClr>
                </a:solidFill>
              </a:rPr>
              <a:t>UPAs</a:t>
            </a:r>
            <a:r>
              <a:rPr lang="es-CO" dirty="0">
                <a:solidFill>
                  <a:schemeClr val="tx1">
                    <a:lumMod val="75000"/>
                    <a:lumOff val="25000"/>
                  </a:schemeClr>
                </a:solidFill>
              </a:rPr>
              <a:t> pero de gran tamaño.</a:t>
            </a:r>
            <a:endParaRPr lang="en-US" dirty="0">
              <a:solidFill>
                <a:schemeClr val="tx1">
                  <a:lumMod val="75000"/>
                  <a:lumOff val="25000"/>
                </a:schemeClr>
              </a:solidFill>
            </a:endParaRPr>
          </a:p>
        </p:txBody>
      </p:sp>
      <p:sp>
        <p:nvSpPr>
          <p:cNvPr id="8" name="Rectángulo 7">
            <a:extLst>
              <a:ext uri="{FF2B5EF4-FFF2-40B4-BE49-F238E27FC236}">
                <a16:creationId xmlns:a16="http://schemas.microsoft.com/office/drawing/2014/main" id="{AE989C82-0F5D-4EB4-A378-4E17176E01EE}"/>
              </a:ext>
            </a:extLst>
          </p:cNvPr>
          <p:cNvSpPr/>
          <p:nvPr/>
        </p:nvSpPr>
        <p:spPr>
          <a:xfrm>
            <a:off x="313021" y="6525344"/>
            <a:ext cx="8496944" cy="246221"/>
          </a:xfrm>
          <a:prstGeom prst="rect">
            <a:avLst/>
          </a:prstGeom>
        </p:spPr>
        <p:txBody>
          <a:bodyPr wrap="square">
            <a:spAutoFit/>
          </a:bodyPr>
          <a:lstStyle/>
          <a:p>
            <a:r>
              <a:rPr lang="es-CO" sz="1000" i="1" dirty="0">
                <a:solidFill>
                  <a:srgbClr val="548235"/>
                </a:solidFill>
                <a:latin typeface="Arial" panose="020B0604020202020204" pitchFamily="34" charset="0"/>
                <a:cs typeface="Arial" panose="020B0604020202020204" pitchFamily="34" charset="0"/>
              </a:rPr>
              <a:t>Fuente: CNA (2014)</a:t>
            </a:r>
          </a:p>
        </p:txBody>
      </p:sp>
    </p:spTree>
    <p:extLst>
      <p:ext uri="{BB962C8B-B14F-4D97-AF65-F5344CB8AC3E}">
        <p14:creationId xmlns:p14="http://schemas.microsoft.com/office/powerpoint/2010/main" val="3909576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7" y="188640"/>
            <a:ext cx="7918192" cy="963209"/>
          </a:xfrm>
        </p:spPr>
        <p:txBody>
          <a:bodyPr/>
          <a:lstStyle/>
          <a:p>
            <a:r>
              <a:rPr lang="es-CL" dirty="0"/>
              <a:t>Dimensión productiva</a:t>
            </a:r>
          </a:p>
        </p:txBody>
      </p:sp>
      <p:sp>
        <p:nvSpPr>
          <p:cNvPr id="3" name="Rectángulo 2">
            <a:extLst>
              <a:ext uri="{FF2B5EF4-FFF2-40B4-BE49-F238E27FC236}">
                <a16:creationId xmlns:a16="http://schemas.microsoft.com/office/drawing/2014/main" id="{46787995-C6D9-46F9-BABA-EA1187671141}"/>
              </a:ext>
            </a:extLst>
          </p:cNvPr>
          <p:cNvSpPr/>
          <p:nvPr/>
        </p:nvSpPr>
        <p:spPr>
          <a:xfrm>
            <a:off x="755577" y="980728"/>
            <a:ext cx="7918192"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rgbClr val="548235"/>
                </a:solidFill>
                <a:effectLst/>
                <a:uLnTx/>
                <a:uFillTx/>
                <a:latin typeface="Calibri"/>
                <a:ea typeface="+mn-ea"/>
                <a:cs typeface="+mn-cs"/>
              </a:rPr>
              <a:t>Características empleo por PDET</a:t>
            </a:r>
          </a:p>
        </p:txBody>
      </p:sp>
      <p:sp>
        <p:nvSpPr>
          <p:cNvPr id="7" name="Rectángulo 2">
            <a:extLst>
              <a:ext uri="{FF2B5EF4-FFF2-40B4-BE49-F238E27FC236}">
                <a16:creationId xmlns:a16="http://schemas.microsoft.com/office/drawing/2014/main" id="{5AD7C90E-819C-431A-A695-4B472836DF75}"/>
              </a:ext>
            </a:extLst>
          </p:cNvPr>
          <p:cNvSpPr/>
          <p:nvPr/>
        </p:nvSpPr>
        <p:spPr>
          <a:xfrm>
            <a:off x="605149" y="1556887"/>
            <a:ext cx="7789684" cy="1692771"/>
          </a:xfrm>
          <a:prstGeom prst="rect">
            <a:avLst/>
          </a:prstGeom>
        </p:spPr>
        <p:txBody>
          <a:bodyPr wrap="square">
            <a:spAutoFit/>
          </a:bodyPr>
          <a:lstStyle/>
          <a:p>
            <a:pPr marL="285750" indent="-285750" algn="just">
              <a:buFont typeface="Arial" panose="020B0604020202020204" pitchFamily="34" charset="0"/>
              <a:buChar char="•"/>
            </a:pPr>
            <a:r>
              <a:rPr lang="es-CO" sz="1600" dirty="0">
                <a:solidFill>
                  <a:schemeClr val="tx1">
                    <a:lumMod val="75000"/>
                    <a:lumOff val="25000"/>
                  </a:schemeClr>
                </a:solidFill>
              </a:rPr>
              <a:t>La generación de empleo en las UP de las regiones corresponde mayoritariamente  a empleo permanente primario</a:t>
            </a:r>
          </a:p>
          <a:p>
            <a:pPr marL="285750" indent="-285750" algn="just">
              <a:buFont typeface="Arial" panose="020B0604020202020204" pitchFamily="34" charset="0"/>
              <a:buChar char="•"/>
            </a:pPr>
            <a:endParaRPr lang="es-CO" sz="400" dirty="0">
              <a:solidFill>
                <a:schemeClr val="tx1">
                  <a:lumMod val="75000"/>
                  <a:lumOff val="25000"/>
                </a:schemeClr>
              </a:solidFill>
            </a:endParaRPr>
          </a:p>
          <a:p>
            <a:pPr marL="285750" indent="-285750" algn="just">
              <a:buFont typeface="Arial" panose="020B0604020202020204" pitchFamily="34" charset="0"/>
              <a:buChar char="•"/>
            </a:pPr>
            <a:r>
              <a:rPr lang="es-CO" sz="1600" dirty="0">
                <a:solidFill>
                  <a:schemeClr val="tx1">
                    <a:lumMod val="75000"/>
                    <a:lumOff val="25000"/>
                  </a:schemeClr>
                </a:solidFill>
              </a:rPr>
              <a:t>En promedio el 73% de los empleados primarios permanentes son hombres.</a:t>
            </a:r>
          </a:p>
          <a:p>
            <a:pPr marL="285750" indent="-285750" algn="just">
              <a:buFont typeface="Arial" panose="020B0604020202020204" pitchFamily="34" charset="0"/>
              <a:buChar char="•"/>
            </a:pPr>
            <a:endParaRPr lang="es-CO" sz="400" dirty="0">
              <a:solidFill>
                <a:schemeClr val="tx1">
                  <a:lumMod val="75000"/>
                  <a:lumOff val="25000"/>
                </a:schemeClr>
              </a:solidFill>
            </a:endParaRPr>
          </a:p>
          <a:p>
            <a:pPr marL="285750" indent="-285750" algn="just">
              <a:buFont typeface="Arial" panose="020B0604020202020204" pitchFamily="34" charset="0"/>
              <a:buChar char="•"/>
            </a:pPr>
            <a:r>
              <a:rPr lang="es-CO" sz="1600" b="1" dirty="0">
                <a:solidFill>
                  <a:schemeClr val="tx1">
                    <a:lumMod val="75000"/>
                    <a:lumOff val="25000"/>
                  </a:schemeClr>
                </a:solidFill>
              </a:rPr>
              <a:t>Oportunidad</a:t>
            </a:r>
            <a:r>
              <a:rPr lang="es-CO" sz="1600" dirty="0">
                <a:solidFill>
                  <a:schemeClr val="tx1">
                    <a:lumMod val="75000"/>
                    <a:lumOff val="25000"/>
                  </a:schemeClr>
                </a:solidFill>
              </a:rPr>
              <a:t>: Incentivar las actividades de transformación, distribución y comercialización en las unidades productivas, e incentivar la entrada de mujeres en las distintas fases de las cadenas.</a:t>
            </a:r>
            <a:endParaRPr lang="en-US" sz="1600" dirty="0">
              <a:solidFill>
                <a:schemeClr val="tx1">
                  <a:lumMod val="75000"/>
                  <a:lumOff val="25000"/>
                </a:schemeClr>
              </a:solidFill>
            </a:endParaRPr>
          </a:p>
        </p:txBody>
      </p:sp>
      <p:sp>
        <p:nvSpPr>
          <p:cNvPr id="9" name="Rectángulo 8">
            <a:extLst>
              <a:ext uri="{FF2B5EF4-FFF2-40B4-BE49-F238E27FC236}">
                <a16:creationId xmlns:a16="http://schemas.microsoft.com/office/drawing/2014/main" id="{70D05171-44D9-4A76-999D-EE78A513777E}"/>
              </a:ext>
            </a:extLst>
          </p:cNvPr>
          <p:cNvSpPr/>
          <p:nvPr/>
        </p:nvSpPr>
        <p:spPr>
          <a:xfrm>
            <a:off x="313021" y="6525344"/>
            <a:ext cx="8496944" cy="246221"/>
          </a:xfrm>
          <a:prstGeom prst="rect">
            <a:avLst/>
          </a:prstGeom>
        </p:spPr>
        <p:txBody>
          <a:bodyPr wrap="square">
            <a:spAutoFit/>
          </a:bodyPr>
          <a:lstStyle/>
          <a:p>
            <a:r>
              <a:rPr lang="es-CO" sz="1000" i="1" dirty="0">
                <a:solidFill>
                  <a:srgbClr val="548235"/>
                </a:solidFill>
                <a:latin typeface="Arial" panose="020B0604020202020204" pitchFamily="34" charset="0"/>
                <a:cs typeface="Arial" panose="020B0604020202020204" pitchFamily="34" charset="0"/>
              </a:rPr>
              <a:t>Fuente: CNA (2014)</a:t>
            </a:r>
          </a:p>
        </p:txBody>
      </p:sp>
      <p:graphicFrame>
        <p:nvGraphicFramePr>
          <p:cNvPr id="10" name="20 Gráfico"/>
          <p:cNvGraphicFramePr>
            <a:graphicFrameLocks/>
          </p:cNvGraphicFramePr>
          <p:nvPr>
            <p:extLst>
              <p:ext uri="{D42A27DB-BD31-4B8C-83A1-F6EECF244321}">
                <p14:modId xmlns:p14="http://schemas.microsoft.com/office/powerpoint/2010/main" val="3593137063"/>
              </p:ext>
            </p:extLst>
          </p:nvPr>
        </p:nvGraphicFramePr>
        <p:xfrm>
          <a:off x="1115616" y="3456486"/>
          <a:ext cx="6768751" cy="29061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6052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332656"/>
            <a:ext cx="7918192" cy="963209"/>
          </a:xfrm>
        </p:spPr>
        <p:txBody>
          <a:bodyPr/>
          <a:lstStyle/>
          <a:p>
            <a:r>
              <a:rPr lang="es-CL" dirty="0"/>
              <a:t>Dimensión productiva</a:t>
            </a:r>
          </a:p>
        </p:txBody>
      </p:sp>
      <p:sp>
        <p:nvSpPr>
          <p:cNvPr id="3" name="Rectángulo 2">
            <a:extLst>
              <a:ext uri="{FF2B5EF4-FFF2-40B4-BE49-F238E27FC236}">
                <a16:creationId xmlns:a16="http://schemas.microsoft.com/office/drawing/2014/main" id="{46787995-C6D9-46F9-BABA-EA1187671141}"/>
              </a:ext>
            </a:extLst>
          </p:cNvPr>
          <p:cNvSpPr/>
          <p:nvPr/>
        </p:nvSpPr>
        <p:spPr>
          <a:xfrm>
            <a:off x="720400" y="1302023"/>
            <a:ext cx="396467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rgbClr val="548235"/>
                </a:solidFill>
                <a:effectLst/>
                <a:uLnTx/>
                <a:uFillTx/>
                <a:latin typeface="Calibri"/>
                <a:ea typeface="+mn-ea"/>
                <a:cs typeface="+mn-cs"/>
              </a:rPr>
              <a:t>Características </a:t>
            </a:r>
            <a:r>
              <a:rPr kumimoji="0" lang="es-CO" sz="1800" b="1" i="0" u="none" strike="noStrike" kern="1200" cap="none" spc="0" normalizeH="0" baseline="0" noProof="0" dirty="0" err="1">
                <a:ln>
                  <a:noFill/>
                </a:ln>
                <a:solidFill>
                  <a:srgbClr val="548235"/>
                </a:solidFill>
                <a:effectLst/>
                <a:uLnTx/>
                <a:uFillTx/>
                <a:latin typeface="Calibri"/>
                <a:ea typeface="+mn-ea"/>
                <a:cs typeface="+mn-cs"/>
              </a:rPr>
              <a:t>generale</a:t>
            </a:r>
            <a:r>
              <a:rPr lang="es-CO" b="1" dirty="0">
                <a:solidFill>
                  <a:srgbClr val="548235"/>
                </a:solidFill>
                <a:latin typeface="Calibri"/>
              </a:rPr>
              <a:t>s de las cadenas</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6" name="18 Gráfico"/>
          <p:cNvGraphicFramePr>
            <a:graphicFrameLocks/>
          </p:cNvGraphicFramePr>
          <p:nvPr>
            <p:extLst>
              <p:ext uri="{D42A27DB-BD31-4B8C-83A1-F6EECF244321}">
                <p14:modId xmlns:p14="http://schemas.microsoft.com/office/powerpoint/2010/main" val="2139615239"/>
              </p:ext>
            </p:extLst>
          </p:nvPr>
        </p:nvGraphicFramePr>
        <p:xfrm>
          <a:off x="251520" y="1844824"/>
          <a:ext cx="5292080" cy="414842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2">
            <a:extLst>
              <a:ext uri="{FF2B5EF4-FFF2-40B4-BE49-F238E27FC236}">
                <a16:creationId xmlns:a16="http://schemas.microsoft.com/office/drawing/2014/main" id="{473D60AB-A7D7-450A-95B9-50C7CEDBB927}"/>
              </a:ext>
            </a:extLst>
          </p:cNvPr>
          <p:cNvSpPr/>
          <p:nvPr/>
        </p:nvSpPr>
        <p:spPr>
          <a:xfrm>
            <a:off x="5652120" y="1468935"/>
            <a:ext cx="3096344" cy="4278094"/>
          </a:xfrm>
          <a:prstGeom prst="rect">
            <a:avLst/>
          </a:prstGeom>
        </p:spPr>
        <p:txBody>
          <a:bodyPr wrap="square">
            <a:spAutoFit/>
          </a:bodyPr>
          <a:lstStyle/>
          <a:p>
            <a:pPr marL="109538" indent="-109538" algn="just">
              <a:buFont typeface="Arial" panose="020B0604020202020204" pitchFamily="34" charset="0"/>
              <a:buChar char="•"/>
            </a:pPr>
            <a:r>
              <a:rPr lang="es-CO" sz="1600" dirty="0">
                <a:solidFill>
                  <a:schemeClr val="tx1">
                    <a:lumMod val="75000"/>
                    <a:lumOff val="25000"/>
                  </a:schemeClr>
                </a:solidFill>
              </a:rPr>
              <a:t>Las cadenas de plátano y yuca representan un mayor % del total de </a:t>
            </a:r>
            <a:r>
              <a:rPr lang="es-CO" sz="1600" dirty="0" err="1">
                <a:solidFill>
                  <a:schemeClr val="tx1">
                    <a:lumMod val="75000"/>
                    <a:lumOff val="25000"/>
                  </a:schemeClr>
                </a:solidFill>
              </a:rPr>
              <a:t>UPAs</a:t>
            </a:r>
            <a:r>
              <a:rPr lang="es-CO" sz="1600" dirty="0">
                <a:solidFill>
                  <a:schemeClr val="tx1">
                    <a:lumMod val="75000"/>
                    <a:lumOff val="25000"/>
                  </a:schemeClr>
                </a:solidFill>
              </a:rPr>
              <a:t> (En promedio Plátano 51% y Yuca 34%).</a:t>
            </a:r>
          </a:p>
          <a:p>
            <a:pPr marL="109538" indent="-109538" algn="just">
              <a:buFont typeface="Arial" panose="020B0604020202020204" pitchFamily="34" charset="0"/>
              <a:buChar char="•"/>
            </a:pPr>
            <a:endParaRPr lang="es-CO" sz="1600" dirty="0">
              <a:solidFill>
                <a:schemeClr val="tx1">
                  <a:lumMod val="75000"/>
                  <a:lumOff val="25000"/>
                </a:schemeClr>
              </a:solidFill>
            </a:endParaRPr>
          </a:p>
          <a:p>
            <a:pPr marL="109538" indent="-109538" algn="just">
              <a:buFont typeface="Arial" panose="020B0604020202020204" pitchFamily="34" charset="0"/>
              <a:buChar char="•"/>
            </a:pPr>
            <a:r>
              <a:rPr lang="es-CO" sz="1600" dirty="0">
                <a:solidFill>
                  <a:schemeClr val="tx1">
                    <a:lumMod val="75000"/>
                    <a:lumOff val="25000"/>
                  </a:schemeClr>
                </a:solidFill>
              </a:rPr>
              <a:t>El 78% de la producción de estas 4 cadenas corresponde a </a:t>
            </a:r>
            <a:r>
              <a:rPr lang="es-CO" sz="1600" b="1" dirty="0">
                <a:solidFill>
                  <a:schemeClr val="tx1">
                    <a:lumMod val="75000"/>
                    <a:lumOff val="25000"/>
                  </a:schemeClr>
                </a:solidFill>
              </a:rPr>
              <a:t>agricultura familiar</a:t>
            </a:r>
            <a:r>
              <a:rPr lang="es-CO" sz="1600" dirty="0">
                <a:solidFill>
                  <a:schemeClr val="tx1">
                    <a:lumMod val="75000"/>
                    <a:lumOff val="25000"/>
                  </a:schemeClr>
                </a:solidFill>
              </a:rPr>
              <a:t>.</a:t>
            </a:r>
          </a:p>
          <a:p>
            <a:pPr marL="109538" indent="-109538" algn="just">
              <a:buFont typeface="Arial" panose="020B0604020202020204" pitchFamily="34" charset="0"/>
              <a:buChar char="•"/>
            </a:pPr>
            <a:endParaRPr lang="es-CO" sz="1600" dirty="0">
              <a:solidFill>
                <a:schemeClr val="tx1">
                  <a:lumMod val="75000"/>
                  <a:lumOff val="25000"/>
                </a:schemeClr>
              </a:solidFill>
            </a:endParaRPr>
          </a:p>
          <a:p>
            <a:pPr marL="109538" indent="-109538" algn="just">
              <a:buFont typeface="Arial" panose="020B0604020202020204" pitchFamily="34" charset="0"/>
              <a:buChar char="•"/>
            </a:pPr>
            <a:r>
              <a:rPr lang="es-CO" sz="1600" b="1" dirty="0">
                <a:solidFill>
                  <a:schemeClr val="tx1">
                    <a:lumMod val="75000"/>
                    <a:lumOff val="25000"/>
                  </a:schemeClr>
                </a:solidFill>
              </a:rPr>
              <a:t>Oportunidad: </a:t>
            </a:r>
            <a:r>
              <a:rPr lang="es-CO" sz="1600" dirty="0">
                <a:solidFill>
                  <a:schemeClr val="tx1">
                    <a:lumMod val="75000"/>
                    <a:lumOff val="25000"/>
                  </a:schemeClr>
                </a:solidFill>
              </a:rPr>
              <a:t>se pueden ampliar los esquemas asociativos entre grandes empresas y pequeños productores tal como los “Negocios Inclusivos”. Esto permite reducir los costos de monitoreo sobre los empleados y compartir el riesgo.</a:t>
            </a:r>
          </a:p>
        </p:txBody>
      </p:sp>
      <p:sp>
        <p:nvSpPr>
          <p:cNvPr id="8" name="Rectángulo 7">
            <a:extLst>
              <a:ext uri="{FF2B5EF4-FFF2-40B4-BE49-F238E27FC236}">
                <a16:creationId xmlns:a16="http://schemas.microsoft.com/office/drawing/2014/main" id="{EEB15558-695B-48F5-85B4-D0770400BE5A}"/>
              </a:ext>
            </a:extLst>
          </p:cNvPr>
          <p:cNvSpPr/>
          <p:nvPr/>
        </p:nvSpPr>
        <p:spPr>
          <a:xfrm>
            <a:off x="313021" y="6525344"/>
            <a:ext cx="8496944" cy="246221"/>
          </a:xfrm>
          <a:prstGeom prst="rect">
            <a:avLst/>
          </a:prstGeom>
        </p:spPr>
        <p:txBody>
          <a:bodyPr wrap="square">
            <a:spAutoFit/>
          </a:bodyPr>
          <a:lstStyle/>
          <a:p>
            <a:r>
              <a:rPr lang="es-CO" sz="1000" i="1" dirty="0">
                <a:solidFill>
                  <a:srgbClr val="548235"/>
                </a:solidFill>
                <a:latin typeface="Arial" panose="020B0604020202020204" pitchFamily="34" charset="0"/>
                <a:cs typeface="Arial" panose="020B0604020202020204" pitchFamily="34" charset="0"/>
              </a:rPr>
              <a:t>Fuente: CNA (2014)</a:t>
            </a:r>
          </a:p>
        </p:txBody>
      </p:sp>
    </p:spTree>
    <p:extLst>
      <p:ext uri="{BB962C8B-B14F-4D97-AF65-F5344CB8AC3E}">
        <p14:creationId xmlns:p14="http://schemas.microsoft.com/office/powerpoint/2010/main" val="1713407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332656"/>
            <a:ext cx="7918192" cy="963209"/>
          </a:xfrm>
        </p:spPr>
        <p:txBody>
          <a:bodyPr/>
          <a:lstStyle/>
          <a:p>
            <a:r>
              <a:rPr lang="es-CL" dirty="0"/>
              <a:t>Dimensión productiva</a:t>
            </a:r>
          </a:p>
        </p:txBody>
      </p:sp>
      <p:sp>
        <p:nvSpPr>
          <p:cNvPr id="3" name="Rectángulo 2">
            <a:extLst>
              <a:ext uri="{FF2B5EF4-FFF2-40B4-BE49-F238E27FC236}">
                <a16:creationId xmlns:a16="http://schemas.microsoft.com/office/drawing/2014/main" id="{46787995-C6D9-46F9-BABA-EA1187671141}"/>
              </a:ext>
            </a:extLst>
          </p:cNvPr>
          <p:cNvSpPr/>
          <p:nvPr/>
        </p:nvSpPr>
        <p:spPr>
          <a:xfrm>
            <a:off x="611560" y="1108072"/>
            <a:ext cx="660514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rgbClr val="548235"/>
                </a:solidFill>
                <a:effectLst/>
                <a:uLnTx/>
                <a:uFillTx/>
                <a:latin typeface="Calibri"/>
                <a:ea typeface="+mn-ea"/>
                <a:cs typeface="+mn-cs"/>
              </a:rPr>
              <a:t>Importancia de las </a:t>
            </a:r>
            <a:r>
              <a:rPr kumimoji="0" lang="es-CO" sz="1800" b="1" i="0" u="none" strike="noStrike" kern="1200" cap="none" spc="0" normalizeH="0" baseline="0" noProof="0" dirty="0" err="1">
                <a:ln>
                  <a:noFill/>
                </a:ln>
                <a:solidFill>
                  <a:srgbClr val="548235"/>
                </a:solidFill>
                <a:effectLst/>
                <a:uLnTx/>
                <a:uFillTx/>
                <a:latin typeface="Calibri"/>
                <a:ea typeface="+mn-ea"/>
                <a:cs typeface="+mn-cs"/>
              </a:rPr>
              <a:t>UPAs</a:t>
            </a:r>
            <a:r>
              <a:rPr kumimoji="0" lang="es-CO" sz="1800" b="1" i="0" u="none" strike="noStrike" kern="1200" cap="none" spc="0" normalizeH="0" baseline="0" noProof="0" dirty="0">
                <a:ln>
                  <a:noFill/>
                </a:ln>
                <a:solidFill>
                  <a:srgbClr val="548235"/>
                </a:solidFill>
                <a:effectLst/>
                <a:uLnTx/>
                <a:uFillTx/>
                <a:latin typeface="Calibri"/>
                <a:ea typeface="+mn-ea"/>
                <a:cs typeface="+mn-cs"/>
              </a:rPr>
              <a:t> de la cadena en la generación de empleo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5" name="19 Gráfico"/>
          <p:cNvGraphicFramePr>
            <a:graphicFrameLocks/>
          </p:cNvGraphicFramePr>
          <p:nvPr>
            <p:extLst>
              <p:ext uri="{D42A27DB-BD31-4B8C-83A1-F6EECF244321}">
                <p14:modId xmlns:p14="http://schemas.microsoft.com/office/powerpoint/2010/main" val="1516055705"/>
              </p:ext>
            </p:extLst>
          </p:nvPr>
        </p:nvGraphicFramePr>
        <p:xfrm>
          <a:off x="251520" y="1482486"/>
          <a:ext cx="5247092" cy="4322777"/>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ángulo 2">
            <a:extLst>
              <a:ext uri="{FF2B5EF4-FFF2-40B4-BE49-F238E27FC236}">
                <a16:creationId xmlns:a16="http://schemas.microsoft.com/office/drawing/2014/main" id="{473D60AB-A7D7-450A-95B9-50C7CEDBB927}"/>
              </a:ext>
            </a:extLst>
          </p:cNvPr>
          <p:cNvSpPr/>
          <p:nvPr/>
        </p:nvSpPr>
        <p:spPr>
          <a:xfrm>
            <a:off x="5652120" y="2577971"/>
            <a:ext cx="3253179" cy="1754326"/>
          </a:xfrm>
          <a:prstGeom prst="rect">
            <a:avLst/>
          </a:prstGeom>
        </p:spPr>
        <p:txBody>
          <a:bodyPr wrap="square">
            <a:spAutoFit/>
          </a:bodyPr>
          <a:lstStyle/>
          <a:p>
            <a:pPr algn="just"/>
            <a:r>
              <a:rPr lang="es-CO" dirty="0">
                <a:solidFill>
                  <a:schemeClr val="tx1">
                    <a:lumMod val="75000"/>
                    <a:lumOff val="25000"/>
                  </a:schemeClr>
                </a:solidFill>
              </a:rPr>
              <a:t>En general cadenas como la Caña y la Palma no generan un gran % del empleo de la región, sin embargo hay particularidades regionales (Caso Caña en Alto Patía)</a:t>
            </a:r>
            <a:endParaRPr lang="en-US" dirty="0">
              <a:solidFill>
                <a:schemeClr val="tx1">
                  <a:lumMod val="75000"/>
                  <a:lumOff val="25000"/>
                </a:schemeClr>
              </a:solidFill>
            </a:endParaRPr>
          </a:p>
        </p:txBody>
      </p:sp>
      <p:sp>
        <p:nvSpPr>
          <p:cNvPr id="7" name="Rectángulo 6">
            <a:extLst>
              <a:ext uri="{FF2B5EF4-FFF2-40B4-BE49-F238E27FC236}">
                <a16:creationId xmlns:a16="http://schemas.microsoft.com/office/drawing/2014/main" id="{414F8F30-F857-4BEE-8380-F453DCD589C5}"/>
              </a:ext>
            </a:extLst>
          </p:cNvPr>
          <p:cNvSpPr/>
          <p:nvPr/>
        </p:nvSpPr>
        <p:spPr>
          <a:xfrm>
            <a:off x="162018" y="6594280"/>
            <a:ext cx="8496944" cy="246221"/>
          </a:xfrm>
          <a:prstGeom prst="rect">
            <a:avLst/>
          </a:prstGeom>
        </p:spPr>
        <p:txBody>
          <a:bodyPr wrap="square">
            <a:spAutoFit/>
          </a:bodyPr>
          <a:lstStyle/>
          <a:p>
            <a:r>
              <a:rPr lang="es-CO" sz="1000" i="1" dirty="0">
                <a:solidFill>
                  <a:srgbClr val="548235"/>
                </a:solidFill>
                <a:latin typeface="Arial" panose="020B0604020202020204" pitchFamily="34" charset="0"/>
                <a:cs typeface="Arial" panose="020B0604020202020204" pitchFamily="34" charset="0"/>
              </a:rPr>
              <a:t>Fuente: CNA (2014)</a:t>
            </a:r>
          </a:p>
        </p:txBody>
      </p:sp>
    </p:spTree>
    <p:extLst>
      <p:ext uri="{BB962C8B-B14F-4D97-AF65-F5344CB8AC3E}">
        <p14:creationId xmlns:p14="http://schemas.microsoft.com/office/powerpoint/2010/main" val="1763423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332656"/>
            <a:ext cx="7918192" cy="963209"/>
          </a:xfrm>
        </p:spPr>
        <p:txBody>
          <a:bodyPr/>
          <a:lstStyle/>
          <a:p>
            <a:r>
              <a:rPr lang="es-CL" dirty="0"/>
              <a:t>Dimensión productiva</a:t>
            </a:r>
          </a:p>
        </p:txBody>
      </p:sp>
      <p:sp>
        <p:nvSpPr>
          <p:cNvPr id="3" name="Rectángulo 2">
            <a:extLst>
              <a:ext uri="{FF2B5EF4-FFF2-40B4-BE49-F238E27FC236}">
                <a16:creationId xmlns:a16="http://schemas.microsoft.com/office/drawing/2014/main" id="{46787995-C6D9-46F9-BABA-EA1187671141}"/>
              </a:ext>
            </a:extLst>
          </p:cNvPr>
          <p:cNvSpPr/>
          <p:nvPr/>
        </p:nvSpPr>
        <p:spPr>
          <a:xfrm>
            <a:off x="723027" y="1124744"/>
            <a:ext cx="279608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rgbClr val="548235"/>
                </a:solidFill>
                <a:effectLst/>
                <a:uLnTx/>
                <a:uFillTx/>
                <a:latin typeface="Calibri"/>
                <a:ea typeface="+mn-ea"/>
                <a:cs typeface="+mn-cs"/>
              </a:rPr>
              <a:t>Destino final de los cultivos</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8" name="16 Gráfico"/>
          <p:cNvGraphicFramePr>
            <a:graphicFrameLocks/>
          </p:cNvGraphicFramePr>
          <p:nvPr>
            <p:extLst/>
          </p:nvPr>
        </p:nvGraphicFramePr>
        <p:xfrm>
          <a:off x="251521" y="1755018"/>
          <a:ext cx="4392487" cy="1629079"/>
        </p:xfrm>
        <a:graphic>
          <a:graphicData uri="http://schemas.openxmlformats.org/drawingml/2006/chart">
            <c:chart xmlns:c="http://schemas.openxmlformats.org/drawingml/2006/chart" xmlns:r="http://schemas.openxmlformats.org/officeDocument/2006/relationships" r:id="rId3"/>
          </a:graphicData>
        </a:graphic>
      </p:graphicFrame>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141" y="5925320"/>
            <a:ext cx="5267325"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1" name="17 Gráfico"/>
          <p:cNvGraphicFramePr>
            <a:graphicFrameLocks/>
          </p:cNvGraphicFramePr>
          <p:nvPr>
            <p:extLst/>
          </p:nvPr>
        </p:nvGraphicFramePr>
        <p:xfrm>
          <a:off x="257435" y="3817789"/>
          <a:ext cx="4608512" cy="2088232"/>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ángulo 2">
            <a:extLst>
              <a:ext uri="{FF2B5EF4-FFF2-40B4-BE49-F238E27FC236}">
                <a16:creationId xmlns:a16="http://schemas.microsoft.com/office/drawing/2014/main" id="{473D60AB-A7D7-450A-95B9-50C7CEDBB927}"/>
              </a:ext>
            </a:extLst>
          </p:cNvPr>
          <p:cNvSpPr/>
          <p:nvPr/>
        </p:nvSpPr>
        <p:spPr>
          <a:xfrm>
            <a:off x="5355381" y="1309410"/>
            <a:ext cx="3373635" cy="5016758"/>
          </a:xfrm>
          <a:prstGeom prst="rect">
            <a:avLst/>
          </a:prstGeom>
        </p:spPr>
        <p:txBody>
          <a:bodyPr wrap="square">
            <a:spAutoFit/>
          </a:bodyPr>
          <a:lstStyle/>
          <a:p>
            <a:pPr marL="285750" indent="-285750" algn="just">
              <a:buFont typeface="Arial" panose="020B0604020202020204" pitchFamily="34" charset="0"/>
              <a:buChar char="•"/>
            </a:pPr>
            <a:r>
              <a:rPr lang="es-CO" sz="1600" dirty="0">
                <a:solidFill>
                  <a:schemeClr val="tx1">
                    <a:lumMod val="75000"/>
                    <a:lumOff val="25000"/>
                  </a:schemeClr>
                </a:solidFill>
              </a:rPr>
              <a:t>Las cadenas presentan diferencias notables en el destino final de su producción primaria. </a:t>
            </a:r>
          </a:p>
          <a:p>
            <a:pPr marL="285750" indent="-285750" algn="just">
              <a:buFont typeface="Arial" panose="020B0604020202020204" pitchFamily="34" charset="0"/>
              <a:buChar char="•"/>
            </a:pPr>
            <a:endParaRPr lang="es-CO" sz="1600" dirty="0">
              <a:solidFill>
                <a:schemeClr val="tx1">
                  <a:lumMod val="75000"/>
                  <a:lumOff val="25000"/>
                </a:schemeClr>
              </a:solidFill>
            </a:endParaRPr>
          </a:p>
          <a:p>
            <a:pPr marL="285750" indent="-285750" algn="just">
              <a:buFont typeface="Arial" panose="020B0604020202020204" pitchFamily="34" charset="0"/>
              <a:buChar char="•"/>
            </a:pPr>
            <a:r>
              <a:rPr lang="es-CO" sz="1600" dirty="0">
                <a:solidFill>
                  <a:schemeClr val="tx1">
                    <a:lumMod val="75000"/>
                    <a:lumOff val="25000"/>
                  </a:schemeClr>
                </a:solidFill>
              </a:rPr>
              <a:t>Mientas </a:t>
            </a:r>
            <a:r>
              <a:rPr lang="es-CO" sz="1600" b="1" dirty="0">
                <a:solidFill>
                  <a:schemeClr val="tx1">
                    <a:lumMod val="75000"/>
                    <a:lumOff val="25000"/>
                  </a:schemeClr>
                </a:solidFill>
              </a:rPr>
              <a:t>Caña y Palma </a:t>
            </a:r>
            <a:r>
              <a:rPr lang="es-CO" sz="1600" dirty="0">
                <a:solidFill>
                  <a:schemeClr val="tx1">
                    <a:lumMod val="75000"/>
                    <a:lumOff val="25000"/>
                  </a:schemeClr>
                </a:solidFill>
              </a:rPr>
              <a:t>se caracterizan por un gran porcentaje destinado a la </a:t>
            </a:r>
            <a:r>
              <a:rPr lang="es-CO" sz="1600" b="1" dirty="0">
                <a:solidFill>
                  <a:schemeClr val="tx1">
                    <a:lumMod val="75000"/>
                    <a:lumOff val="25000"/>
                  </a:schemeClr>
                </a:solidFill>
              </a:rPr>
              <a:t>Industria,</a:t>
            </a:r>
            <a:r>
              <a:rPr lang="es-CO" sz="1600" dirty="0">
                <a:solidFill>
                  <a:schemeClr val="tx1">
                    <a:lumMod val="75000"/>
                    <a:lumOff val="25000"/>
                  </a:schemeClr>
                </a:solidFill>
              </a:rPr>
              <a:t> cultivos como </a:t>
            </a:r>
            <a:r>
              <a:rPr lang="es-CO" sz="1600" b="1" dirty="0">
                <a:solidFill>
                  <a:schemeClr val="tx1">
                    <a:lumMod val="75000"/>
                    <a:lumOff val="25000"/>
                  </a:schemeClr>
                </a:solidFill>
              </a:rPr>
              <a:t>Plátano y Yuca</a:t>
            </a:r>
            <a:r>
              <a:rPr lang="es-CO" sz="1600" dirty="0">
                <a:solidFill>
                  <a:schemeClr val="tx1">
                    <a:lumMod val="75000"/>
                    <a:lumOff val="25000"/>
                  </a:schemeClr>
                </a:solidFill>
              </a:rPr>
              <a:t> se destinan tanto al </a:t>
            </a:r>
            <a:r>
              <a:rPr lang="es-CO" sz="1600" b="1" dirty="0">
                <a:solidFill>
                  <a:schemeClr val="tx1">
                    <a:lumMod val="75000"/>
                    <a:lumOff val="25000"/>
                  </a:schemeClr>
                </a:solidFill>
              </a:rPr>
              <a:t>Autoconsumo</a:t>
            </a:r>
            <a:r>
              <a:rPr lang="es-CO" sz="1600" dirty="0">
                <a:solidFill>
                  <a:schemeClr val="tx1">
                    <a:lumMod val="75000"/>
                    <a:lumOff val="25000"/>
                  </a:schemeClr>
                </a:solidFill>
              </a:rPr>
              <a:t> como a la </a:t>
            </a:r>
            <a:r>
              <a:rPr lang="es-CO" sz="1600" b="1" dirty="0">
                <a:solidFill>
                  <a:schemeClr val="tx1">
                    <a:lumMod val="75000"/>
                    <a:lumOff val="25000"/>
                  </a:schemeClr>
                </a:solidFill>
              </a:rPr>
              <a:t>comercialización </a:t>
            </a:r>
            <a:r>
              <a:rPr lang="es-CO" sz="1600" dirty="0">
                <a:solidFill>
                  <a:schemeClr val="tx1">
                    <a:lumMod val="75000"/>
                    <a:lumOff val="25000"/>
                  </a:schemeClr>
                </a:solidFill>
              </a:rPr>
              <a:t>al por mayor y al detal</a:t>
            </a:r>
            <a:r>
              <a:rPr lang="es-CO" sz="1600" b="1" dirty="0">
                <a:solidFill>
                  <a:schemeClr val="tx1">
                    <a:lumMod val="75000"/>
                    <a:lumOff val="25000"/>
                  </a:schemeClr>
                </a:solidFill>
              </a:rPr>
              <a:t>.</a:t>
            </a:r>
          </a:p>
          <a:p>
            <a:pPr marL="285750" indent="-285750" algn="just">
              <a:buFont typeface="Arial" panose="020B0604020202020204" pitchFamily="34" charset="0"/>
              <a:buChar char="•"/>
            </a:pPr>
            <a:endParaRPr lang="es-CO" sz="1600" dirty="0">
              <a:solidFill>
                <a:schemeClr val="tx1">
                  <a:lumMod val="75000"/>
                  <a:lumOff val="25000"/>
                </a:schemeClr>
              </a:solidFill>
            </a:endParaRPr>
          </a:p>
          <a:p>
            <a:pPr marL="285750" indent="-285750" algn="just">
              <a:buFont typeface="Arial" panose="020B0604020202020204" pitchFamily="34" charset="0"/>
              <a:buChar char="•"/>
            </a:pPr>
            <a:r>
              <a:rPr lang="es-CO" sz="1600" dirty="0">
                <a:solidFill>
                  <a:schemeClr val="tx1">
                    <a:lumMod val="75000"/>
                    <a:lumOff val="25000"/>
                  </a:schemeClr>
                </a:solidFill>
              </a:rPr>
              <a:t>Se destaca el Plátano en Catatumbo el cual no se destina en gran medida a la comercialización.</a:t>
            </a:r>
          </a:p>
          <a:p>
            <a:pPr marL="285750" indent="-285750" algn="just">
              <a:buFont typeface="Arial" panose="020B0604020202020204" pitchFamily="34" charset="0"/>
              <a:buChar char="•"/>
            </a:pPr>
            <a:endParaRPr lang="es-CO" sz="1600" dirty="0">
              <a:solidFill>
                <a:schemeClr val="tx1">
                  <a:lumMod val="75000"/>
                  <a:lumOff val="25000"/>
                </a:schemeClr>
              </a:solidFill>
            </a:endParaRPr>
          </a:p>
          <a:p>
            <a:pPr marL="285750" indent="-285750" algn="just">
              <a:buFont typeface="Arial" panose="020B0604020202020204" pitchFamily="34" charset="0"/>
              <a:buChar char="•"/>
            </a:pPr>
            <a:r>
              <a:rPr lang="es-CO" sz="1600" b="1" dirty="0">
                <a:solidFill>
                  <a:schemeClr val="tx1">
                    <a:lumMod val="75000"/>
                    <a:lumOff val="25000"/>
                  </a:schemeClr>
                </a:solidFill>
              </a:rPr>
              <a:t>Oportunidad: </a:t>
            </a:r>
            <a:r>
              <a:rPr lang="es-CO" sz="1600" dirty="0">
                <a:solidFill>
                  <a:schemeClr val="tx1">
                    <a:lumMod val="75000"/>
                    <a:lumOff val="25000"/>
                  </a:schemeClr>
                </a:solidFill>
              </a:rPr>
              <a:t>Impulsar la comercialización de cultivos destinados a autoconsumo</a:t>
            </a:r>
            <a:endParaRPr lang="en-US" sz="1600" dirty="0">
              <a:solidFill>
                <a:schemeClr val="tx1">
                  <a:lumMod val="75000"/>
                  <a:lumOff val="25000"/>
                </a:schemeClr>
              </a:solidFill>
            </a:endParaRPr>
          </a:p>
        </p:txBody>
      </p:sp>
      <p:sp>
        <p:nvSpPr>
          <p:cNvPr id="9" name="Rectángulo 8">
            <a:extLst>
              <a:ext uri="{FF2B5EF4-FFF2-40B4-BE49-F238E27FC236}">
                <a16:creationId xmlns:a16="http://schemas.microsoft.com/office/drawing/2014/main" id="{8DC6E7EC-8186-4DF3-A137-B9A248BACB72}"/>
              </a:ext>
            </a:extLst>
          </p:cNvPr>
          <p:cNvSpPr/>
          <p:nvPr/>
        </p:nvSpPr>
        <p:spPr>
          <a:xfrm>
            <a:off x="162018" y="6594280"/>
            <a:ext cx="8496944" cy="246221"/>
          </a:xfrm>
          <a:prstGeom prst="rect">
            <a:avLst/>
          </a:prstGeom>
        </p:spPr>
        <p:txBody>
          <a:bodyPr wrap="square">
            <a:spAutoFit/>
          </a:bodyPr>
          <a:lstStyle/>
          <a:p>
            <a:r>
              <a:rPr lang="es-CO" sz="1000" i="1" dirty="0">
                <a:solidFill>
                  <a:srgbClr val="548235"/>
                </a:solidFill>
                <a:latin typeface="Arial" panose="020B0604020202020204" pitchFamily="34" charset="0"/>
                <a:cs typeface="Arial" panose="020B0604020202020204" pitchFamily="34" charset="0"/>
              </a:rPr>
              <a:t>Fuente: CNA (2014)</a:t>
            </a:r>
          </a:p>
        </p:txBody>
      </p:sp>
    </p:spTree>
    <p:extLst>
      <p:ext uri="{BB962C8B-B14F-4D97-AF65-F5344CB8AC3E}">
        <p14:creationId xmlns:p14="http://schemas.microsoft.com/office/powerpoint/2010/main" val="3648535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332656"/>
            <a:ext cx="7918192" cy="963209"/>
          </a:xfrm>
        </p:spPr>
        <p:txBody>
          <a:bodyPr/>
          <a:lstStyle/>
          <a:p>
            <a:r>
              <a:rPr lang="es-CL" dirty="0"/>
              <a:t>Dimensión productiva</a:t>
            </a:r>
          </a:p>
        </p:txBody>
      </p:sp>
      <p:sp>
        <p:nvSpPr>
          <p:cNvPr id="3" name="Rectángulo 2">
            <a:extLst>
              <a:ext uri="{FF2B5EF4-FFF2-40B4-BE49-F238E27FC236}">
                <a16:creationId xmlns:a16="http://schemas.microsoft.com/office/drawing/2014/main" id="{46787995-C6D9-46F9-BABA-EA1187671141}"/>
              </a:ext>
            </a:extLst>
          </p:cNvPr>
          <p:cNvSpPr/>
          <p:nvPr/>
        </p:nvSpPr>
        <p:spPr>
          <a:xfrm>
            <a:off x="723027" y="1124744"/>
            <a:ext cx="620766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rgbClr val="548235"/>
                </a:solidFill>
                <a:effectLst/>
                <a:uLnTx/>
                <a:uFillTx/>
                <a:latin typeface="Calibri"/>
                <a:ea typeface="+mn-ea"/>
                <a:cs typeface="+mn-cs"/>
                <a:sym typeface="Wingdings" panose="05000000000000000000" pitchFamily="2" charset="2"/>
              </a:rPr>
              <a:t>Acceso a Activos productivos: Crédito, Riego, Asistencia Técnica</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ángulo 2">
            <a:extLst>
              <a:ext uri="{FF2B5EF4-FFF2-40B4-BE49-F238E27FC236}">
                <a16:creationId xmlns:a16="http://schemas.microsoft.com/office/drawing/2014/main" id="{473D60AB-A7D7-450A-95B9-50C7CEDBB927}"/>
              </a:ext>
            </a:extLst>
          </p:cNvPr>
          <p:cNvSpPr/>
          <p:nvPr/>
        </p:nvSpPr>
        <p:spPr>
          <a:xfrm>
            <a:off x="181740" y="2199362"/>
            <a:ext cx="3024337" cy="2800767"/>
          </a:xfrm>
          <a:prstGeom prst="rect">
            <a:avLst/>
          </a:prstGeom>
        </p:spPr>
        <p:txBody>
          <a:bodyPr wrap="square">
            <a:spAutoFit/>
          </a:bodyPr>
          <a:lstStyle/>
          <a:p>
            <a:pPr marL="285750" indent="-285750" algn="just">
              <a:buFont typeface="Arial" panose="020B0604020202020204" pitchFamily="34" charset="0"/>
              <a:buChar char="•"/>
            </a:pPr>
            <a:r>
              <a:rPr lang="es-CO" sz="1600" dirty="0">
                <a:solidFill>
                  <a:schemeClr val="tx1">
                    <a:lumMod val="75000"/>
                    <a:lumOff val="25000"/>
                  </a:schemeClr>
                </a:solidFill>
              </a:rPr>
              <a:t>Alto Patía se destaca por tener mayor acceso a activos productivos</a:t>
            </a:r>
          </a:p>
          <a:p>
            <a:pPr marL="285750" indent="-285750" algn="just">
              <a:buFont typeface="Arial" panose="020B0604020202020204" pitchFamily="34" charset="0"/>
              <a:buChar char="•"/>
            </a:pPr>
            <a:endParaRPr lang="es-CO" sz="1600" dirty="0">
              <a:solidFill>
                <a:schemeClr val="tx1">
                  <a:lumMod val="75000"/>
                  <a:lumOff val="25000"/>
                </a:schemeClr>
              </a:solidFill>
            </a:endParaRPr>
          </a:p>
          <a:p>
            <a:pPr marL="285750" indent="-285750" algn="just">
              <a:buFont typeface="Arial" panose="020B0604020202020204" pitchFamily="34" charset="0"/>
              <a:buChar char="•"/>
            </a:pPr>
            <a:r>
              <a:rPr lang="es-CO" sz="1600" dirty="0">
                <a:solidFill>
                  <a:schemeClr val="tx1">
                    <a:lumMod val="75000"/>
                    <a:lumOff val="25000"/>
                  </a:schemeClr>
                </a:solidFill>
              </a:rPr>
              <a:t>El acceso a crédito y distritos de riego sigue siendo muy bajo en todas las regiones.</a:t>
            </a:r>
          </a:p>
          <a:p>
            <a:pPr marL="285750" indent="-285750" algn="just">
              <a:buFont typeface="Arial" panose="020B0604020202020204" pitchFamily="34" charset="0"/>
              <a:buChar char="•"/>
            </a:pPr>
            <a:endParaRPr lang="es-CO" sz="1600" b="1" dirty="0">
              <a:solidFill>
                <a:schemeClr val="tx1">
                  <a:lumMod val="75000"/>
                  <a:lumOff val="25000"/>
                </a:schemeClr>
              </a:solidFill>
            </a:endParaRPr>
          </a:p>
          <a:p>
            <a:pPr marL="285750" indent="-285750" algn="just">
              <a:buFont typeface="Arial" panose="020B0604020202020204" pitchFamily="34" charset="0"/>
              <a:buChar char="•"/>
            </a:pPr>
            <a:r>
              <a:rPr lang="es-CO" sz="1600" b="1" dirty="0">
                <a:solidFill>
                  <a:schemeClr val="tx1">
                    <a:lumMod val="75000"/>
                    <a:lumOff val="25000"/>
                  </a:schemeClr>
                </a:solidFill>
              </a:rPr>
              <a:t>Oportunidad: </a:t>
            </a:r>
            <a:r>
              <a:rPr lang="es-CO" sz="1600" dirty="0">
                <a:solidFill>
                  <a:schemeClr val="tx1">
                    <a:lumMod val="75000"/>
                    <a:lumOff val="25000"/>
                  </a:schemeClr>
                </a:solidFill>
              </a:rPr>
              <a:t>Ampliar el acceso a activos productivos para aumentar el rendimiento.</a:t>
            </a:r>
            <a:endParaRPr lang="en-US" sz="1600" dirty="0">
              <a:solidFill>
                <a:schemeClr val="tx1">
                  <a:lumMod val="75000"/>
                  <a:lumOff val="25000"/>
                </a:schemeClr>
              </a:solidFill>
            </a:endParaRPr>
          </a:p>
        </p:txBody>
      </p:sp>
      <p:sp>
        <p:nvSpPr>
          <p:cNvPr id="6" name="Rectángulo 5">
            <a:extLst>
              <a:ext uri="{FF2B5EF4-FFF2-40B4-BE49-F238E27FC236}">
                <a16:creationId xmlns:a16="http://schemas.microsoft.com/office/drawing/2014/main" id="{755D27CF-4504-4512-B367-135274592FF0}"/>
              </a:ext>
            </a:extLst>
          </p:cNvPr>
          <p:cNvSpPr/>
          <p:nvPr/>
        </p:nvSpPr>
        <p:spPr>
          <a:xfrm>
            <a:off x="162018" y="6594280"/>
            <a:ext cx="8496944" cy="246221"/>
          </a:xfrm>
          <a:prstGeom prst="rect">
            <a:avLst/>
          </a:prstGeom>
        </p:spPr>
        <p:txBody>
          <a:bodyPr wrap="square">
            <a:spAutoFit/>
          </a:bodyPr>
          <a:lstStyle/>
          <a:p>
            <a:r>
              <a:rPr lang="es-CO" sz="1000" i="1" dirty="0">
                <a:solidFill>
                  <a:srgbClr val="548235"/>
                </a:solidFill>
                <a:latin typeface="Arial" panose="020B0604020202020204" pitchFamily="34" charset="0"/>
                <a:cs typeface="Arial" panose="020B0604020202020204" pitchFamily="34" charset="0"/>
              </a:rPr>
              <a:t>Fuente: CNA (2014)</a:t>
            </a:r>
          </a:p>
        </p:txBody>
      </p:sp>
      <p:graphicFrame>
        <p:nvGraphicFramePr>
          <p:cNvPr id="7" name="10 Gráfico"/>
          <p:cNvGraphicFramePr>
            <a:graphicFrameLocks/>
          </p:cNvGraphicFramePr>
          <p:nvPr>
            <p:extLst>
              <p:ext uri="{D42A27DB-BD31-4B8C-83A1-F6EECF244321}">
                <p14:modId xmlns:p14="http://schemas.microsoft.com/office/powerpoint/2010/main" val="860637433"/>
              </p:ext>
            </p:extLst>
          </p:nvPr>
        </p:nvGraphicFramePr>
        <p:xfrm>
          <a:off x="3491880" y="1988840"/>
          <a:ext cx="5464175" cy="3521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8911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332656"/>
            <a:ext cx="7918192" cy="963209"/>
          </a:xfrm>
        </p:spPr>
        <p:txBody>
          <a:bodyPr/>
          <a:lstStyle/>
          <a:p>
            <a:r>
              <a:rPr lang="es-CL" dirty="0"/>
              <a:t>Dimensión productiva</a:t>
            </a:r>
          </a:p>
        </p:txBody>
      </p:sp>
      <p:sp>
        <p:nvSpPr>
          <p:cNvPr id="3" name="Rectángulo 2">
            <a:extLst>
              <a:ext uri="{FF2B5EF4-FFF2-40B4-BE49-F238E27FC236}">
                <a16:creationId xmlns:a16="http://schemas.microsoft.com/office/drawing/2014/main" id="{46787995-C6D9-46F9-BABA-EA1187671141}"/>
              </a:ext>
            </a:extLst>
          </p:cNvPr>
          <p:cNvSpPr/>
          <p:nvPr/>
        </p:nvSpPr>
        <p:spPr>
          <a:xfrm>
            <a:off x="723027" y="1052736"/>
            <a:ext cx="813735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rgbClr val="548235"/>
                </a:solidFill>
                <a:effectLst/>
                <a:uLnTx/>
                <a:uFillTx/>
                <a:latin typeface="Calibri"/>
                <a:ea typeface="+mn-ea"/>
                <a:cs typeface="+mn-cs"/>
                <a:sym typeface="Wingdings" panose="05000000000000000000" pitchFamily="2" charset="2"/>
              </a:rPr>
              <a:t>Porcentaje</a:t>
            </a:r>
            <a:r>
              <a:rPr kumimoji="0" lang="es-CO" sz="1800" b="1" i="0" u="none" strike="noStrike" kern="1200" cap="none" spc="0" normalizeH="0" noProof="0" dirty="0">
                <a:ln>
                  <a:noFill/>
                </a:ln>
                <a:solidFill>
                  <a:srgbClr val="548235"/>
                </a:solidFill>
                <a:effectLst/>
                <a:uLnTx/>
                <a:uFillTx/>
                <a:latin typeface="Calibri"/>
                <a:ea typeface="+mn-ea"/>
                <a:cs typeface="+mn-cs"/>
                <a:sym typeface="Wingdings" panose="05000000000000000000" pitchFamily="2" charset="2"/>
              </a:rPr>
              <a:t> de UPA en las que se realiza </a:t>
            </a:r>
            <a:r>
              <a:rPr lang="es-CO" b="1" dirty="0">
                <a:solidFill>
                  <a:srgbClr val="548235"/>
                </a:solidFill>
                <a:latin typeface="Calibri"/>
                <a:sym typeface="Wingdings" panose="05000000000000000000" pitchFamily="2" charset="2"/>
              </a:rPr>
              <a:t>actividades de otros eslabones de la cadena</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5" name="8 Gráfico"/>
          <p:cNvGraphicFramePr>
            <a:graphicFrameLocks/>
          </p:cNvGraphicFramePr>
          <p:nvPr>
            <p:extLst>
              <p:ext uri="{D42A27DB-BD31-4B8C-83A1-F6EECF244321}">
                <p14:modId xmlns:p14="http://schemas.microsoft.com/office/powerpoint/2010/main" val="1873914792"/>
              </p:ext>
            </p:extLst>
          </p:nvPr>
        </p:nvGraphicFramePr>
        <p:xfrm>
          <a:off x="2163413" y="3717032"/>
          <a:ext cx="5256584" cy="2887861"/>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2">
            <a:extLst>
              <a:ext uri="{FF2B5EF4-FFF2-40B4-BE49-F238E27FC236}">
                <a16:creationId xmlns:a16="http://schemas.microsoft.com/office/drawing/2014/main" id="{BE927180-10C3-49A6-951C-757BEF973A3F}"/>
              </a:ext>
            </a:extLst>
          </p:cNvPr>
          <p:cNvSpPr/>
          <p:nvPr/>
        </p:nvSpPr>
        <p:spPr>
          <a:xfrm>
            <a:off x="713561" y="1484784"/>
            <a:ext cx="7788886" cy="2308324"/>
          </a:xfrm>
          <a:prstGeom prst="rect">
            <a:avLst/>
          </a:prstGeom>
        </p:spPr>
        <p:txBody>
          <a:bodyPr wrap="square">
            <a:spAutoFit/>
          </a:bodyPr>
          <a:lstStyle/>
          <a:p>
            <a:pPr marL="285750" indent="-285750" algn="just">
              <a:buFont typeface="Arial" panose="020B0604020202020204" pitchFamily="34" charset="0"/>
              <a:buChar char="•"/>
            </a:pPr>
            <a:r>
              <a:rPr lang="es-CO" sz="1600" dirty="0">
                <a:solidFill>
                  <a:schemeClr val="tx1">
                    <a:lumMod val="75000"/>
                    <a:lumOff val="25000"/>
                  </a:schemeClr>
                </a:solidFill>
              </a:rPr>
              <a:t>Al igual que en las regiones, en estas cadenas la integración de actividades en la UP es baja, sin embargo destaca un porcentaje de </a:t>
            </a:r>
            <a:r>
              <a:rPr lang="es-CO" sz="1600" dirty="0" err="1">
                <a:solidFill>
                  <a:schemeClr val="tx1">
                    <a:lumMod val="75000"/>
                    <a:lumOff val="25000"/>
                  </a:schemeClr>
                </a:solidFill>
              </a:rPr>
              <a:t>UPAs</a:t>
            </a:r>
            <a:r>
              <a:rPr lang="es-CO" sz="1600" dirty="0">
                <a:solidFill>
                  <a:schemeClr val="tx1">
                    <a:lumMod val="75000"/>
                    <a:lumOff val="25000"/>
                  </a:schemeClr>
                </a:solidFill>
              </a:rPr>
              <a:t> que realizan actividades de valor agregado.</a:t>
            </a:r>
          </a:p>
          <a:p>
            <a:pPr marL="285750" indent="-285750" algn="just">
              <a:buFont typeface="Arial" panose="020B0604020202020204" pitchFamily="34" charset="0"/>
              <a:buChar char="•"/>
            </a:pPr>
            <a:endParaRPr lang="es-CO" sz="1600" dirty="0">
              <a:solidFill>
                <a:schemeClr val="tx1">
                  <a:lumMod val="75000"/>
                  <a:lumOff val="25000"/>
                </a:schemeClr>
              </a:solidFill>
            </a:endParaRPr>
          </a:p>
          <a:p>
            <a:pPr marL="285750" indent="-285750" algn="just">
              <a:buFont typeface="Arial" panose="020B0604020202020204" pitchFamily="34" charset="0"/>
              <a:buChar char="•"/>
            </a:pPr>
            <a:r>
              <a:rPr lang="es-CO" sz="1600" dirty="0">
                <a:solidFill>
                  <a:schemeClr val="tx1">
                    <a:lumMod val="75000"/>
                    <a:lumOff val="25000"/>
                  </a:schemeClr>
                </a:solidFill>
              </a:rPr>
              <a:t>En las </a:t>
            </a:r>
            <a:r>
              <a:rPr lang="es-CO" sz="1600" dirty="0" err="1">
                <a:solidFill>
                  <a:schemeClr val="tx1">
                    <a:lumMod val="75000"/>
                    <a:lumOff val="25000"/>
                  </a:schemeClr>
                </a:solidFill>
              </a:rPr>
              <a:t>UPAs</a:t>
            </a:r>
            <a:r>
              <a:rPr lang="es-CO" sz="1600" dirty="0">
                <a:solidFill>
                  <a:schemeClr val="tx1">
                    <a:lumMod val="75000"/>
                    <a:lumOff val="25000"/>
                  </a:schemeClr>
                </a:solidFill>
              </a:rPr>
              <a:t>, un mismo cultivo puede tener diferentes niveles de integración vertical dependiendo de la región analizada.</a:t>
            </a:r>
          </a:p>
          <a:p>
            <a:pPr marL="285750" indent="-285750" algn="just">
              <a:buFont typeface="Arial" panose="020B0604020202020204" pitchFamily="34" charset="0"/>
              <a:buChar char="•"/>
            </a:pPr>
            <a:endParaRPr lang="es-CO" sz="1600" dirty="0">
              <a:solidFill>
                <a:schemeClr val="tx1">
                  <a:lumMod val="75000"/>
                  <a:lumOff val="25000"/>
                </a:schemeClr>
              </a:solidFill>
            </a:endParaRPr>
          </a:p>
          <a:p>
            <a:pPr marL="285750" indent="-285750" algn="just">
              <a:buFont typeface="Arial" panose="020B0604020202020204" pitchFamily="34" charset="0"/>
              <a:buChar char="•"/>
            </a:pPr>
            <a:r>
              <a:rPr lang="es-CO" sz="1600" b="1" dirty="0">
                <a:solidFill>
                  <a:schemeClr val="tx1">
                    <a:lumMod val="75000"/>
                    <a:lumOff val="25000"/>
                  </a:schemeClr>
                </a:solidFill>
              </a:rPr>
              <a:t>Oportunidad: </a:t>
            </a:r>
            <a:r>
              <a:rPr lang="es-CO" sz="1600" dirty="0">
                <a:solidFill>
                  <a:schemeClr val="tx1">
                    <a:lumMod val="75000"/>
                    <a:lumOff val="25000"/>
                  </a:schemeClr>
                </a:solidFill>
              </a:rPr>
              <a:t>Incentivar actividades de valor agregado como ya se ha avanzado en diferentes regiones</a:t>
            </a:r>
            <a:endParaRPr lang="en-US" sz="1600" dirty="0">
              <a:solidFill>
                <a:schemeClr val="tx1">
                  <a:lumMod val="75000"/>
                  <a:lumOff val="25000"/>
                </a:schemeClr>
              </a:solidFill>
            </a:endParaRPr>
          </a:p>
        </p:txBody>
      </p:sp>
      <p:sp>
        <p:nvSpPr>
          <p:cNvPr id="8" name="Rectángulo 7">
            <a:extLst>
              <a:ext uri="{FF2B5EF4-FFF2-40B4-BE49-F238E27FC236}">
                <a16:creationId xmlns:a16="http://schemas.microsoft.com/office/drawing/2014/main" id="{2C18D12C-8A18-4E27-A4AB-E14DDBFB73A0}"/>
              </a:ext>
            </a:extLst>
          </p:cNvPr>
          <p:cNvSpPr/>
          <p:nvPr/>
        </p:nvSpPr>
        <p:spPr>
          <a:xfrm>
            <a:off x="162018" y="6594280"/>
            <a:ext cx="8496944" cy="246221"/>
          </a:xfrm>
          <a:prstGeom prst="rect">
            <a:avLst/>
          </a:prstGeom>
        </p:spPr>
        <p:txBody>
          <a:bodyPr wrap="square">
            <a:spAutoFit/>
          </a:bodyPr>
          <a:lstStyle/>
          <a:p>
            <a:r>
              <a:rPr lang="es-CO" sz="1000" i="1" dirty="0">
                <a:solidFill>
                  <a:srgbClr val="548235"/>
                </a:solidFill>
                <a:latin typeface="Arial" panose="020B0604020202020204" pitchFamily="34" charset="0"/>
                <a:cs typeface="Arial" panose="020B0604020202020204" pitchFamily="34" charset="0"/>
              </a:rPr>
              <a:t>Fuente: CNA (2014)</a:t>
            </a:r>
          </a:p>
        </p:txBody>
      </p:sp>
    </p:spTree>
    <p:extLst>
      <p:ext uri="{BB962C8B-B14F-4D97-AF65-F5344CB8AC3E}">
        <p14:creationId xmlns:p14="http://schemas.microsoft.com/office/powerpoint/2010/main" val="83591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332656"/>
            <a:ext cx="7918192" cy="963209"/>
          </a:xfrm>
        </p:spPr>
        <p:txBody>
          <a:bodyPr/>
          <a:lstStyle/>
          <a:p>
            <a:r>
              <a:rPr lang="es-CL" dirty="0"/>
              <a:t>Dimensión productiva</a:t>
            </a:r>
          </a:p>
        </p:txBody>
      </p:sp>
      <p:sp>
        <p:nvSpPr>
          <p:cNvPr id="3" name="Rectángulo 2">
            <a:extLst>
              <a:ext uri="{FF2B5EF4-FFF2-40B4-BE49-F238E27FC236}">
                <a16:creationId xmlns:a16="http://schemas.microsoft.com/office/drawing/2014/main" id="{46787995-C6D9-46F9-BABA-EA1187671141}"/>
              </a:ext>
            </a:extLst>
          </p:cNvPr>
          <p:cNvSpPr/>
          <p:nvPr/>
        </p:nvSpPr>
        <p:spPr>
          <a:xfrm>
            <a:off x="723027" y="1052736"/>
            <a:ext cx="588648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rgbClr val="548235"/>
                </a:solidFill>
                <a:effectLst/>
                <a:uLnTx/>
                <a:uFillTx/>
                <a:latin typeface="Calibri"/>
                <a:ea typeface="+mn-ea"/>
                <a:cs typeface="+mn-cs"/>
                <a:sym typeface="Wingdings" panose="05000000000000000000" pitchFamily="2" charset="2"/>
              </a:rPr>
              <a:t>Forma de tenencia</a:t>
            </a:r>
            <a:r>
              <a:rPr kumimoji="0" lang="es-CO" sz="1800" b="1" i="0" u="none" strike="noStrike" kern="1200" cap="none" spc="0" normalizeH="0" noProof="0" dirty="0">
                <a:ln>
                  <a:noFill/>
                </a:ln>
                <a:solidFill>
                  <a:srgbClr val="548235"/>
                </a:solidFill>
                <a:effectLst/>
                <a:uLnTx/>
                <a:uFillTx/>
                <a:latin typeface="Calibri"/>
                <a:ea typeface="+mn-ea"/>
                <a:cs typeface="+mn-cs"/>
                <a:sym typeface="Wingdings" panose="05000000000000000000" pitchFamily="2" charset="2"/>
              </a:rPr>
              <a:t> y rendimiento de la producción (Ton/Ha)</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7" name="6 Tabla"/>
          <p:cNvGraphicFramePr>
            <a:graphicFrameLocks noGrp="1"/>
          </p:cNvGraphicFramePr>
          <p:nvPr>
            <p:extLst/>
          </p:nvPr>
        </p:nvGraphicFramePr>
        <p:xfrm>
          <a:off x="395536" y="3090912"/>
          <a:ext cx="8205689" cy="3209653"/>
        </p:xfrm>
        <a:graphic>
          <a:graphicData uri="http://schemas.openxmlformats.org/drawingml/2006/table">
            <a:tbl>
              <a:tblPr>
                <a:tableStyleId>{5C22544A-7EE6-4342-B048-85BDC9FD1C3A}</a:tableStyleId>
              </a:tblPr>
              <a:tblGrid>
                <a:gridCol w="2011937">
                  <a:extLst>
                    <a:ext uri="{9D8B030D-6E8A-4147-A177-3AD203B41FA5}">
                      <a16:colId xmlns:a16="http://schemas.microsoft.com/office/drawing/2014/main" val="20000"/>
                    </a:ext>
                  </a:extLst>
                </a:gridCol>
                <a:gridCol w="516146">
                  <a:extLst>
                    <a:ext uri="{9D8B030D-6E8A-4147-A177-3AD203B41FA5}">
                      <a16:colId xmlns:a16="http://schemas.microsoft.com/office/drawing/2014/main" val="20001"/>
                    </a:ext>
                  </a:extLst>
                </a:gridCol>
                <a:gridCol w="516146">
                  <a:extLst>
                    <a:ext uri="{9D8B030D-6E8A-4147-A177-3AD203B41FA5}">
                      <a16:colId xmlns:a16="http://schemas.microsoft.com/office/drawing/2014/main" val="20002"/>
                    </a:ext>
                  </a:extLst>
                </a:gridCol>
                <a:gridCol w="516146">
                  <a:extLst>
                    <a:ext uri="{9D8B030D-6E8A-4147-A177-3AD203B41FA5}">
                      <a16:colId xmlns:a16="http://schemas.microsoft.com/office/drawing/2014/main" val="20003"/>
                    </a:ext>
                  </a:extLst>
                </a:gridCol>
                <a:gridCol w="516146">
                  <a:extLst>
                    <a:ext uri="{9D8B030D-6E8A-4147-A177-3AD203B41FA5}">
                      <a16:colId xmlns:a16="http://schemas.microsoft.com/office/drawing/2014/main" val="20004"/>
                    </a:ext>
                  </a:extLst>
                </a:gridCol>
                <a:gridCol w="516146">
                  <a:extLst>
                    <a:ext uri="{9D8B030D-6E8A-4147-A177-3AD203B41FA5}">
                      <a16:colId xmlns:a16="http://schemas.microsoft.com/office/drawing/2014/main" val="20005"/>
                    </a:ext>
                  </a:extLst>
                </a:gridCol>
                <a:gridCol w="516146">
                  <a:extLst>
                    <a:ext uri="{9D8B030D-6E8A-4147-A177-3AD203B41FA5}">
                      <a16:colId xmlns:a16="http://schemas.microsoft.com/office/drawing/2014/main" val="20006"/>
                    </a:ext>
                  </a:extLst>
                </a:gridCol>
                <a:gridCol w="516146">
                  <a:extLst>
                    <a:ext uri="{9D8B030D-6E8A-4147-A177-3AD203B41FA5}">
                      <a16:colId xmlns:a16="http://schemas.microsoft.com/office/drawing/2014/main" val="20007"/>
                    </a:ext>
                  </a:extLst>
                </a:gridCol>
                <a:gridCol w="516146">
                  <a:extLst>
                    <a:ext uri="{9D8B030D-6E8A-4147-A177-3AD203B41FA5}">
                      <a16:colId xmlns:a16="http://schemas.microsoft.com/office/drawing/2014/main" val="20008"/>
                    </a:ext>
                  </a:extLst>
                </a:gridCol>
                <a:gridCol w="516146">
                  <a:extLst>
                    <a:ext uri="{9D8B030D-6E8A-4147-A177-3AD203B41FA5}">
                      <a16:colId xmlns:a16="http://schemas.microsoft.com/office/drawing/2014/main" val="20009"/>
                    </a:ext>
                  </a:extLst>
                </a:gridCol>
                <a:gridCol w="516146">
                  <a:extLst>
                    <a:ext uri="{9D8B030D-6E8A-4147-A177-3AD203B41FA5}">
                      <a16:colId xmlns:a16="http://schemas.microsoft.com/office/drawing/2014/main" val="20010"/>
                    </a:ext>
                  </a:extLst>
                </a:gridCol>
                <a:gridCol w="516146">
                  <a:extLst>
                    <a:ext uri="{9D8B030D-6E8A-4147-A177-3AD203B41FA5}">
                      <a16:colId xmlns:a16="http://schemas.microsoft.com/office/drawing/2014/main" val="20011"/>
                    </a:ext>
                  </a:extLst>
                </a:gridCol>
                <a:gridCol w="516146">
                  <a:extLst>
                    <a:ext uri="{9D8B030D-6E8A-4147-A177-3AD203B41FA5}">
                      <a16:colId xmlns:a16="http://schemas.microsoft.com/office/drawing/2014/main" val="20012"/>
                    </a:ext>
                  </a:extLst>
                </a:gridCol>
              </a:tblGrid>
              <a:tr h="238677">
                <a:tc>
                  <a:txBody>
                    <a:bodyPr/>
                    <a:lstStyle/>
                    <a:p>
                      <a:pPr algn="l" fontAlgn="b"/>
                      <a:endParaRPr lang="es-CO" sz="1400" b="0" i="0" u="none" strike="noStrike" dirty="0">
                        <a:solidFill>
                          <a:srgbClr val="000000"/>
                        </a:solidFill>
                        <a:effectLst/>
                        <a:latin typeface="Calibri"/>
                      </a:endParaRPr>
                    </a:p>
                  </a:txBody>
                  <a:tcPr marL="5516" marR="5516" marT="5516" marB="0" anchor="b">
                    <a:lnR w="12700" cap="flat" cmpd="sng" algn="ctr">
                      <a:solidFill>
                        <a:schemeClr val="accent3">
                          <a:lumMod val="40000"/>
                          <a:lumOff val="60000"/>
                        </a:schemeClr>
                      </a:solidFill>
                      <a:prstDash val="solid"/>
                      <a:round/>
                      <a:headEnd type="none" w="med" len="med"/>
                      <a:tailEnd type="none" w="med" len="med"/>
                    </a:lnR>
                    <a:noFill/>
                  </a:tcPr>
                </a:tc>
                <a:tc gridSpan="3">
                  <a:txBody>
                    <a:bodyPr/>
                    <a:lstStyle/>
                    <a:p>
                      <a:pPr algn="ctr" fontAlgn="b"/>
                      <a:r>
                        <a:rPr lang="es-CO" sz="1400" u="none" strike="noStrike" dirty="0">
                          <a:solidFill>
                            <a:schemeClr val="bg1"/>
                          </a:solidFill>
                          <a:effectLst/>
                        </a:rPr>
                        <a:t>Caña</a:t>
                      </a:r>
                      <a:endParaRPr lang="es-CO" sz="1400" b="1" i="0" u="none" strike="noStrike" dirty="0">
                        <a:solidFill>
                          <a:schemeClr val="bg1"/>
                        </a:solidFill>
                        <a:effectLst/>
                        <a:latin typeface="Calibri"/>
                      </a:endParaRPr>
                    </a:p>
                  </a:txBody>
                  <a:tcPr marL="5516" marR="5516" marT="5516" marB="0" anchor="b">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solidFill>
                      <a:schemeClr val="accent3">
                        <a:lumMod val="75000"/>
                      </a:schemeClr>
                    </a:solidFill>
                  </a:tcPr>
                </a:tc>
                <a:tc hMerge="1">
                  <a:txBody>
                    <a:bodyPr/>
                    <a:lstStyle/>
                    <a:p>
                      <a:endParaRPr lang="en-US"/>
                    </a:p>
                  </a:txBody>
                  <a:tcPr/>
                </a:tc>
                <a:tc hMerge="1">
                  <a:txBody>
                    <a:bodyPr/>
                    <a:lstStyle/>
                    <a:p>
                      <a:endParaRPr lang="en-US"/>
                    </a:p>
                  </a:txBody>
                  <a:tcPr/>
                </a:tc>
                <a:tc gridSpan="3">
                  <a:txBody>
                    <a:bodyPr/>
                    <a:lstStyle/>
                    <a:p>
                      <a:pPr algn="ctr" fontAlgn="b"/>
                      <a:r>
                        <a:rPr lang="es-CO" sz="1400" u="none" strike="noStrike">
                          <a:solidFill>
                            <a:schemeClr val="bg1"/>
                          </a:solidFill>
                          <a:effectLst/>
                        </a:rPr>
                        <a:t>Palma africana</a:t>
                      </a:r>
                      <a:endParaRPr lang="es-CO" sz="1400" b="1" i="0" u="none" strike="noStrike">
                        <a:solidFill>
                          <a:schemeClr val="bg1"/>
                        </a:solidFill>
                        <a:effectLst/>
                        <a:latin typeface="Calibri"/>
                      </a:endParaRPr>
                    </a:p>
                  </a:txBody>
                  <a:tcPr marL="5516" marR="5516" marT="5516" marB="0" anchor="b">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solidFill>
                      <a:schemeClr val="accent3">
                        <a:lumMod val="75000"/>
                      </a:schemeClr>
                    </a:solidFill>
                  </a:tcPr>
                </a:tc>
                <a:tc hMerge="1">
                  <a:txBody>
                    <a:bodyPr/>
                    <a:lstStyle/>
                    <a:p>
                      <a:endParaRPr lang="en-US"/>
                    </a:p>
                  </a:txBody>
                  <a:tcPr/>
                </a:tc>
                <a:tc hMerge="1">
                  <a:txBody>
                    <a:bodyPr/>
                    <a:lstStyle/>
                    <a:p>
                      <a:endParaRPr lang="en-US"/>
                    </a:p>
                  </a:txBody>
                  <a:tcPr/>
                </a:tc>
                <a:tc gridSpan="3">
                  <a:txBody>
                    <a:bodyPr/>
                    <a:lstStyle/>
                    <a:p>
                      <a:pPr algn="ctr" fontAlgn="b"/>
                      <a:r>
                        <a:rPr lang="es-CO" sz="1400" u="none" strike="noStrike">
                          <a:solidFill>
                            <a:schemeClr val="bg1"/>
                          </a:solidFill>
                          <a:effectLst/>
                        </a:rPr>
                        <a:t>Plátano</a:t>
                      </a:r>
                      <a:endParaRPr lang="es-CO" sz="1400" b="1" i="0" u="none" strike="noStrike">
                        <a:solidFill>
                          <a:schemeClr val="bg1"/>
                        </a:solidFill>
                        <a:effectLst/>
                        <a:latin typeface="Calibri"/>
                      </a:endParaRPr>
                    </a:p>
                  </a:txBody>
                  <a:tcPr marL="5516" marR="5516" marT="5516" marB="0" anchor="b">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solidFill>
                      <a:schemeClr val="accent3">
                        <a:lumMod val="75000"/>
                      </a:schemeClr>
                    </a:solidFill>
                  </a:tcPr>
                </a:tc>
                <a:tc hMerge="1">
                  <a:txBody>
                    <a:bodyPr/>
                    <a:lstStyle/>
                    <a:p>
                      <a:endParaRPr lang="en-US"/>
                    </a:p>
                  </a:txBody>
                  <a:tcPr/>
                </a:tc>
                <a:tc hMerge="1">
                  <a:txBody>
                    <a:bodyPr/>
                    <a:lstStyle/>
                    <a:p>
                      <a:endParaRPr lang="en-US"/>
                    </a:p>
                  </a:txBody>
                  <a:tcPr/>
                </a:tc>
                <a:tc gridSpan="3">
                  <a:txBody>
                    <a:bodyPr/>
                    <a:lstStyle/>
                    <a:p>
                      <a:pPr algn="ctr" fontAlgn="b"/>
                      <a:r>
                        <a:rPr lang="es-CO" sz="1400" u="none" strike="noStrike">
                          <a:solidFill>
                            <a:schemeClr val="bg1"/>
                          </a:solidFill>
                          <a:effectLst/>
                        </a:rPr>
                        <a:t>Yuca y Ñame</a:t>
                      </a:r>
                      <a:endParaRPr lang="es-CO" sz="1400" b="1" i="0" u="none" strike="noStrike">
                        <a:solidFill>
                          <a:schemeClr val="bg1"/>
                        </a:solidFill>
                        <a:effectLst/>
                        <a:latin typeface="Calibri"/>
                      </a:endParaRPr>
                    </a:p>
                  </a:txBody>
                  <a:tcPr marL="5516" marR="5516" marT="5516" marB="0" anchor="b">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solidFill>
                      <a:schemeClr val="accent3">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13451">
                <a:tc>
                  <a:txBody>
                    <a:bodyPr/>
                    <a:lstStyle/>
                    <a:p>
                      <a:pPr algn="l" fontAlgn="b"/>
                      <a:endParaRPr lang="es-CO" sz="1400" b="0" i="0" u="none" strike="noStrike" dirty="0">
                        <a:solidFill>
                          <a:srgbClr val="000000"/>
                        </a:solidFill>
                        <a:effectLst/>
                        <a:latin typeface="Calibri"/>
                      </a:endParaRPr>
                    </a:p>
                  </a:txBody>
                  <a:tcPr marL="5516" marR="5516" marT="5516" marB="0" anchor="b">
                    <a:lnR w="12700" cap="flat" cmpd="sng" algn="ctr">
                      <a:solidFill>
                        <a:schemeClr val="accent3">
                          <a:lumMod val="40000"/>
                          <a:lumOff val="60000"/>
                        </a:schemeClr>
                      </a:solidFill>
                      <a:prstDash val="solid"/>
                      <a:round/>
                      <a:headEnd type="none" w="med" len="med"/>
                      <a:tailEnd type="none" w="med" len="med"/>
                    </a:lnR>
                    <a:noFill/>
                  </a:tcPr>
                </a:tc>
                <a:tc>
                  <a:txBody>
                    <a:bodyPr/>
                    <a:lstStyle/>
                    <a:p>
                      <a:pPr algn="ctr" fontAlgn="ctr"/>
                      <a:r>
                        <a:rPr lang="es-CO" sz="1400" u="none" strike="noStrike" dirty="0">
                          <a:solidFill>
                            <a:schemeClr val="bg1"/>
                          </a:solidFill>
                          <a:effectLst/>
                        </a:rPr>
                        <a:t>Alto Patía</a:t>
                      </a:r>
                      <a:endParaRPr lang="es-CO" sz="1400" b="1" i="0" u="none" strike="noStrike" dirty="0">
                        <a:solidFill>
                          <a:schemeClr val="bg1"/>
                        </a:solidFill>
                        <a:effectLst/>
                        <a:latin typeface="Calibri"/>
                      </a:endParaRPr>
                    </a:p>
                  </a:txBody>
                  <a:tcPr marL="5516" marR="5516" marT="5516" marB="0" vert="vert270" anchor="ct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solidFill>
                      <a:schemeClr val="accent3">
                        <a:lumMod val="75000"/>
                      </a:schemeClr>
                    </a:solidFill>
                  </a:tcPr>
                </a:tc>
                <a:tc>
                  <a:txBody>
                    <a:bodyPr/>
                    <a:lstStyle/>
                    <a:p>
                      <a:pPr algn="ctr" fontAlgn="ctr"/>
                      <a:r>
                        <a:rPr lang="es-CO" sz="1400" u="none" strike="noStrike" dirty="0">
                          <a:solidFill>
                            <a:schemeClr val="bg1"/>
                          </a:solidFill>
                          <a:effectLst/>
                        </a:rPr>
                        <a:t>Catatumbo</a:t>
                      </a:r>
                      <a:endParaRPr lang="es-CO" sz="1400" b="1" i="0" u="none" strike="noStrike" dirty="0">
                        <a:solidFill>
                          <a:schemeClr val="bg1"/>
                        </a:solidFill>
                        <a:effectLst/>
                        <a:latin typeface="Calibri"/>
                      </a:endParaRPr>
                    </a:p>
                  </a:txBody>
                  <a:tcPr marL="5516" marR="5516" marT="5516" marB="0" vert="vert270" anchor="ct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solidFill>
                      <a:schemeClr val="accent3">
                        <a:lumMod val="75000"/>
                      </a:schemeClr>
                    </a:solidFill>
                  </a:tcPr>
                </a:tc>
                <a:tc>
                  <a:txBody>
                    <a:bodyPr/>
                    <a:lstStyle/>
                    <a:p>
                      <a:pPr algn="ctr" fontAlgn="ctr"/>
                      <a:r>
                        <a:rPr lang="es-CO" sz="1400" u="none" strike="noStrike" dirty="0">
                          <a:solidFill>
                            <a:schemeClr val="bg1"/>
                          </a:solidFill>
                          <a:effectLst/>
                        </a:rPr>
                        <a:t>Putumayo</a:t>
                      </a:r>
                      <a:endParaRPr lang="es-CO" sz="1400" b="1" i="0" u="none" strike="noStrike" dirty="0">
                        <a:solidFill>
                          <a:schemeClr val="bg1"/>
                        </a:solidFill>
                        <a:effectLst/>
                        <a:latin typeface="Calibri"/>
                      </a:endParaRPr>
                    </a:p>
                  </a:txBody>
                  <a:tcPr marL="5516" marR="5516" marT="5516" marB="0" vert="vert270" anchor="ct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solidFill>
                      <a:schemeClr val="accent3">
                        <a:lumMod val="75000"/>
                      </a:schemeClr>
                    </a:solidFill>
                  </a:tcPr>
                </a:tc>
                <a:tc>
                  <a:txBody>
                    <a:bodyPr/>
                    <a:lstStyle/>
                    <a:p>
                      <a:pPr algn="ctr" fontAlgn="ctr"/>
                      <a:r>
                        <a:rPr lang="es-CO" sz="1400" u="none" strike="noStrike" dirty="0">
                          <a:solidFill>
                            <a:schemeClr val="bg1"/>
                          </a:solidFill>
                          <a:effectLst/>
                        </a:rPr>
                        <a:t>Alto Patía</a:t>
                      </a:r>
                      <a:endParaRPr lang="es-CO" sz="1400" b="1" i="0" u="none" strike="noStrike" dirty="0">
                        <a:solidFill>
                          <a:schemeClr val="bg1"/>
                        </a:solidFill>
                        <a:effectLst/>
                        <a:latin typeface="Calibri"/>
                      </a:endParaRPr>
                    </a:p>
                  </a:txBody>
                  <a:tcPr marL="5516" marR="5516" marT="5516" marB="0" vert="vert270" anchor="ct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solidFill>
                      <a:schemeClr val="accent3">
                        <a:lumMod val="75000"/>
                      </a:schemeClr>
                    </a:solidFill>
                  </a:tcPr>
                </a:tc>
                <a:tc>
                  <a:txBody>
                    <a:bodyPr/>
                    <a:lstStyle/>
                    <a:p>
                      <a:pPr algn="ctr" fontAlgn="ctr"/>
                      <a:r>
                        <a:rPr lang="es-CO" sz="1400" u="none" strike="noStrike" dirty="0">
                          <a:solidFill>
                            <a:schemeClr val="bg1"/>
                          </a:solidFill>
                          <a:effectLst/>
                        </a:rPr>
                        <a:t>Catatumbo</a:t>
                      </a:r>
                      <a:endParaRPr lang="es-CO" sz="1400" b="1" i="0" u="none" strike="noStrike" dirty="0">
                        <a:solidFill>
                          <a:schemeClr val="bg1"/>
                        </a:solidFill>
                        <a:effectLst/>
                        <a:latin typeface="Calibri"/>
                      </a:endParaRPr>
                    </a:p>
                  </a:txBody>
                  <a:tcPr marL="5516" marR="5516" marT="5516" marB="0" vert="vert270" anchor="ct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solidFill>
                      <a:schemeClr val="accent3">
                        <a:lumMod val="75000"/>
                      </a:schemeClr>
                    </a:solidFill>
                  </a:tcPr>
                </a:tc>
                <a:tc>
                  <a:txBody>
                    <a:bodyPr/>
                    <a:lstStyle/>
                    <a:p>
                      <a:pPr algn="ctr" fontAlgn="b"/>
                      <a:r>
                        <a:rPr lang="es-CO" sz="1400" u="none" strike="noStrike" dirty="0">
                          <a:solidFill>
                            <a:schemeClr val="bg1"/>
                          </a:solidFill>
                          <a:effectLst/>
                        </a:rPr>
                        <a:t>Putumayo</a:t>
                      </a:r>
                      <a:endParaRPr lang="es-CO" sz="1400" b="1" i="0" u="none" strike="noStrike" dirty="0">
                        <a:solidFill>
                          <a:schemeClr val="bg1"/>
                        </a:solidFill>
                        <a:effectLst/>
                        <a:latin typeface="Calibri"/>
                      </a:endParaRPr>
                    </a:p>
                  </a:txBody>
                  <a:tcPr marL="5516" marR="5516" marT="5516" marB="0" vert="vert270" anchor="b">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solidFill>
                      <a:schemeClr val="accent3">
                        <a:lumMod val="75000"/>
                      </a:schemeClr>
                    </a:solidFill>
                  </a:tcPr>
                </a:tc>
                <a:tc>
                  <a:txBody>
                    <a:bodyPr/>
                    <a:lstStyle/>
                    <a:p>
                      <a:pPr algn="ctr" fontAlgn="ctr"/>
                      <a:r>
                        <a:rPr lang="es-CO" sz="1400" u="none" strike="noStrike" dirty="0">
                          <a:solidFill>
                            <a:schemeClr val="bg1"/>
                          </a:solidFill>
                          <a:effectLst/>
                        </a:rPr>
                        <a:t>Alto Patía</a:t>
                      </a:r>
                      <a:endParaRPr lang="es-CO" sz="1400" b="1" i="0" u="none" strike="noStrike" dirty="0">
                        <a:solidFill>
                          <a:schemeClr val="bg1"/>
                        </a:solidFill>
                        <a:effectLst/>
                        <a:latin typeface="Calibri"/>
                      </a:endParaRPr>
                    </a:p>
                  </a:txBody>
                  <a:tcPr marL="5516" marR="5516" marT="5516" marB="0" vert="vert270" anchor="ct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solidFill>
                      <a:schemeClr val="accent3">
                        <a:lumMod val="75000"/>
                      </a:schemeClr>
                    </a:solidFill>
                  </a:tcPr>
                </a:tc>
                <a:tc>
                  <a:txBody>
                    <a:bodyPr/>
                    <a:lstStyle/>
                    <a:p>
                      <a:pPr algn="ctr" fontAlgn="b"/>
                      <a:r>
                        <a:rPr lang="es-CO" sz="1400" u="none" strike="noStrike" dirty="0">
                          <a:solidFill>
                            <a:schemeClr val="bg1"/>
                          </a:solidFill>
                          <a:effectLst/>
                        </a:rPr>
                        <a:t>Catatumbo</a:t>
                      </a:r>
                      <a:endParaRPr lang="es-CO" sz="1400" b="1" i="0" u="none" strike="noStrike" dirty="0">
                        <a:solidFill>
                          <a:schemeClr val="bg1"/>
                        </a:solidFill>
                        <a:effectLst/>
                        <a:latin typeface="Calibri"/>
                      </a:endParaRPr>
                    </a:p>
                  </a:txBody>
                  <a:tcPr marL="5516" marR="5516" marT="5516" marB="0" vert="vert270" anchor="b">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solidFill>
                      <a:schemeClr val="accent3">
                        <a:lumMod val="75000"/>
                      </a:schemeClr>
                    </a:solidFill>
                  </a:tcPr>
                </a:tc>
                <a:tc>
                  <a:txBody>
                    <a:bodyPr/>
                    <a:lstStyle/>
                    <a:p>
                      <a:pPr algn="ctr" fontAlgn="b"/>
                      <a:r>
                        <a:rPr lang="es-CO" sz="1400" u="none" strike="noStrike" dirty="0">
                          <a:solidFill>
                            <a:schemeClr val="bg1"/>
                          </a:solidFill>
                          <a:effectLst/>
                        </a:rPr>
                        <a:t>Putumayo</a:t>
                      </a:r>
                      <a:endParaRPr lang="es-CO" sz="1400" b="1" i="0" u="none" strike="noStrike" dirty="0">
                        <a:solidFill>
                          <a:schemeClr val="bg1"/>
                        </a:solidFill>
                        <a:effectLst/>
                        <a:latin typeface="Calibri"/>
                      </a:endParaRPr>
                    </a:p>
                  </a:txBody>
                  <a:tcPr marL="5516" marR="5516" marT="5516" marB="0" vert="vert270" anchor="b">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solidFill>
                      <a:schemeClr val="accent3">
                        <a:lumMod val="75000"/>
                      </a:schemeClr>
                    </a:solidFill>
                  </a:tcPr>
                </a:tc>
                <a:tc>
                  <a:txBody>
                    <a:bodyPr/>
                    <a:lstStyle/>
                    <a:p>
                      <a:pPr algn="ctr" fontAlgn="ctr"/>
                      <a:r>
                        <a:rPr lang="es-CO" sz="1400" u="none" strike="noStrike" dirty="0">
                          <a:solidFill>
                            <a:schemeClr val="bg1"/>
                          </a:solidFill>
                          <a:effectLst/>
                        </a:rPr>
                        <a:t>Alto Patía</a:t>
                      </a:r>
                      <a:endParaRPr lang="es-CO" sz="1400" b="1" i="0" u="none" strike="noStrike" dirty="0">
                        <a:solidFill>
                          <a:schemeClr val="bg1"/>
                        </a:solidFill>
                        <a:effectLst/>
                        <a:latin typeface="Calibri"/>
                      </a:endParaRPr>
                    </a:p>
                  </a:txBody>
                  <a:tcPr marL="5516" marR="5516" marT="5516" marB="0" vert="vert270" anchor="ct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solidFill>
                      <a:schemeClr val="accent3">
                        <a:lumMod val="75000"/>
                      </a:schemeClr>
                    </a:solidFill>
                  </a:tcPr>
                </a:tc>
                <a:tc>
                  <a:txBody>
                    <a:bodyPr/>
                    <a:lstStyle/>
                    <a:p>
                      <a:pPr algn="ctr" fontAlgn="b"/>
                      <a:r>
                        <a:rPr lang="es-CO" sz="1400" u="none" strike="noStrike" dirty="0">
                          <a:solidFill>
                            <a:schemeClr val="bg1"/>
                          </a:solidFill>
                          <a:effectLst/>
                        </a:rPr>
                        <a:t>Catatumbo</a:t>
                      </a:r>
                      <a:endParaRPr lang="es-CO" sz="1400" b="1" i="0" u="none" strike="noStrike" dirty="0">
                        <a:solidFill>
                          <a:schemeClr val="bg1"/>
                        </a:solidFill>
                        <a:effectLst/>
                        <a:latin typeface="Calibri"/>
                      </a:endParaRPr>
                    </a:p>
                  </a:txBody>
                  <a:tcPr marL="5516" marR="5516" marT="5516" marB="0" vert="vert270" anchor="b">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solidFill>
                      <a:schemeClr val="accent3">
                        <a:lumMod val="75000"/>
                      </a:schemeClr>
                    </a:solidFill>
                  </a:tcPr>
                </a:tc>
                <a:tc>
                  <a:txBody>
                    <a:bodyPr/>
                    <a:lstStyle/>
                    <a:p>
                      <a:pPr algn="ctr" fontAlgn="b"/>
                      <a:r>
                        <a:rPr lang="es-CO" sz="1400" u="none" strike="noStrike" dirty="0">
                          <a:solidFill>
                            <a:schemeClr val="bg1"/>
                          </a:solidFill>
                          <a:effectLst/>
                        </a:rPr>
                        <a:t>Putumayo</a:t>
                      </a:r>
                      <a:endParaRPr lang="es-CO" sz="1400" b="1" i="0" u="none" strike="noStrike" dirty="0">
                        <a:solidFill>
                          <a:schemeClr val="bg1"/>
                        </a:solidFill>
                        <a:effectLst/>
                        <a:latin typeface="Calibri"/>
                      </a:endParaRPr>
                    </a:p>
                  </a:txBody>
                  <a:tcPr marL="5516" marR="5516" marT="5516" marB="0" vert="vert270" anchor="b">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10001"/>
                  </a:ext>
                </a:extLst>
              </a:tr>
              <a:tr h="470365">
                <a:tc>
                  <a:txBody>
                    <a:bodyPr/>
                    <a:lstStyle/>
                    <a:p>
                      <a:pPr algn="ctr" fontAlgn="b"/>
                      <a:r>
                        <a:rPr lang="es-CO" sz="1400" b="0" i="0" u="none" strike="noStrike" dirty="0">
                          <a:solidFill>
                            <a:schemeClr val="bg1"/>
                          </a:solidFill>
                          <a:effectLst/>
                          <a:latin typeface="Calibri"/>
                        </a:rPr>
                        <a:t>Coeficiente de variación</a:t>
                      </a:r>
                    </a:p>
                    <a:p>
                      <a:pPr algn="ctr" fontAlgn="b"/>
                      <a:r>
                        <a:rPr lang="es-CO" sz="1400" b="0" i="0" u="none" strike="noStrike" dirty="0">
                          <a:solidFill>
                            <a:schemeClr val="bg1"/>
                          </a:solidFill>
                          <a:effectLst/>
                          <a:latin typeface="Calibri"/>
                        </a:rPr>
                        <a:t>Rendimiento</a:t>
                      </a:r>
                      <a:r>
                        <a:rPr lang="es-CO" sz="1400" b="0" i="0" u="none" strike="noStrike" baseline="0" dirty="0">
                          <a:solidFill>
                            <a:schemeClr val="bg1"/>
                          </a:solidFill>
                          <a:effectLst/>
                          <a:latin typeface="Calibri"/>
                        </a:rPr>
                        <a:t> según forma de tenencia</a:t>
                      </a:r>
                      <a:endParaRPr lang="es-CO" sz="1400" b="0" i="0" u="none" strike="noStrike" dirty="0">
                        <a:solidFill>
                          <a:schemeClr val="bg1"/>
                        </a:solidFill>
                        <a:effectLst/>
                        <a:latin typeface="Calibri"/>
                      </a:endParaRPr>
                    </a:p>
                  </a:txBody>
                  <a:tcPr marL="6350" marR="6350" marT="6350" marB="0" anchor="ctr">
                    <a:lnR w="12700" cap="flat" cmpd="sng" algn="ctr">
                      <a:solidFill>
                        <a:schemeClr val="accent3">
                          <a:lumMod val="40000"/>
                          <a:lumOff val="60000"/>
                        </a:schemeClr>
                      </a:solidFill>
                      <a:prstDash val="solid"/>
                      <a:round/>
                      <a:headEnd type="none" w="med" len="med"/>
                      <a:tailEnd type="none" w="med" len="med"/>
                    </a:lnR>
                    <a:solidFill>
                      <a:schemeClr val="accent3">
                        <a:lumMod val="75000"/>
                      </a:schemeClr>
                    </a:solidFill>
                  </a:tcPr>
                </a:tc>
                <a:tc>
                  <a:txBody>
                    <a:bodyPr/>
                    <a:lstStyle/>
                    <a:p>
                      <a:pPr algn="ctr" fontAlgn="b"/>
                      <a:r>
                        <a:rPr lang="es-CO" sz="1400" b="0" i="0" u="none" strike="noStrike" dirty="0">
                          <a:solidFill>
                            <a:srgbClr val="000000"/>
                          </a:solidFill>
                          <a:effectLst/>
                          <a:latin typeface="Calibri"/>
                        </a:rPr>
                        <a:t>14,2%</a:t>
                      </a:r>
                    </a:p>
                  </a:txBody>
                  <a:tcPr marL="6350" marR="6350" marT="6350" marB="0" anchor="ct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fontAlgn="b"/>
                      <a:r>
                        <a:rPr lang="es-CO" sz="1400" b="0" i="0" u="none" strike="noStrike" dirty="0">
                          <a:solidFill>
                            <a:srgbClr val="000000"/>
                          </a:solidFill>
                          <a:effectLst/>
                          <a:latin typeface="Calibri"/>
                        </a:rPr>
                        <a:t>32,0%</a:t>
                      </a:r>
                    </a:p>
                  </a:txBody>
                  <a:tcPr marL="6350" marR="6350" marT="6350" marB="0" anchor="ct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algn="ctr" fontAlgn="b"/>
                      <a:r>
                        <a:rPr lang="es-CO" sz="1400" b="0" i="0" u="none" strike="noStrike" dirty="0">
                          <a:solidFill>
                            <a:srgbClr val="000000"/>
                          </a:solidFill>
                          <a:effectLst/>
                          <a:latin typeface="Calibri"/>
                        </a:rPr>
                        <a:t>2,7%</a:t>
                      </a:r>
                    </a:p>
                  </a:txBody>
                  <a:tcPr marL="6350" marR="6350" marT="6350" marB="0" anchor="ct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fontAlgn="b"/>
                      <a:r>
                        <a:rPr lang="es-CO" sz="1400" b="0" i="0" u="none" strike="noStrike" dirty="0">
                          <a:solidFill>
                            <a:srgbClr val="000000"/>
                          </a:solidFill>
                          <a:effectLst/>
                          <a:latin typeface="Calibri"/>
                        </a:rPr>
                        <a:t>0,5%</a:t>
                      </a:r>
                    </a:p>
                  </a:txBody>
                  <a:tcPr marL="6350" marR="6350" marT="6350" marB="0" anchor="ct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fontAlgn="b"/>
                      <a:r>
                        <a:rPr lang="es-CO" sz="1400" b="0" i="0" u="none" strike="noStrike" dirty="0">
                          <a:solidFill>
                            <a:srgbClr val="000000"/>
                          </a:solidFill>
                          <a:effectLst/>
                          <a:latin typeface="Calibri"/>
                        </a:rPr>
                        <a:t>13,8%</a:t>
                      </a:r>
                    </a:p>
                  </a:txBody>
                  <a:tcPr marL="6350" marR="6350" marT="6350" marB="0" anchor="ct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algn="ctr" fontAlgn="b"/>
                      <a:r>
                        <a:rPr lang="es-CO" sz="1400" b="0" i="0" u="none" strike="noStrike" dirty="0">
                          <a:solidFill>
                            <a:srgbClr val="000000"/>
                          </a:solidFill>
                          <a:effectLst/>
                          <a:latin typeface="Calibri"/>
                        </a:rPr>
                        <a:t>6,0%</a:t>
                      </a:r>
                    </a:p>
                  </a:txBody>
                  <a:tcPr marL="6350" marR="6350" marT="6350" marB="0" anchor="ct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fontAlgn="b"/>
                      <a:r>
                        <a:rPr lang="es-CO" sz="1400" b="0" i="0" u="none" strike="noStrike">
                          <a:solidFill>
                            <a:srgbClr val="000000"/>
                          </a:solidFill>
                          <a:effectLst/>
                          <a:latin typeface="Calibri"/>
                        </a:rPr>
                        <a:t>3,5%</a:t>
                      </a:r>
                    </a:p>
                  </a:txBody>
                  <a:tcPr marL="6350" marR="6350" marT="6350" marB="0" anchor="ct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fontAlgn="b"/>
                      <a:r>
                        <a:rPr lang="es-CO" sz="1400" b="0" i="0" u="none" strike="noStrike" dirty="0">
                          <a:solidFill>
                            <a:srgbClr val="000000"/>
                          </a:solidFill>
                          <a:effectLst/>
                          <a:latin typeface="Calibri"/>
                        </a:rPr>
                        <a:t>15,2%</a:t>
                      </a:r>
                    </a:p>
                  </a:txBody>
                  <a:tcPr marL="6350" marR="6350" marT="6350" marB="0" anchor="ct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algn="ctr" fontAlgn="b"/>
                      <a:r>
                        <a:rPr lang="es-CO" sz="1400" b="0" i="0" u="none" strike="noStrike" dirty="0">
                          <a:solidFill>
                            <a:srgbClr val="000000"/>
                          </a:solidFill>
                          <a:effectLst/>
                          <a:latin typeface="Calibri"/>
                        </a:rPr>
                        <a:t>2,3%</a:t>
                      </a:r>
                    </a:p>
                  </a:txBody>
                  <a:tcPr marL="6350" marR="6350" marT="6350" marB="0" anchor="ct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fontAlgn="b"/>
                      <a:r>
                        <a:rPr lang="es-CO" sz="1400" b="0" i="0" u="none" strike="noStrike">
                          <a:solidFill>
                            <a:srgbClr val="000000"/>
                          </a:solidFill>
                          <a:effectLst/>
                          <a:latin typeface="Calibri"/>
                        </a:rPr>
                        <a:t>2,8%</a:t>
                      </a:r>
                    </a:p>
                  </a:txBody>
                  <a:tcPr marL="6350" marR="6350" marT="6350" marB="0" anchor="ct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fontAlgn="b"/>
                      <a:r>
                        <a:rPr lang="es-CO" sz="1400" b="0" i="0" u="none" strike="noStrike" dirty="0">
                          <a:solidFill>
                            <a:srgbClr val="000000"/>
                          </a:solidFill>
                          <a:effectLst/>
                          <a:latin typeface="Calibri"/>
                        </a:rPr>
                        <a:t>5,7%</a:t>
                      </a:r>
                    </a:p>
                  </a:txBody>
                  <a:tcPr marL="6350" marR="6350" marT="6350" marB="0" anchor="ct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fontAlgn="b"/>
                      <a:r>
                        <a:rPr lang="es-CO" sz="1400" b="0" i="0" u="none" strike="noStrike">
                          <a:solidFill>
                            <a:srgbClr val="000000"/>
                          </a:solidFill>
                          <a:effectLst/>
                          <a:latin typeface="Calibri"/>
                        </a:rPr>
                        <a:t>6,1%</a:t>
                      </a:r>
                    </a:p>
                  </a:txBody>
                  <a:tcPr marL="6350" marR="6350" marT="6350" marB="0" anchor="ct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002"/>
                  </a:ext>
                </a:extLst>
              </a:tr>
              <a:tr h="470365">
                <a:tc>
                  <a:txBody>
                    <a:bodyPr/>
                    <a:lstStyle/>
                    <a:p>
                      <a:pPr algn="ctr" fontAlgn="b"/>
                      <a:r>
                        <a:rPr lang="es-CO" sz="1400" b="0" i="0" u="none" strike="noStrike" dirty="0">
                          <a:solidFill>
                            <a:schemeClr val="bg1"/>
                          </a:solidFill>
                          <a:effectLst/>
                          <a:latin typeface="Calibri"/>
                        </a:rPr>
                        <a:t>Promedio</a:t>
                      </a:r>
                    </a:p>
                  </a:txBody>
                  <a:tcPr marL="6350" marR="6350" marT="6350" marB="0" anchor="ctr">
                    <a:lnR w="12700" cap="flat" cmpd="sng" algn="ctr">
                      <a:solidFill>
                        <a:schemeClr val="accent3">
                          <a:lumMod val="40000"/>
                          <a:lumOff val="60000"/>
                        </a:schemeClr>
                      </a:solidFill>
                      <a:prstDash val="solid"/>
                      <a:round/>
                      <a:headEnd type="none" w="med" len="med"/>
                      <a:tailEnd type="none" w="med" len="med"/>
                    </a:lnR>
                    <a:solidFill>
                      <a:schemeClr val="accent3">
                        <a:lumMod val="75000"/>
                      </a:schemeClr>
                    </a:solidFill>
                  </a:tcPr>
                </a:tc>
                <a:tc>
                  <a:txBody>
                    <a:bodyPr/>
                    <a:lstStyle/>
                    <a:p>
                      <a:pPr algn="ctr" fontAlgn="b"/>
                      <a:r>
                        <a:rPr lang="es-CO" sz="1400" b="0" i="0" u="none" strike="noStrike">
                          <a:solidFill>
                            <a:srgbClr val="000000"/>
                          </a:solidFill>
                          <a:effectLst/>
                          <a:latin typeface="Calibri"/>
                        </a:rPr>
                        <a:t>6,8</a:t>
                      </a:r>
                    </a:p>
                  </a:txBody>
                  <a:tcPr marL="6350" marR="6350" marT="6350" marB="0" anchor="ct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fontAlgn="b"/>
                      <a:r>
                        <a:rPr lang="es-CO" sz="1400" b="0" i="0" u="none" strike="noStrike">
                          <a:solidFill>
                            <a:srgbClr val="000000"/>
                          </a:solidFill>
                          <a:effectLst/>
                          <a:latin typeface="Calibri"/>
                        </a:rPr>
                        <a:t>3,1</a:t>
                      </a:r>
                    </a:p>
                  </a:txBody>
                  <a:tcPr marL="6350" marR="6350" marT="6350" marB="0" anchor="ct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fontAlgn="b"/>
                      <a:r>
                        <a:rPr lang="es-CO" sz="1400" b="0" i="0" u="none" strike="noStrike" dirty="0">
                          <a:solidFill>
                            <a:srgbClr val="000000"/>
                          </a:solidFill>
                          <a:effectLst/>
                          <a:latin typeface="Calibri"/>
                        </a:rPr>
                        <a:t>5,5</a:t>
                      </a:r>
                    </a:p>
                  </a:txBody>
                  <a:tcPr marL="6350" marR="6350" marT="6350" marB="0" anchor="ct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fontAlgn="b"/>
                      <a:r>
                        <a:rPr lang="es-CO" sz="1400" b="0" i="0" u="none" strike="noStrike" dirty="0">
                          <a:solidFill>
                            <a:srgbClr val="000000"/>
                          </a:solidFill>
                          <a:effectLst/>
                          <a:latin typeface="Calibri"/>
                        </a:rPr>
                        <a:t>3,0</a:t>
                      </a:r>
                    </a:p>
                  </a:txBody>
                  <a:tcPr marL="6350" marR="6350" marT="6350" marB="0" anchor="ct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fontAlgn="b"/>
                      <a:r>
                        <a:rPr lang="es-CO" sz="1400" b="0" i="0" u="none" strike="noStrike" dirty="0">
                          <a:solidFill>
                            <a:srgbClr val="000000"/>
                          </a:solidFill>
                          <a:effectLst/>
                          <a:latin typeface="Calibri"/>
                        </a:rPr>
                        <a:t>2,4</a:t>
                      </a:r>
                    </a:p>
                  </a:txBody>
                  <a:tcPr marL="6350" marR="6350" marT="6350" marB="0" anchor="ct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fontAlgn="b"/>
                      <a:r>
                        <a:rPr lang="es-CO" sz="1400" b="0" i="0" u="none" strike="noStrike" dirty="0">
                          <a:solidFill>
                            <a:srgbClr val="000000"/>
                          </a:solidFill>
                          <a:effectLst/>
                          <a:latin typeface="Calibri"/>
                        </a:rPr>
                        <a:t>2,5</a:t>
                      </a:r>
                    </a:p>
                  </a:txBody>
                  <a:tcPr marL="6350" marR="6350" marT="6350" marB="0" anchor="ct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fontAlgn="b"/>
                      <a:r>
                        <a:rPr lang="es-CO" sz="1400" b="0" i="0" u="none" strike="noStrike" dirty="0">
                          <a:solidFill>
                            <a:srgbClr val="000000"/>
                          </a:solidFill>
                          <a:effectLst/>
                          <a:latin typeface="Calibri"/>
                        </a:rPr>
                        <a:t>4,9</a:t>
                      </a:r>
                    </a:p>
                  </a:txBody>
                  <a:tcPr marL="6350" marR="6350" marT="6350" marB="0" anchor="ct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fontAlgn="b"/>
                      <a:r>
                        <a:rPr lang="es-CO" sz="1400" b="0" i="0" u="none" strike="noStrike" dirty="0">
                          <a:solidFill>
                            <a:srgbClr val="000000"/>
                          </a:solidFill>
                          <a:effectLst/>
                          <a:latin typeface="Calibri"/>
                        </a:rPr>
                        <a:t>4,1</a:t>
                      </a:r>
                    </a:p>
                  </a:txBody>
                  <a:tcPr marL="6350" marR="6350" marT="6350" marB="0" anchor="ct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fontAlgn="b"/>
                      <a:r>
                        <a:rPr lang="es-CO" sz="1400" b="0" i="0" u="none" strike="noStrike" dirty="0">
                          <a:solidFill>
                            <a:srgbClr val="000000"/>
                          </a:solidFill>
                          <a:effectLst/>
                          <a:latin typeface="Calibri"/>
                        </a:rPr>
                        <a:t>4,8</a:t>
                      </a:r>
                    </a:p>
                  </a:txBody>
                  <a:tcPr marL="6350" marR="6350" marT="6350" marB="0" anchor="ct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fontAlgn="b"/>
                      <a:r>
                        <a:rPr lang="es-CO" sz="1400" b="0" i="0" u="none" strike="noStrike">
                          <a:solidFill>
                            <a:srgbClr val="000000"/>
                          </a:solidFill>
                          <a:effectLst/>
                          <a:latin typeface="Calibri"/>
                        </a:rPr>
                        <a:t>8,6</a:t>
                      </a:r>
                    </a:p>
                  </a:txBody>
                  <a:tcPr marL="6350" marR="6350" marT="6350" marB="0" anchor="ct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fontAlgn="b"/>
                      <a:r>
                        <a:rPr lang="es-CO" sz="1400" b="0" i="0" u="none" strike="noStrike">
                          <a:solidFill>
                            <a:srgbClr val="000000"/>
                          </a:solidFill>
                          <a:effectLst/>
                          <a:latin typeface="Calibri"/>
                        </a:rPr>
                        <a:t>9,8</a:t>
                      </a:r>
                    </a:p>
                  </a:txBody>
                  <a:tcPr marL="6350" marR="6350" marT="6350" marB="0" anchor="ct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fontAlgn="b"/>
                      <a:r>
                        <a:rPr lang="es-CO" sz="1400" b="0" i="0" u="none" strike="noStrike">
                          <a:solidFill>
                            <a:srgbClr val="000000"/>
                          </a:solidFill>
                          <a:effectLst/>
                          <a:latin typeface="Calibri"/>
                        </a:rPr>
                        <a:t>12,4</a:t>
                      </a:r>
                    </a:p>
                  </a:txBody>
                  <a:tcPr marL="6350" marR="6350" marT="6350" marB="0" anchor="ct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003"/>
                  </a:ext>
                </a:extLst>
              </a:tr>
              <a:tr h="470365">
                <a:tc>
                  <a:txBody>
                    <a:bodyPr/>
                    <a:lstStyle/>
                    <a:p>
                      <a:pPr algn="ctr" fontAlgn="b"/>
                      <a:r>
                        <a:rPr lang="es-CO" sz="1400" b="0" i="0" u="none" strike="noStrike" dirty="0">
                          <a:solidFill>
                            <a:schemeClr val="bg1"/>
                          </a:solidFill>
                          <a:effectLst/>
                          <a:latin typeface="Calibri"/>
                        </a:rPr>
                        <a:t>Max </a:t>
                      </a:r>
                    </a:p>
                  </a:txBody>
                  <a:tcPr marL="6350" marR="6350" marT="6350" marB="0" anchor="ctr">
                    <a:lnR w="12700" cap="flat" cmpd="sng" algn="ctr">
                      <a:solidFill>
                        <a:schemeClr val="accent3">
                          <a:lumMod val="40000"/>
                          <a:lumOff val="60000"/>
                        </a:schemeClr>
                      </a:solidFill>
                      <a:prstDash val="solid"/>
                      <a:round/>
                      <a:headEnd type="none" w="med" len="med"/>
                      <a:tailEnd type="none" w="med" len="med"/>
                    </a:lnR>
                    <a:solidFill>
                      <a:schemeClr val="accent3">
                        <a:lumMod val="75000"/>
                      </a:schemeClr>
                    </a:solidFill>
                  </a:tcPr>
                </a:tc>
                <a:tc>
                  <a:txBody>
                    <a:bodyPr/>
                    <a:lstStyle/>
                    <a:p>
                      <a:pPr algn="ctr" fontAlgn="b"/>
                      <a:r>
                        <a:rPr lang="es-CO" sz="1400" b="0" i="0" u="none" strike="noStrike">
                          <a:solidFill>
                            <a:srgbClr val="000000"/>
                          </a:solidFill>
                          <a:effectLst/>
                          <a:latin typeface="Calibri"/>
                        </a:rPr>
                        <a:t>8,4</a:t>
                      </a:r>
                    </a:p>
                  </a:txBody>
                  <a:tcPr marL="6350" marR="6350" marT="6350" marB="0" anchor="ct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fontAlgn="b"/>
                      <a:r>
                        <a:rPr lang="es-CO" sz="1400" b="0" i="0" u="none" strike="noStrike">
                          <a:solidFill>
                            <a:srgbClr val="000000"/>
                          </a:solidFill>
                          <a:effectLst/>
                          <a:latin typeface="Calibri"/>
                        </a:rPr>
                        <a:t>5,0</a:t>
                      </a:r>
                    </a:p>
                  </a:txBody>
                  <a:tcPr marL="6350" marR="6350" marT="6350" marB="0" anchor="ct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fontAlgn="b"/>
                      <a:r>
                        <a:rPr lang="es-CO" sz="1400" b="0" i="0" u="none" strike="noStrike">
                          <a:solidFill>
                            <a:srgbClr val="000000"/>
                          </a:solidFill>
                          <a:effectLst/>
                          <a:latin typeface="Calibri"/>
                        </a:rPr>
                        <a:t>5,8</a:t>
                      </a:r>
                    </a:p>
                  </a:txBody>
                  <a:tcPr marL="6350" marR="6350" marT="6350" marB="0" anchor="ct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fontAlgn="b"/>
                      <a:r>
                        <a:rPr lang="es-CO" sz="1400" b="0" i="0" u="none" strike="noStrike">
                          <a:solidFill>
                            <a:srgbClr val="000000"/>
                          </a:solidFill>
                          <a:effectLst/>
                          <a:latin typeface="Calibri"/>
                        </a:rPr>
                        <a:t>3,0</a:t>
                      </a:r>
                    </a:p>
                  </a:txBody>
                  <a:tcPr marL="6350" marR="6350" marT="6350" marB="0" anchor="ct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fontAlgn="b"/>
                      <a:r>
                        <a:rPr lang="es-CO" sz="1400" b="0" i="0" u="none" strike="noStrike">
                          <a:solidFill>
                            <a:srgbClr val="000000"/>
                          </a:solidFill>
                          <a:effectLst/>
                          <a:latin typeface="Calibri"/>
                        </a:rPr>
                        <a:t>3,2</a:t>
                      </a:r>
                    </a:p>
                  </a:txBody>
                  <a:tcPr marL="6350" marR="6350" marT="6350" marB="0" anchor="ct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fontAlgn="b"/>
                      <a:r>
                        <a:rPr lang="es-CO" sz="1400" b="0" i="0" u="none" strike="noStrike">
                          <a:solidFill>
                            <a:srgbClr val="000000"/>
                          </a:solidFill>
                          <a:effectLst/>
                          <a:latin typeface="Calibri"/>
                        </a:rPr>
                        <a:t>2,8</a:t>
                      </a:r>
                    </a:p>
                  </a:txBody>
                  <a:tcPr marL="6350" marR="6350" marT="6350" marB="0" anchor="ct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fontAlgn="b"/>
                      <a:r>
                        <a:rPr lang="es-CO" sz="1400" b="0" i="0" u="none" strike="noStrike" dirty="0">
                          <a:solidFill>
                            <a:srgbClr val="000000"/>
                          </a:solidFill>
                          <a:effectLst/>
                          <a:latin typeface="Calibri"/>
                        </a:rPr>
                        <a:t>5,1</a:t>
                      </a:r>
                    </a:p>
                  </a:txBody>
                  <a:tcPr marL="6350" marR="6350" marT="6350" marB="0" anchor="ct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fontAlgn="b"/>
                      <a:r>
                        <a:rPr lang="es-CO" sz="1400" b="0" i="0" u="none" strike="noStrike" dirty="0">
                          <a:solidFill>
                            <a:srgbClr val="000000"/>
                          </a:solidFill>
                          <a:effectLst/>
                          <a:latin typeface="Calibri"/>
                        </a:rPr>
                        <a:t>4,9</a:t>
                      </a:r>
                    </a:p>
                  </a:txBody>
                  <a:tcPr marL="6350" marR="6350" marT="6350" marB="0" anchor="ct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fontAlgn="b"/>
                      <a:r>
                        <a:rPr lang="es-CO" sz="1400" b="0" i="0" u="none" strike="noStrike" dirty="0">
                          <a:solidFill>
                            <a:srgbClr val="000000"/>
                          </a:solidFill>
                          <a:effectLst/>
                          <a:latin typeface="Calibri"/>
                        </a:rPr>
                        <a:t>5,0</a:t>
                      </a:r>
                    </a:p>
                  </a:txBody>
                  <a:tcPr marL="6350" marR="6350" marT="6350" marB="0" anchor="ct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fontAlgn="b"/>
                      <a:r>
                        <a:rPr lang="es-CO" sz="1400" b="0" i="0" u="none" strike="noStrike" dirty="0">
                          <a:solidFill>
                            <a:srgbClr val="000000"/>
                          </a:solidFill>
                          <a:effectLst/>
                          <a:latin typeface="Calibri"/>
                        </a:rPr>
                        <a:t>8,9</a:t>
                      </a:r>
                    </a:p>
                  </a:txBody>
                  <a:tcPr marL="6350" marR="6350" marT="6350" marB="0" anchor="ct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fontAlgn="b"/>
                      <a:r>
                        <a:rPr lang="es-CO" sz="1400" b="0" i="0" u="none" strike="noStrike">
                          <a:solidFill>
                            <a:srgbClr val="000000"/>
                          </a:solidFill>
                          <a:effectLst/>
                          <a:latin typeface="Calibri"/>
                        </a:rPr>
                        <a:t>10,3</a:t>
                      </a:r>
                    </a:p>
                  </a:txBody>
                  <a:tcPr marL="6350" marR="6350" marT="6350" marB="0" anchor="ct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fontAlgn="b"/>
                      <a:r>
                        <a:rPr lang="es-CO" sz="1400" b="0" i="0" u="none" strike="noStrike">
                          <a:solidFill>
                            <a:srgbClr val="000000"/>
                          </a:solidFill>
                          <a:effectLst/>
                          <a:latin typeface="Calibri"/>
                        </a:rPr>
                        <a:t>13,0</a:t>
                      </a:r>
                    </a:p>
                  </a:txBody>
                  <a:tcPr marL="6350" marR="6350" marT="6350" marB="0" anchor="ct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004"/>
                  </a:ext>
                </a:extLst>
              </a:tr>
              <a:tr h="470365">
                <a:tc>
                  <a:txBody>
                    <a:bodyPr/>
                    <a:lstStyle/>
                    <a:p>
                      <a:pPr algn="ctr" fontAlgn="b"/>
                      <a:r>
                        <a:rPr lang="es-CO" sz="1400" b="0" i="0" u="none" strike="noStrike" dirty="0">
                          <a:solidFill>
                            <a:schemeClr val="bg1"/>
                          </a:solidFill>
                          <a:effectLst/>
                          <a:latin typeface="Calibri"/>
                        </a:rPr>
                        <a:t>Min</a:t>
                      </a:r>
                    </a:p>
                  </a:txBody>
                  <a:tcPr marL="6350" marR="6350" marT="6350" marB="0" anchor="ctr">
                    <a:lnR w="12700" cap="flat" cmpd="sng" algn="ctr">
                      <a:solidFill>
                        <a:schemeClr val="accent3">
                          <a:lumMod val="40000"/>
                          <a:lumOff val="60000"/>
                        </a:schemeClr>
                      </a:solidFill>
                      <a:prstDash val="solid"/>
                      <a:round/>
                      <a:headEnd type="none" w="med" len="med"/>
                      <a:tailEnd type="none" w="med" len="med"/>
                    </a:lnR>
                    <a:solidFill>
                      <a:schemeClr val="accent3">
                        <a:lumMod val="75000"/>
                      </a:schemeClr>
                    </a:solidFill>
                  </a:tcPr>
                </a:tc>
                <a:tc>
                  <a:txBody>
                    <a:bodyPr/>
                    <a:lstStyle/>
                    <a:p>
                      <a:pPr algn="ctr" fontAlgn="b"/>
                      <a:r>
                        <a:rPr lang="es-CO" sz="1400" b="0" i="0" u="none" strike="noStrike">
                          <a:solidFill>
                            <a:srgbClr val="000000"/>
                          </a:solidFill>
                          <a:effectLst/>
                          <a:latin typeface="Calibri"/>
                        </a:rPr>
                        <a:t>5,5</a:t>
                      </a:r>
                    </a:p>
                  </a:txBody>
                  <a:tcPr marL="6350" marR="6350" marT="6350" marB="0" anchor="ct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fontAlgn="b"/>
                      <a:r>
                        <a:rPr lang="es-CO" sz="1400" b="0" i="0" u="none" strike="noStrike">
                          <a:solidFill>
                            <a:srgbClr val="000000"/>
                          </a:solidFill>
                          <a:effectLst/>
                          <a:latin typeface="Calibri"/>
                        </a:rPr>
                        <a:t>2,1</a:t>
                      </a:r>
                    </a:p>
                  </a:txBody>
                  <a:tcPr marL="6350" marR="6350" marT="6350" marB="0" anchor="ct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fontAlgn="b"/>
                      <a:r>
                        <a:rPr lang="es-CO" sz="1400" b="0" i="0" u="none" strike="noStrike">
                          <a:solidFill>
                            <a:srgbClr val="000000"/>
                          </a:solidFill>
                          <a:effectLst/>
                          <a:latin typeface="Calibri"/>
                        </a:rPr>
                        <a:t>5,3</a:t>
                      </a:r>
                    </a:p>
                  </a:txBody>
                  <a:tcPr marL="6350" marR="6350" marT="6350" marB="0" anchor="ct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fontAlgn="b"/>
                      <a:r>
                        <a:rPr lang="es-CO" sz="1400" b="0" i="0" u="none" strike="noStrike">
                          <a:solidFill>
                            <a:srgbClr val="000000"/>
                          </a:solidFill>
                          <a:effectLst/>
                          <a:latin typeface="Calibri"/>
                        </a:rPr>
                        <a:t>2,9</a:t>
                      </a:r>
                    </a:p>
                  </a:txBody>
                  <a:tcPr marL="6350" marR="6350" marT="6350" marB="0" anchor="ct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fontAlgn="b"/>
                      <a:r>
                        <a:rPr lang="es-CO" sz="1400" b="0" i="0" u="none" strike="noStrike">
                          <a:solidFill>
                            <a:srgbClr val="000000"/>
                          </a:solidFill>
                          <a:effectLst/>
                          <a:latin typeface="Calibri"/>
                        </a:rPr>
                        <a:t>2,0</a:t>
                      </a:r>
                    </a:p>
                  </a:txBody>
                  <a:tcPr marL="6350" marR="6350" marT="6350" marB="0" anchor="ct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fontAlgn="b"/>
                      <a:r>
                        <a:rPr lang="es-CO" sz="1400" b="0" i="0" u="none" strike="noStrike">
                          <a:solidFill>
                            <a:srgbClr val="000000"/>
                          </a:solidFill>
                          <a:effectLst/>
                          <a:latin typeface="Calibri"/>
                        </a:rPr>
                        <a:t>2,4</a:t>
                      </a:r>
                    </a:p>
                  </a:txBody>
                  <a:tcPr marL="6350" marR="6350" marT="6350" marB="0" anchor="ct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fontAlgn="b"/>
                      <a:r>
                        <a:rPr lang="es-CO" sz="1400" b="0" i="0" u="none" strike="noStrike">
                          <a:solidFill>
                            <a:srgbClr val="000000"/>
                          </a:solidFill>
                          <a:effectLst/>
                          <a:latin typeface="Calibri"/>
                        </a:rPr>
                        <a:t>4,5</a:t>
                      </a:r>
                    </a:p>
                  </a:txBody>
                  <a:tcPr marL="6350" marR="6350" marT="6350" marB="0" anchor="ct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fontAlgn="b"/>
                      <a:r>
                        <a:rPr lang="es-CO" sz="1400" b="0" i="0" u="none" strike="noStrike">
                          <a:solidFill>
                            <a:srgbClr val="000000"/>
                          </a:solidFill>
                          <a:effectLst/>
                          <a:latin typeface="Calibri"/>
                        </a:rPr>
                        <a:t>3,1</a:t>
                      </a:r>
                    </a:p>
                  </a:txBody>
                  <a:tcPr marL="6350" marR="6350" marT="6350" marB="0" anchor="ct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fontAlgn="b"/>
                      <a:r>
                        <a:rPr lang="es-CO" sz="1400" b="0" i="0" u="none" strike="noStrike" dirty="0">
                          <a:solidFill>
                            <a:srgbClr val="000000"/>
                          </a:solidFill>
                          <a:effectLst/>
                          <a:latin typeface="Calibri"/>
                        </a:rPr>
                        <a:t>4,6</a:t>
                      </a:r>
                    </a:p>
                  </a:txBody>
                  <a:tcPr marL="6350" marR="6350" marT="6350" marB="0" anchor="ct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fontAlgn="b"/>
                      <a:r>
                        <a:rPr lang="es-CO" sz="1400" b="0" i="0" u="none" strike="noStrike" dirty="0">
                          <a:solidFill>
                            <a:srgbClr val="000000"/>
                          </a:solidFill>
                          <a:effectLst/>
                          <a:latin typeface="Calibri"/>
                        </a:rPr>
                        <a:t>8,0</a:t>
                      </a:r>
                    </a:p>
                  </a:txBody>
                  <a:tcPr marL="6350" marR="6350" marT="6350" marB="0" anchor="ct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fontAlgn="b"/>
                      <a:r>
                        <a:rPr lang="es-CO" sz="1400" b="0" i="0" u="none" strike="noStrike" dirty="0">
                          <a:solidFill>
                            <a:srgbClr val="000000"/>
                          </a:solidFill>
                          <a:effectLst/>
                          <a:latin typeface="Calibri"/>
                        </a:rPr>
                        <a:t>8,3</a:t>
                      </a:r>
                    </a:p>
                  </a:txBody>
                  <a:tcPr marL="6350" marR="6350" marT="6350" marB="0" anchor="ct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tc>
                  <a:txBody>
                    <a:bodyPr/>
                    <a:lstStyle/>
                    <a:p>
                      <a:pPr algn="ctr" fontAlgn="b"/>
                      <a:r>
                        <a:rPr lang="es-CO" sz="1400" b="0" i="0" u="none" strike="noStrike" dirty="0">
                          <a:solidFill>
                            <a:srgbClr val="000000"/>
                          </a:solidFill>
                          <a:effectLst/>
                          <a:latin typeface="Calibri"/>
                        </a:rPr>
                        <a:t>10,3</a:t>
                      </a:r>
                    </a:p>
                  </a:txBody>
                  <a:tcPr marL="6350" marR="6350" marT="6350" marB="0" anchor="ct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8" name="Rectángulo 2">
            <a:extLst>
              <a:ext uri="{FF2B5EF4-FFF2-40B4-BE49-F238E27FC236}">
                <a16:creationId xmlns:a16="http://schemas.microsoft.com/office/drawing/2014/main" id="{ADF75A8B-0B28-4465-8B8A-ABA458761577}"/>
              </a:ext>
            </a:extLst>
          </p:cNvPr>
          <p:cNvSpPr/>
          <p:nvPr/>
        </p:nvSpPr>
        <p:spPr>
          <a:xfrm>
            <a:off x="585789" y="1440080"/>
            <a:ext cx="8015436" cy="1754326"/>
          </a:xfrm>
          <a:prstGeom prst="rect">
            <a:avLst/>
          </a:prstGeom>
        </p:spPr>
        <p:txBody>
          <a:bodyPr wrap="square">
            <a:spAutoFit/>
          </a:bodyPr>
          <a:lstStyle/>
          <a:p>
            <a:pPr marL="285750" indent="-285750" algn="just">
              <a:buFont typeface="Arial" panose="020B0604020202020204" pitchFamily="34" charset="0"/>
              <a:buChar char="•"/>
            </a:pPr>
            <a:r>
              <a:rPr lang="es-CO" dirty="0">
                <a:solidFill>
                  <a:schemeClr val="tx1">
                    <a:lumMod val="75000"/>
                    <a:lumOff val="25000"/>
                  </a:schemeClr>
                </a:solidFill>
              </a:rPr>
              <a:t>El papel que desempeña la forma de tenencia en el rendimiento de la cadena no es homogéneo en todas las regiones.</a:t>
            </a:r>
          </a:p>
          <a:p>
            <a:pPr marL="285750" indent="-285750" algn="just">
              <a:buFont typeface="Arial" panose="020B0604020202020204" pitchFamily="34" charset="0"/>
              <a:buChar char="•"/>
            </a:pPr>
            <a:endParaRPr lang="es-CO" dirty="0">
              <a:solidFill>
                <a:schemeClr val="tx1">
                  <a:lumMod val="75000"/>
                  <a:lumOff val="25000"/>
                </a:schemeClr>
              </a:solidFill>
            </a:endParaRPr>
          </a:p>
          <a:p>
            <a:pPr marL="285750" indent="-285750" algn="just">
              <a:buFont typeface="Arial" panose="020B0604020202020204" pitchFamily="34" charset="0"/>
              <a:buChar char="•"/>
            </a:pPr>
            <a:r>
              <a:rPr lang="es-CO" dirty="0">
                <a:solidFill>
                  <a:schemeClr val="tx1">
                    <a:lumMod val="75000"/>
                    <a:lumOff val="25000"/>
                  </a:schemeClr>
                </a:solidFill>
              </a:rPr>
              <a:t>En Catatumbo el rendimiento de los cultivos varía considerablemente según el tipo de tenencia de la tierra, mientras que en Putumayo la variación es muy baja.</a:t>
            </a:r>
            <a:endParaRPr lang="en-US" dirty="0">
              <a:solidFill>
                <a:schemeClr val="tx1">
                  <a:lumMod val="75000"/>
                  <a:lumOff val="25000"/>
                </a:schemeClr>
              </a:solidFill>
            </a:endParaRPr>
          </a:p>
          <a:p>
            <a:pPr marL="285750" indent="-285750" algn="just">
              <a:buFont typeface="Arial" panose="020B0604020202020204" pitchFamily="34" charset="0"/>
              <a:buChar char="•"/>
            </a:pPr>
            <a:endParaRPr lang="en-US" dirty="0">
              <a:solidFill>
                <a:schemeClr val="tx1">
                  <a:lumMod val="75000"/>
                  <a:lumOff val="25000"/>
                </a:schemeClr>
              </a:solidFill>
            </a:endParaRPr>
          </a:p>
        </p:txBody>
      </p:sp>
      <p:sp>
        <p:nvSpPr>
          <p:cNvPr id="9" name="Rectángulo 8">
            <a:extLst>
              <a:ext uri="{FF2B5EF4-FFF2-40B4-BE49-F238E27FC236}">
                <a16:creationId xmlns:a16="http://schemas.microsoft.com/office/drawing/2014/main" id="{99D39190-EC0E-4DA8-AF79-5C60AD4E2033}"/>
              </a:ext>
            </a:extLst>
          </p:cNvPr>
          <p:cNvSpPr/>
          <p:nvPr/>
        </p:nvSpPr>
        <p:spPr>
          <a:xfrm>
            <a:off x="162018" y="6594280"/>
            <a:ext cx="8496944" cy="246221"/>
          </a:xfrm>
          <a:prstGeom prst="rect">
            <a:avLst/>
          </a:prstGeom>
        </p:spPr>
        <p:txBody>
          <a:bodyPr wrap="square">
            <a:spAutoFit/>
          </a:bodyPr>
          <a:lstStyle/>
          <a:p>
            <a:r>
              <a:rPr lang="es-CO" sz="1000" i="1" dirty="0">
                <a:solidFill>
                  <a:srgbClr val="548235"/>
                </a:solidFill>
                <a:latin typeface="Arial" panose="020B0604020202020204" pitchFamily="34" charset="0"/>
                <a:cs typeface="Arial" panose="020B0604020202020204" pitchFamily="34" charset="0"/>
              </a:rPr>
              <a:t>Fuente: CNA (2014)</a:t>
            </a:r>
          </a:p>
        </p:txBody>
      </p:sp>
    </p:spTree>
    <p:extLst>
      <p:ext uri="{BB962C8B-B14F-4D97-AF65-F5344CB8AC3E}">
        <p14:creationId xmlns:p14="http://schemas.microsoft.com/office/powerpoint/2010/main" val="114155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C1C6E92-9EF7-460B-8589-61EA65E3684A}"/>
              </a:ext>
            </a:extLst>
          </p:cNvPr>
          <p:cNvPicPr>
            <a:picLocks noChangeAspect="1"/>
          </p:cNvPicPr>
          <p:nvPr/>
        </p:nvPicPr>
        <p:blipFill rotWithShape="1">
          <a:blip r:embed="rId2"/>
          <a:srcRect l="21909" t="23916" r="48879" b="28485"/>
          <a:stretch/>
        </p:blipFill>
        <p:spPr>
          <a:xfrm>
            <a:off x="2987824" y="908720"/>
            <a:ext cx="5976664" cy="5477968"/>
          </a:xfrm>
          <a:prstGeom prst="rect">
            <a:avLst/>
          </a:prstGeom>
        </p:spPr>
      </p:pic>
    </p:spTree>
    <p:extLst>
      <p:ext uri="{BB962C8B-B14F-4D97-AF65-F5344CB8AC3E}">
        <p14:creationId xmlns:p14="http://schemas.microsoft.com/office/powerpoint/2010/main" val="1041625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332656"/>
            <a:ext cx="7918192" cy="963209"/>
          </a:xfrm>
        </p:spPr>
        <p:txBody>
          <a:bodyPr/>
          <a:lstStyle/>
          <a:p>
            <a:r>
              <a:rPr lang="es-CL" dirty="0"/>
              <a:t>conclusiones</a:t>
            </a:r>
          </a:p>
        </p:txBody>
      </p:sp>
      <p:sp>
        <p:nvSpPr>
          <p:cNvPr id="3" name="Rectángulo 2">
            <a:extLst>
              <a:ext uri="{FF2B5EF4-FFF2-40B4-BE49-F238E27FC236}">
                <a16:creationId xmlns:a16="http://schemas.microsoft.com/office/drawing/2014/main" id="{E479F8FE-4553-4CBC-A4B6-5295E71AB9F0}"/>
              </a:ext>
            </a:extLst>
          </p:cNvPr>
          <p:cNvSpPr/>
          <p:nvPr/>
        </p:nvSpPr>
        <p:spPr>
          <a:xfrm>
            <a:off x="539552" y="1295865"/>
            <a:ext cx="7992888" cy="5355312"/>
          </a:xfrm>
          <a:prstGeom prst="rect">
            <a:avLst/>
          </a:prstGeom>
        </p:spPr>
        <p:txBody>
          <a:bodyPr wrap="square">
            <a:spAutoFit/>
          </a:bodyPr>
          <a:lstStyle/>
          <a:p>
            <a:pPr marL="285750" indent="-285750" algn="just">
              <a:buFont typeface="Arial" panose="020B0604020202020204" pitchFamily="34" charset="0"/>
              <a:buChar char="•"/>
            </a:pPr>
            <a:r>
              <a:rPr lang="es-CO" dirty="0">
                <a:solidFill>
                  <a:schemeClr val="tx1">
                    <a:lumMod val="75000"/>
                    <a:lumOff val="25000"/>
                  </a:schemeClr>
                </a:solidFill>
              </a:rPr>
              <a:t>Para identificar potencialidades de inversión en los territorios es necesario identificar las particularidades de cada subregión y dentro de las subregiones</a:t>
            </a:r>
          </a:p>
          <a:p>
            <a:pPr marL="285750" indent="-285750" algn="just">
              <a:buFont typeface="Arial" panose="020B0604020202020204" pitchFamily="34" charset="0"/>
              <a:buChar char="•"/>
            </a:pPr>
            <a:endParaRPr lang="es-CO" dirty="0">
              <a:solidFill>
                <a:schemeClr val="tx1">
                  <a:lumMod val="75000"/>
                  <a:lumOff val="25000"/>
                </a:schemeClr>
              </a:solidFill>
            </a:endParaRPr>
          </a:p>
          <a:p>
            <a:pPr marL="285750" indent="-285750" algn="just">
              <a:buFont typeface="Arial" panose="020B0604020202020204" pitchFamily="34" charset="0"/>
              <a:buChar char="•"/>
            </a:pPr>
            <a:r>
              <a:rPr lang="es-CO" dirty="0">
                <a:solidFill>
                  <a:schemeClr val="tx1">
                    <a:lumMod val="75000"/>
                    <a:lumOff val="25000"/>
                  </a:schemeClr>
                </a:solidFill>
              </a:rPr>
              <a:t>Hay regiones PDET donde los principales sectores generadores de valor agregado son  diferentes al agropecuario</a:t>
            </a:r>
          </a:p>
          <a:p>
            <a:pPr marL="285750" indent="-285750" algn="just">
              <a:buFont typeface="Arial" panose="020B0604020202020204" pitchFamily="34" charset="0"/>
              <a:buChar char="•"/>
            </a:pPr>
            <a:endParaRPr lang="es-CO" dirty="0">
              <a:solidFill>
                <a:schemeClr val="tx1">
                  <a:lumMod val="75000"/>
                  <a:lumOff val="25000"/>
                </a:schemeClr>
              </a:solidFill>
            </a:endParaRPr>
          </a:p>
          <a:p>
            <a:pPr marL="285750" indent="-285750" algn="just">
              <a:buFont typeface="Arial" panose="020B0604020202020204" pitchFamily="34" charset="0"/>
              <a:buChar char="•"/>
            </a:pPr>
            <a:r>
              <a:rPr lang="es-CO" dirty="0">
                <a:solidFill>
                  <a:schemeClr val="tx1">
                    <a:lumMod val="75000"/>
                    <a:lumOff val="25000"/>
                  </a:schemeClr>
                </a:solidFill>
              </a:rPr>
              <a:t>Los datos uso del suelo evidencian que hay regiones PDET sobre-intervenidas generando mayores conflictos, mientras que hay regiones con baja conflictividad y gran potencial</a:t>
            </a:r>
          </a:p>
          <a:p>
            <a:pPr marL="285750" indent="-285750" algn="just">
              <a:buFont typeface="Arial" panose="020B0604020202020204" pitchFamily="34" charset="0"/>
              <a:buChar char="•"/>
            </a:pPr>
            <a:endParaRPr lang="es-CO" dirty="0">
              <a:solidFill>
                <a:schemeClr val="tx1">
                  <a:lumMod val="75000"/>
                  <a:lumOff val="25000"/>
                </a:schemeClr>
              </a:solidFill>
            </a:endParaRPr>
          </a:p>
          <a:p>
            <a:pPr marL="285750" indent="-285750" algn="just">
              <a:buFont typeface="Arial" panose="020B0604020202020204" pitchFamily="34" charset="0"/>
              <a:buChar char="•"/>
            </a:pPr>
            <a:r>
              <a:rPr lang="es-CO" dirty="0">
                <a:solidFill>
                  <a:schemeClr val="tx1">
                    <a:lumMod val="75000"/>
                    <a:lumOff val="25000"/>
                  </a:schemeClr>
                </a:solidFill>
              </a:rPr>
              <a:t>Es necesario crear incentivos para que los jóvenes y mujeres trabajen en los distintos eslabones de las cadenas productivas. </a:t>
            </a:r>
          </a:p>
          <a:p>
            <a:pPr marL="285750" indent="-285750" algn="just">
              <a:buFont typeface="Arial" panose="020B0604020202020204" pitchFamily="34" charset="0"/>
              <a:buChar char="•"/>
            </a:pPr>
            <a:endParaRPr lang="es-CO" dirty="0">
              <a:solidFill>
                <a:schemeClr val="tx1">
                  <a:lumMod val="75000"/>
                  <a:lumOff val="25000"/>
                </a:schemeClr>
              </a:solidFill>
            </a:endParaRPr>
          </a:p>
          <a:p>
            <a:pPr marL="285750" indent="-285750" algn="just">
              <a:buFont typeface="Arial" panose="020B0604020202020204" pitchFamily="34" charset="0"/>
              <a:buChar char="•"/>
            </a:pPr>
            <a:r>
              <a:rPr lang="es-CO" dirty="0">
                <a:solidFill>
                  <a:schemeClr val="tx1">
                    <a:lumMod val="75000"/>
                    <a:lumOff val="25000"/>
                  </a:schemeClr>
                </a:solidFill>
              </a:rPr>
              <a:t>El trabajo en las cadenas analizadas se centra en la producción primaria, existe una gran oportunidad para </a:t>
            </a:r>
            <a:r>
              <a:rPr lang="es-CO" i="1" dirty="0">
                <a:solidFill>
                  <a:schemeClr val="tx1">
                    <a:lumMod val="75000"/>
                    <a:lumOff val="25000"/>
                  </a:schemeClr>
                </a:solidFill>
              </a:rPr>
              <a:t>explotar </a:t>
            </a:r>
            <a:r>
              <a:rPr lang="es-CO" dirty="0">
                <a:solidFill>
                  <a:schemeClr val="tx1">
                    <a:lumMod val="75000"/>
                    <a:lumOff val="25000"/>
                  </a:schemeClr>
                </a:solidFill>
              </a:rPr>
              <a:t>el potencial de los demás eslabones. </a:t>
            </a:r>
          </a:p>
          <a:p>
            <a:pPr marL="285750" indent="-285750" algn="just">
              <a:buFont typeface="Arial" panose="020B0604020202020204" pitchFamily="34" charset="0"/>
              <a:buChar char="•"/>
            </a:pPr>
            <a:endParaRPr lang="es-CO" dirty="0">
              <a:solidFill>
                <a:schemeClr val="tx1">
                  <a:lumMod val="75000"/>
                  <a:lumOff val="25000"/>
                </a:schemeClr>
              </a:solidFill>
            </a:endParaRPr>
          </a:p>
          <a:p>
            <a:pPr marL="285750" indent="-285750" algn="just">
              <a:buFont typeface="Arial" panose="020B0604020202020204" pitchFamily="34" charset="0"/>
              <a:buChar char="•"/>
            </a:pPr>
            <a:endParaRPr lang="es-CO" dirty="0">
              <a:solidFill>
                <a:schemeClr val="tx1">
                  <a:lumMod val="75000"/>
                  <a:lumOff val="25000"/>
                </a:schemeClr>
              </a:solidFill>
            </a:endParaRPr>
          </a:p>
          <a:p>
            <a:pPr marL="285750" indent="-285750" algn="just">
              <a:buFont typeface="Arial" panose="020B0604020202020204" pitchFamily="34" charset="0"/>
              <a:buChar char="•"/>
            </a:pPr>
            <a:endParaRPr lang="es-CO" dirty="0">
              <a:solidFill>
                <a:schemeClr val="tx1">
                  <a:lumMod val="75000"/>
                  <a:lumOff val="25000"/>
                </a:schemeClr>
              </a:solidFill>
            </a:endParaRPr>
          </a:p>
          <a:p>
            <a:pPr marL="285750" indent="-285750" algn="just">
              <a:buFont typeface="Arial" panose="020B0604020202020204" pitchFamily="34" charset="0"/>
              <a:buChar char="•"/>
            </a:pPr>
            <a:endParaRPr lang="es-CO" dirty="0">
              <a:solidFill>
                <a:schemeClr val="tx1">
                  <a:lumMod val="75000"/>
                  <a:lumOff val="25000"/>
                </a:schemeClr>
              </a:solidFill>
            </a:endParaRPr>
          </a:p>
        </p:txBody>
      </p:sp>
    </p:spTree>
    <p:extLst>
      <p:ext uri="{BB962C8B-B14F-4D97-AF65-F5344CB8AC3E}">
        <p14:creationId xmlns:p14="http://schemas.microsoft.com/office/powerpoint/2010/main" val="3208762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CO" dirty="0"/>
              <a:t>OPORTUNIDADES  ECON</a:t>
            </a:r>
            <a:r>
              <a:rPr lang="en-US" dirty="0"/>
              <a:t>ÓMICAS </a:t>
            </a:r>
            <a:r>
              <a:rPr lang="es-CO" dirty="0"/>
              <a:t>EN ZONAS </a:t>
            </a:r>
            <a:r>
              <a:rPr lang="es-CO" dirty="0" err="1"/>
              <a:t>pdet</a:t>
            </a:r>
            <a:endParaRPr lang="es-CL" dirty="0"/>
          </a:p>
        </p:txBody>
      </p:sp>
    </p:spTree>
    <p:extLst>
      <p:ext uri="{BB962C8B-B14F-4D97-AF65-F5344CB8AC3E}">
        <p14:creationId xmlns:p14="http://schemas.microsoft.com/office/powerpoint/2010/main" val="1996473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CC036D-736F-417E-8C3A-C764B7139CA6}"/>
              </a:ext>
            </a:extLst>
          </p:cNvPr>
          <p:cNvSpPr>
            <a:spLocks noGrp="1"/>
          </p:cNvSpPr>
          <p:nvPr>
            <p:ph type="title"/>
          </p:nvPr>
        </p:nvSpPr>
        <p:spPr/>
        <p:txBody>
          <a:bodyPr/>
          <a:lstStyle/>
          <a:p>
            <a:r>
              <a:rPr lang="en-US" dirty="0"/>
              <a:t>Los </a:t>
            </a:r>
            <a:r>
              <a:rPr lang="en-US" dirty="0" err="1"/>
              <a:t>programas</a:t>
            </a:r>
            <a:r>
              <a:rPr lang="en-US" dirty="0"/>
              <a:t> de </a:t>
            </a:r>
            <a:r>
              <a:rPr lang="en-US" dirty="0" err="1"/>
              <a:t>desarrollo</a:t>
            </a:r>
            <a:r>
              <a:rPr lang="en-US" dirty="0"/>
              <a:t> con </a:t>
            </a:r>
            <a:r>
              <a:rPr lang="en-US" dirty="0" err="1"/>
              <a:t>enfoque</a:t>
            </a:r>
            <a:r>
              <a:rPr lang="en-US" dirty="0"/>
              <a:t> territorial</a:t>
            </a:r>
          </a:p>
        </p:txBody>
      </p:sp>
      <p:sp>
        <p:nvSpPr>
          <p:cNvPr id="3" name="Marcador de contenido 2">
            <a:extLst>
              <a:ext uri="{FF2B5EF4-FFF2-40B4-BE49-F238E27FC236}">
                <a16:creationId xmlns:a16="http://schemas.microsoft.com/office/drawing/2014/main" id="{943DF97E-31FF-4B69-A665-500F2A3ED7A3}"/>
              </a:ext>
            </a:extLst>
          </p:cNvPr>
          <p:cNvSpPr>
            <a:spLocks noGrp="1"/>
          </p:cNvSpPr>
          <p:nvPr>
            <p:ph sz="half" idx="1"/>
          </p:nvPr>
        </p:nvSpPr>
        <p:spPr>
          <a:xfrm>
            <a:off x="313658" y="1561164"/>
            <a:ext cx="4136567" cy="432048"/>
          </a:xfrm>
        </p:spPr>
        <p:txBody>
          <a:bodyPr/>
          <a:lstStyle/>
          <a:p>
            <a:pPr marL="17463" indent="0" algn="just">
              <a:buNone/>
            </a:pPr>
            <a:r>
              <a:rPr lang="en-US" b="0" dirty="0" err="1">
                <a:solidFill>
                  <a:srgbClr val="548235"/>
                </a:solidFill>
              </a:rPr>
              <a:t>Decreto</a:t>
            </a:r>
            <a:r>
              <a:rPr lang="en-US" b="0" dirty="0">
                <a:solidFill>
                  <a:srgbClr val="548235"/>
                </a:solidFill>
              </a:rPr>
              <a:t> 893 de 2017</a:t>
            </a:r>
            <a:r>
              <a:rPr lang="en-US" b="0" dirty="0">
                <a:solidFill>
                  <a:schemeClr val="tx1">
                    <a:lumMod val="65000"/>
                    <a:lumOff val="35000"/>
                  </a:schemeClr>
                </a:solidFill>
              </a:rPr>
              <a:t>: </a:t>
            </a:r>
            <a:r>
              <a:rPr lang="es-CO" sz="1800" b="0" dirty="0">
                <a:solidFill>
                  <a:schemeClr val="tx1">
                    <a:lumMod val="65000"/>
                    <a:lumOff val="35000"/>
                  </a:schemeClr>
                </a:solidFill>
              </a:rPr>
              <a:t>l</a:t>
            </a:r>
            <a:r>
              <a:rPr lang="es-CO" sz="1800" b="0" dirty="0"/>
              <a:t>os proyectos que harán parte de los PDET se enfocarán en </a:t>
            </a:r>
            <a:r>
              <a:rPr lang="es-CO" sz="1800" dirty="0"/>
              <a:t>8 pilares </a:t>
            </a:r>
            <a:endParaRPr lang="en-US" dirty="0">
              <a:solidFill>
                <a:schemeClr val="tx1">
                  <a:lumMod val="65000"/>
                  <a:lumOff val="35000"/>
                </a:schemeClr>
              </a:solidFill>
            </a:endParaRPr>
          </a:p>
        </p:txBody>
      </p:sp>
      <p:sp>
        <p:nvSpPr>
          <p:cNvPr id="9" name="Rectángulo 8">
            <a:extLst>
              <a:ext uri="{FF2B5EF4-FFF2-40B4-BE49-F238E27FC236}">
                <a16:creationId xmlns:a16="http://schemas.microsoft.com/office/drawing/2014/main" id="{25AC57D9-2C4D-442D-A053-EE670397B24A}"/>
              </a:ext>
            </a:extLst>
          </p:cNvPr>
          <p:cNvSpPr/>
          <p:nvPr/>
        </p:nvSpPr>
        <p:spPr>
          <a:xfrm>
            <a:off x="-36512" y="6564849"/>
            <a:ext cx="9086633" cy="261610"/>
          </a:xfrm>
          <a:prstGeom prst="rect">
            <a:avLst/>
          </a:prstGeom>
        </p:spPr>
        <p:txBody>
          <a:bodyPr wrap="square">
            <a:spAutoFit/>
          </a:bodyPr>
          <a:lstStyle/>
          <a:p>
            <a:r>
              <a:rPr lang="es-CO" sz="1050" i="1" dirty="0">
                <a:solidFill>
                  <a:srgbClr val="548235"/>
                </a:solidFill>
                <a:latin typeface="Arial" panose="020B0604020202020204" pitchFamily="34" charset="0"/>
                <a:cs typeface="Arial" panose="020B0604020202020204" pitchFamily="34" charset="0"/>
              </a:rPr>
              <a:t>Fuente: http://es.presidencia.gov.co/normativa/normativa/DECRETO%20893%20DEL%2028%20DE%20MAYO%20DE%202017.pdf</a:t>
            </a:r>
          </a:p>
        </p:txBody>
      </p:sp>
      <p:sp>
        <p:nvSpPr>
          <p:cNvPr id="10" name="CuadroTexto 9">
            <a:extLst>
              <a:ext uri="{FF2B5EF4-FFF2-40B4-BE49-F238E27FC236}">
                <a16:creationId xmlns:a16="http://schemas.microsoft.com/office/drawing/2014/main" id="{6E3853B5-65E8-40C9-9636-22C6E9003844}"/>
              </a:ext>
            </a:extLst>
          </p:cNvPr>
          <p:cNvSpPr txBox="1"/>
          <p:nvPr/>
        </p:nvSpPr>
        <p:spPr>
          <a:xfrm>
            <a:off x="372611" y="2780928"/>
            <a:ext cx="3911357" cy="3293209"/>
          </a:xfrm>
          <a:prstGeom prst="rect">
            <a:avLst/>
          </a:prstGeom>
          <a:noFill/>
        </p:spPr>
        <p:txBody>
          <a:bodyPr wrap="square" rtlCol="0">
            <a:spAutoFit/>
          </a:bodyPr>
          <a:lstStyle/>
          <a:p>
            <a:pPr marL="342900" indent="-342900" algn="just">
              <a:buFont typeface="+mj-lt"/>
              <a:buAutoNum type="arabicPeriod"/>
            </a:pPr>
            <a:r>
              <a:rPr lang="es-CO" sz="1600" dirty="0">
                <a:solidFill>
                  <a:schemeClr val="tx1">
                    <a:lumMod val="75000"/>
                    <a:lumOff val="25000"/>
                  </a:schemeClr>
                </a:solidFill>
                <a:latin typeface="Arial" panose="020B0604020202020204" pitchFamily="34" charset="0"/>
                <a:cs typeface="Arial" panose="020B0604020202020204" pitchFamily="34" charset="0"/>
              </a:rPr>
              <a:t>Ordenamiento social de la propiedad rural y uso del suelo.</a:t>
            </a:r>
          </a:p>
          <a:p>
            <a:pPr marL="342900" indent="-342900" algn="just">
              <a:buFont typeface="+mj-lt"/>
              <a:buAutoNum type="arabicPeriod"/>
            </a:pPr>
            <a:r>
              <a:rPr lang="es-CO" sz="1600" dirty="0">
                <a:solidFill>
                  <a:schemeClr val="tx1">
                    <a:lumMod val="75000"/>
                    <a:lumOff val="25000"/>
                  </a:schemeClr>
                </a:solidFill>
                <a:latin typeface="Arial" panose="020B0604020202020204" pitchFamily="34" charset="0"/>
                <a:cs typeface="Arial" panose="020B0604020202020204" pitchFamily="34" charset="0"/>
              </a:rPr>
              <a:t>Reactivación económica y producción agropecuaria.</a:t>
            </a:r>
          </a:p>
          <a:p>
            <a:pPr marL="342900" indent="-342900" algn="just">
              <a:buFont typeface="+mj-lt"/>
              <a:buAutoNum type="arabicPeriod"/>
            </a:pPr>
            <a:r>
              <a:rPr lang="es-CO" sz="1600" dirty="0">
                <a:solidFill>
                  <a:schemeClr val="tx1">
                    <a:lumMod val="75000"/>
                    <a:lumOff val="25000"/>
                  </a:schemeClr>
                </a:solidFill>
                <a:latin typeface="Arial" panose="020B0604020202020204" pitchFamily="34" charset="0"/>
                <a:cs typeface="Arial" panose="020B0604020202020204" pitchFamily="34" charset="0"/>
              </a:rPr>
              <a:t>Educación rural.</a:t>
            </a:r>
          </a:p>
          <a:p>
            <a:pPr marL="342900" indent="-342900" algn="just">
              <a:buFont typeface="+mj-lt"/>
              <a:buAutoNum type="arabicPeriod"/>
            </a:pPr>
            <a:r>
              <a:rPr lang="es-CO" sz="1600" dirty="0">
                <a:solidFill>
                  <a:schemeClr val="tx1">
                    <a:lumMod val="75000"/>
                    <a:lumOff val="25000"/>
                  </a:schemeClr>
                </a:solidFill>
                <a:latin typeface="Arial" panose="020B0604020202020204" pitchFamily="34" charset="0"/>
                <a:cs typeface="Arial" panose="020B0604020202020204" pitchFamily="34" charset="0"/>
              </a:rPr>
              <a:t>Vivienda, agua potable y saneamiento.</a:t>
            </a:r>
          </a:p>
          <a:p>
            <a:pPr marL="342900" indent="-342900" algn="just">
              <a:buFont typeface="+mj-lt"/>
              <a:buAutoNum type="arabicPeriod"/>
            </a:pPr>
            <a:r>
              <a:rPr lang="es-CO" sz="1600" dirty="0">
                <a:solidFill>
                  <a:schemeClr val="tx1">
                    <a:lumMod val="75000"/>
                    <a:lumOff val="25000"/>
                  </a:schemeClr>
                </a:solidFill>
                <a:latin typeface="Arial" panose="020B0604020202020204" pitchFamily="34" charset="0"/>
                <a:cs typeface="Arial" panose="020B0604020202020204" pitchFamily="34" charset="0"/>
              </a:rPr>
              <a:t>Salud rural.</a:t>
            </a:r>
          </a:p>
          <a:p>
            <a:pPr marL="342900" indent="-342900" algn="just">
              <a:buFont typeface="+mj-lt"/>
              <a:buAutoNum type="arabicPeriod"/>
            </a:pPr>
            <a:r>
              <a:rPr lang="es-CO" sz="1600" dirty="0">
                <a:solidFill>
                  <a:schemeClr val="tx1">
                    <a:lumMod val="75000"/>
                    <a:lumOff val="25000"/>
                  </a:schemeClr>
                </a:solidFill>
                <a:latin typeface="Arial" panose="020B0604020202020204" pitchFamily="34" charset="0"/>
                <a:cs typeface="Arial" panose="020B0604020202020204" pitchFamily="34" charset="0"/>
              </a:rPr>
              <a:t>Derecho a la alimentación.</a:t>
            </a:r>
          </a:p>
          <a:p>
            <a:pPr marL="342900" indent="-342900" algn="just">
              <a:buFont typeface="+mj-lt"/>
              <a:buAutoNum type="arabicPeriod"/>
            </a:pPr>
            <a:r>
              <a:rPr lang="es-CO" sz="1600" dirty="0">
                <a:solidFill>
                  <a:schemeClr val="tx1">
                    <a:lumMod val="75000"/>
                    <a:lumOff val="25000"/>
                  </a:schemeClr>
                </a:solidFill>
                <a:latin typeface="Arial" panose="020B0604020202020204" pitchFamily="34" charset="0"/>
                <a:cs typeface="Arial" panose="020B0604020202020204" pitchFamily="34" charset="0"/>
              </a:rPr>
              <a:t>Reconciliación, convivencia y paz.</a:t>
            </a:r>
          </a:p>
          <a:p>
            <a:pPr marL="342900" indent="-342900" algn="just">
              <a:buFont typeface="+mj-lt"/>
              <a:buAutoNum type="arabicPeriod"/>
            </a:pPr>
            <a:r>
              <a:rPr lang="es-CO" sz="1600" dirty="0">
                <a:solidFill>
                  <a:schemeClr val="tx1">
                    <a:lumMod val="75000"/>
                    <a:lumOff val="25000"/>
                  </a:schemeClr>
                </a:solidFill>
                <a:latin typeface="Arial" panose="020B0604020202020204" pitchFamily="34" charset="0"/>
                <a:cs typeface="Arial" panose="020B0604020202020204" pitchFamily="34" charset="0"/>
              </a:rPr>
              <a:t>Infraestructura y adecuación de tierras.</a:t>
            </a:r>
          </a:p>
          <a:p>
            <a:pPr marL="342900" indent="-342900" algn="just">
              <a:buFont typeface="+mj-lt"/>
              <a:buAutoNum type="arabicPeriod"/>
            </a:pPr>
            <a:endParaRPr lang="es-CO" sz="16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7" name="Imagen 6" descr="Imagen que contiene texto, mapa&#10;&#10;Descripción generada con confianza muy alta">
            <a:extLst>
              <a:ext uri="{FF2B5EF4-FFF2-40B4-BE49-F238E27FC236}">
                <a16:creationId xmlns:a16="http://schemas.microsoft.com/office/drawing/2014/main" id="{47F9D924-1350-4A5B-A31B-3D31517E80CF}"/>
              </a:ext>
            </a:extLst>
          </p:cNvPr>
          <p:cNvPicPr>
            <a:picLocks noChangeAspect="1"/>
          </p:cNvPicPr>
          <p:nvPr/>
        </p:nvPicPr>
        <p:blipFill rotWithShape="1">
          <a:blip r:embed="rId2">
            <a:extLst>
              <a:ext uri="{28A0092B-C50C-407E-A947-70E740481C1C}">
                <a14:useLocalDpi xmlns:a14="http://schemas.microsoft.com/office/drawing/2010/main" val="0"/>
              </a:ext>
            </a:extLst>
          </a:blip>
          <a:srcRect l="11953" t="3801" r="2718" b="9051"/>
          <a:stretch/>
        </p:blipFill>
        <p:spPr>
          <a:xfrm>
            <a:off x="5004048" y="1107658"/>
            <a:ext cx="3943227" cy="5211835"/>
          </a:xfrm>
          <a:prstGeom prst="rect">
            <a:avLst/>
          </a:prstGeom>
        </p:spPr>
      </p:pic>
    </p:spTree>
    <p:extLst>
      <p:ext uri="{BB962C8B-B14F-4D97-AF65-F5344CB8AC3E}">
        <p14:creationId xmlns:p14="http://schemas.microsoft.com/office/powerpoint/2010/main" val="2839302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mapa, texto&#10;&#10;Descripción generada con confianza muy alta">
            <a:extLst>
              <a:ext uri="{FF2B5EF4-FFF2-40B4-BE49-F238E27FC236}">
                <a16:creationId xmlns:a16="http://schemas.microsoft.com/office/drawing/2014/main" id="{9515E4C0-C61F-4C6E-B35A-358EB6259DFA}"/>
              </a:ext>
            </a:extLst>
          </p:cNvPr>
          <p:cNvPicPr>
            <a:picLocks noChangeAspect="1"/>
          </p:cNvPicPr>
          <p:nvPr/>
        </p:nvPicPr>
        <p:blipFill rotWithShape="1">
          <a:blip r:embed="rId3">
            <a:extLst>
              <a:ext uri="{28A0092B-C50C-407E-A947-70E740481C1C}">
                <a14:useLocalDpi xmlns:a14="http://schemas.microsoft.com/office/drawing/2010/main" val="0"/>
              </a:ext>
            </a:extLst>
          </a:blip>
          <a:srcRect b="3670"/>
          <a:stretch/>
        </p:blipFill>
        <p:spPr>
          <a:xfrm>
            <a:off x="3078846" y="395484"/>
            <a:ext cx="5213363" cy="6499080"/>
          </a:xfrm>
          <a:prstGeom prst="rect">
            <a:avLst/>
          </a:prstGeom>
        </p:spPr>
      </p:pic>
      <p:sp>
        <p:nvSpPr>
          <p:cNvPr id="3" name="2 Título"/>
          <p:cNvSpPr>
            <a:spLocks noGrp="1"/>
          </p:cNvSpPr>
          <p:nvPr>
            <p:ph type="title"/>
          </p:nvPr>
        </p:nvSpPr>
        <p:spPr>
          <a:xfrm>
            <a:off x="844249" y="153030"/>
            <a:ext cx="7918192" cy="963209"/>
          </a:xfrm>
        </p:spPr>
        <p:txBody>
          <a:bodyPr/>
          <a:lstStyle/>
          <a:p>
            <a:r>
              <a:rPr lang="en-US" dirty="0" err="1"/>
              <a:t>Análisis</a:t>
            </a:r>
            <a:r>
              <a:rPr lang="en-US" dirty="0"/>
              <a:t> de </a:t>
            </a:r>
            <a:r>
              <a:rPr lang="en-US" dirty="0" err="1"/>
              <a:t>oportunidades</a:t>
            </a:r>
            <a:r>
              <a:rPr lang="en-US" dirty="0"/>
              <a:t> </a:t>
            </a:r>
            <a:r>
              <a:rPr lang="en-US" dirty="0" err="1"/>
              <a:t>en</a:t>
            </a:r>
            <a:r>
              <a:rPr lang="en-US" dirty="0"/>
              <a:t> </a:t>
            </a:r>
            <a:r>
              <a:rPr lang="en-US" dirty="0" err="1"/>
              <a:t>tres</a:t>
            </a:r>
            <a:r>
              <a:rPr lang="en-US" dirty="0"/>
              <a:t> </a:t>
            </a:r>
            <a:r>
              <a:rPr lang="en-US" dirty="0" err="1"/>
              <a:t>subregiones</a:t>
            </a:r>
            <a:r>
              <a:rPr lang="en-US" dirty="0"/>
              <a:t> </a:t>
            </a:r>
            <a:endParaRPr lang="es-CL" dirty="0"/>
          </a:p>
        </p:txBody>
      </p:sp>
      <p:sp>
        <p:nvSpPr>
          <p:cNvPr id="10" name="Rectángulo 9">
            <a:extLst>
              <a:ext uri="{FF2B5EF4-FFF2-40B4-BE49-F238E27FC236}">
                <a16:creationId xmlns:a16="http://schemas.microsoft.com/office/drawing/2014/main" id="{D3130182-4F14-4349-8CE9-8B75CC5F05B0}"/>
              </a:ext>
            </a:extLst>
          </p:cNvPr>
          <p:cNvSpPr/>
          <p:nvPr/>
        </p:nvSpPr>
        <p:spPr>
          <a:xfrm>
            <a:off x="6138182" y="1318155"/>
            <a:ext cx="288032" cy="14401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FFFF00"/>
              </a:solidFill>
            </a:endParaRPr>
          </a:p>
        </p:txBody>
      </p:sp>
      <p:sp>
        <p:nvSpPr>
          <p:cNvPr id="14" name="CuadroTexto 13"/>
          <p:cNvSpPr txBox="1"/>
          <p:nvPr/>
        </p:nvSpPr>
        <p:spPr>
          <a:xfrm>
            <a:off x="6084168" y="1508445"/>
            <a:ext cx="2467991" cy="369332"/>
          </a:xfrm>
          <a:prstGeom prst="rect">
            <a:avLst/>
          </a:prstGeom>
          <a:noFill/>
        </p:spPr>
        <p:txBody>
          <a:bodyPr wrap="square" rtlCol="0">
            <a:spAutoFit/>
          </a:bodyPr>
          <a:lstStyle/>
          <a:p>
            <a:r>
              <a:rPr lang="es-CO" dirty="0"/>
              <a:t>Población total </a:t>
            </a:r>
            <a:r>
              <a:rPr lang="es-CO" b="1" dirty="0"/>
              <a:t>140.693</a:t>
            </a:r>
          </a:p>
        </p:txBody>
      </p:sp>
      <p:sp>
        <p:nvSpPr>
          <p:cNvPr id="18" name="CuadroTexto 17">
            <a:extLst>
              <a:ext uri="{FF2B5EF4-FFF2-40B4-BE49-F238E27FC236}">
                <a16:creationId xmlns:a16="http://schemas.microsoft.com/office/drawing/2014/main" id="{2050DE39-CCD7-472E-AEC1-75783F63484B}"/>
              </a:ext>
            </a:extLst>
          </p:cNvPr>
          <p:cNvSpPr txBox="1"/>
          <p:nvPr/>
        </p:nvSpPr>
        <p:spPr>
          <a:xfrm>
            <a:off x="6399482" y="1745674"/>
            <a:ext cx="1921169" cy="369332"/>
          </a:xfrm>
          <a:prstGeom prst="rect">
            <a:avLst/>
          </a:prstGeom>
          <a:noFill/>
        </p:spPr>
        <p:txBody>
          <a:bodyPr wrap="square" rtlCol="0">
            <a:spAutoFit/>
          </a:bodyPr>
          <a:lstStyle/>
          <a:p>
            <a:r>
              <a:rPr lang="es-CO" dirty="0"/>
              <a:t># Municipios: 8</a:t>
            </a:r>
            <a:endParaRPr lang="es-CO" b="1" dirty="0"/>
          </a:p>
        </p:txBody>
      </p:sp>
      <p:sp>
        <p:nvSpPr>
          <p:cNvPr id="19" name="CuadroTexto 18">
            <a:extLst>
              <a:ext uri="{FF2B5EF4-FFF2-40B4-BE49-F238E27FC236}">
                <a16:creationId xmlns:a16="http://schemas.microsoft.com/office/drawing/2014/main" id="{19059661-4D10-4E9F-A4EA-595C7C594D5F}"/>
              </a:ext>
            </a:extLst>
          </p:cNvPr>
          <p:cNvSpPr txBox="1"/>
          <p:nvPr/>
        </p:nvSpPr>
        <p:spPr>
          <a:xfrm>
            <a:off x="6233289" y="1996400"/>
            <a:ext cx="2130103" cy="369332"/>
          </a:xfrm>
          <a:prstGeom prst="rect">
            <a:avLst/>
          </a:prstGeom>
          <a:noFill/>
        </p:spPr>
        <p:txBody>
          <a:bodyPr wrap="square" rtlCol="0">
            <a:spAutoFit/>
          </a:bodyPr>
          <a:lstStyle/>
          <a:p>
            <a:r>
              <a:rPr lang="es-CO" dirty="0"/>
              <a:t>Población étnica: 6%</a:t>
            </a:r>
            <a:endParaRPr lang="es-CO" b="1" dirty="0"/>
          </a:p>
        </p:txBody>
      </p:sp>
      <p:grpSp>
        <p:nvGrpSpPr>
          <p:cNvPr id="7" name="Grupo 6">
            <a:extLst>
              <a:ext uri="{FF2B5EF4-FFF2-40B4-BE49-F238E27FC236}">
                <a16:creationId xmlns:a16="http://schemas.microsoft.com/office/drawing/2014/main" id="{AF3E468C-9E1E-4119-8676-C734CADDF5DE}"/>
              </a:ext>
            </a:extLst>
          </p:cNvPr>
          <p:cNvGrpSpPr/>
          <p:nvPr/>
        </p:nvGrpSpPr>
        <p:grpSpPr>
          <a:xfrm>
            <a:off x="746569" y="4972886"/>
            <a:ext cx="2601295" cy="1336434"/>
            <a:chOff x="746569" y="3647644"/>
            <a:chExt cx="2601295" cy="1336434"/>
          </a:xfrm>
        </p:grpSpPr>
        <p:grpSp>
          <p:nvGrpSpPr>
            <p:cNvPr id="23" name="Grupo 22">
              <a:extLst>
                <a:ext uri="{FF2B5EF4-FFF2-40B4-BE49-F238E27FC236}">
                  <a16:creationId xmlns:a16="http://schemas.microsoft.com/office/drawing/2014/main" id="{6D208E47-0D54-49A2-B732-E8DCBA1D224A}"/>
                </a:ext>
              </a:extLst>
            </p:cNvPr>
            <p:cNvGrpSpPr/>
            <p:nvPr/>
          </p:nvGrpSpPr>
          <p:grpSpPr>
            <a:xfrm>
              <a:off x="746569" y="3647644"/>
              <a:ext cx="2527506" cy="1317711"/>
              <a:chOff x="807100" y="3263538"/>
              <a:chExt cx="2527506" cy="1317711"/>
            </a:xfrm>
          </p:grpSpPr>
          <p:sp>
            <p:nvSpPr>
              <p:cNvPr id="24" name="Rectángulo 23">
                <a:extLst>
                  <a:ext uri="{FF2B5EF4-FFF2-40B4-BE49-F238E27FC236}">
                    <a16:creationId xmlns:a16="http://schemas.microsoft.com/office/drawing/2014/main" id="{8A36E5A7-A36D-40B1-9546-1A41FF55AAF2}"/>
                  </a:ext>
                </a:extLst>
              </p:cNvPr>
              <p:cNvSpPr/>
              <p:nvPr/>
            </p:nvSpPr>
            <p:spPr>
              <a:xfrm>
                <a:off x="807100" y="3631557"/>
                <a:ext cx="2527506" cy="949692"/>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28" name="Grupo 27">
                <a:extLst>
                  <a:ext uri="{FF2B5EF4-FFF2-40B4-BE49-F238E27FC236}">
                    <a16:creationId xmlns:a16="http://schemas.microsoft.com/office/drawing/2014/main" id="{A66BD7EF-9C5A-429E-B47D-16BD2BF48C8F}"/>
                  </a:ext>
                </a:extLst>
              </p:cNvPr>
              <p:cNvGrpSpPr/>
              <p:nvPr/>
            </p:nvGrpSpPr>
            <p:grpSpPr>
              <a:xfrm>
                <a:off x="807100" y="3263538"/>
                <a:ext cx="2527506" cy="352341"/>
                <a:chOff x="852796" y="2815417"/>
                <a:chExt cx="2527506" cy="352341"/>
              </a:xfrm>
            </p:grpSpPr>
            <p:sp>
              <p:nvSpPr>
                <p:cNvPr id="29" name="Rectángulo 28">
                  <a:extLst>
                    <a:ext uri="{FF2B5EF4-FFF2-40B4-BE49-F238E27FC236}">
                      <a16:creationId xmlns:a16="http://schemas.microsoft.com/office/drawing/2014/main" id="{49EE1516-C649-4BD0-8A20-DFA2E3473536}"/>
                    </a:ext>
                  </a:extLst>
                </p:cNvPr>
                <p:cNvSpPr/>
                <p:nvPr/>
              </p:nvSpPr>
              <p:spPr>
                <a:xfrm>
                  <a:off x="852796" y="2815417"/>
                  <a:ext cx="2527506" cy="33855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CuadroTexto 29">
                  <a:extLst>
                    <a:ext uri="{FF2B5EF4-FFF2-40B4-BE49-F238E27FC236}">
                      <a16:creationId xmlns:a16="http://schemas.microsoft.com/office/drawing/2014/main" id="{53752FC7-CA71-47A2-ADD8-DB508D192F0F}"/>
                    </a:ext>
                  </a:extLst>
                </p:cNvPr>
                <p:cNvSpPr txBox="1"/>
                <p:nvPr/>
              </p:nvSpPr>
              <p:spPr>
                <a:xfrm>
                  <a:off x="891773" y="2829204"/>
                  <a:ext cx="2488529" cy="338554"/>
                </a:xfrm>
                <a:prstGeom prst="rect">
                  <a:avLst/>
                </a:prstGeom>
                <a:solidFill>
                  <a:srgbClr val="00B050"/>
                </a:solidFill>
              </p:spPr>
              <p:txBody>
                <a:bodyPr wrap="square" rtlCol="0">
                  <a:spAutoFit/>
                </a:bodyPr>
                <a:lstStyle/>
                <a:p>
                  <a:pPr algn="ctr"/>
                  <a:r>
                    <a:rPr lang="es-CO" sz="1600" dirty="0"/>
                    <a:t>Putumayo</a:t>
                  </a:r>
                </a:p>
              </p:txBody>
            </p:sp>
          </p:grpSp>
        </p:grpSp>
        <p:sp>
          <p:nvSpPr>
            <p:cNvPr id="31" name="CuadroTexto 30">
              <a:extLst>
                <a:ext uri="{FF2B5EF4-FFF2-40B4-BE49-F238E27FC236}">
                  <a16:creationId xmlns:a16="http://schemas.microsoft.com/office/drawing/2014/main" id="{B6DC8702-7649-41E2-B3DD-7BB1B1447425}"/>
                </a:ext>
              </a:extLst>
            </p:cNvPr>
            <p:cNvSpPr txBox="1"/>
            <p:nvPr/>
          </p:nvSpPr>
          <p:spPr>
            <a:xfrm>
              <a:off x="777268" y="4005064"/>
              <a:ext cx="2570596" cy="369332"/>
            </a:xfrm>
            <a:prstGeom prst="rect">
              <a:avLst/>
            </a:prstGeom>
            <a:noFill/>
          </p:spPr>
          <p:txBody>
            <a:bodyPr wrap="square" rtlCol="0">
              <a:spAutoFit/>
            </a:bodyPr>
            <a:lstStyle/>
            <a:p>
              <a:r>
                <a:rPr lang="es-CO" dirty="0"/>
                <a:t>Población total </a:t>
              </a:r>
              <a:r>
                <a:rPr lang="es-CO" b="1" dirty="0"/>
                <a:t>342.021</a:t>
              </a:r>
            </a:p>
          </p:txBody>
        </p:sp>
        <p:sp>
          <p:nvSpPr>
            <p:cNvPr id="32" name="CuadroTexto 31">
              <a:extLst>
                <a:ext uri="{FF2B5EF4-FFF2-40B4-BE49-F238E27FC236}">
                  <a16:creationId xmlns:a16="http://schemas.microsoft.com/office/drawing/2014/main" id="{E3D457A6-1BF6-4D35-AAFE-D56E1742A555}"/>
                </a:ext>
              </a:extLst>
            </p:cNvPr>
            <p:cNvSpPr txBox="1"/>
            <p:nvPr/>
          </p:nvSpPr>
          <p:spPr>
            <a:xfrm>
              <a:off x="1120012" y="4283129"/>
              <a:ext cx="1921169" cy="369332"/>
            </a:xfrm>
            <a:prstGeom prst="rect">
              <a:avLst/>
            </a:prstGeom>
            <a:noFill/>
          </p:spPr>
          <p:txBody>
            <a:bodyPr wrap="square" rtlCol="0">
              <a:spAutoFit/>
            </a:bodyPr>
            <a:lstStyle/>
            <a:p>
              <a:r>
                <a:rPr lang="es-CO" dirty="0"/>
                <a:t># Municipios: 9</a:t>
              </a:r>
              <a:endParaRPr lang="es-CO" b="1" dirty="0"/>
            </a:p>
          </p:txBody>
        </p:sp>
        <p:sp>
          <p:nvSpPr>
            <p:cNvPr id="33" name="CuadroTexto 32">
              <a:extLst>
                <a:ext uri="{FF2B5EF4-FFF2-40B4-BE49-F238E27FC236}">
                  <a16:creationId xmlns:a16="http://schemas.microsoft.com/office/drawing/2014/main" id="{0720C121-9F77-4ED6-A0EB-0E2512E2EFB4}"/>
                </a:ext>
              </a:extLst>
            </p:cNvPr>
            <p:cNvSpPr txBox="1"/>
            <p:nvPr/>
          </p:nvSpPr>
          <p:spPr>
            <a:xfrm>
              <a:off x="844249" y="4614746"/>
              <a:ext cx="2308923" cy="369332"/>
            </a:xfrm>
            <a:prstGeom prst="rect">
              <a:avLst/>
            </a:prstGeom>
            <a:noFill/>
          </p:spPr>
          <p:txBody>
            <a:bodyPr wrap="square" rtlCol="0">
              <a:spAutoFit/>
            </a:bodyPr>
            <a:lstStyle/>
            <a:p>
              <a:r>
                <a:rPr lang="es-CO" dirty="0"/>
                <a:t>Población étnica: 64%</a:t>
              </a:r>
              <a:endParaRPr lang="es-CO" b="1" dirty="0"/>
            </a:p>
          </p:txBody>
        </p:sp>
      </p:grpSp>
      <p:grpSp>
        <p:nvGrpSpPr>
          <p:cNvPr id="35" name="Grupo 34">
            <a:extLst>
              <a:ext uri="{FF2B5EF4-FFF2-40B4-BE49-F238E27FC236}">
                <a16:creationId xmlns:a16="http://schemas.microsoft.com/office/drawing/2014/main" id="{B60A3041-48BC-4043-9C26-4C06F95654F3}"/>
              </a:ext>
            </a:extLst>
          </p:cNvPr>
          <p:cNvGrpSpPr/>
          <p:nvPr/>
        </p:nvGrpSpPr>
        <p:grpSpPr>
          <a:xfrm>
            <a:off x="611560" y="2301614"/>
            <a:ext cx="2599211" cy="1343410"/>
            <a:chOff x="611560" y="2301614"/>
            <a:chExt cx="2599211" cy="1343410"/>
          </a:xfrm>
        </p:grpSpPr>
        <p:grpSp>
          <p:nvGrpSpPr>
            <p:cNvPr id="6" name="Grupo 5">
              <a:extLst>
                <a:ext uri="{FF2B5EF4-FFF2-40B4-BE49-F238E27FC236}">
                  <a16:creationId xmlns:a16="http://schemas.microsoft.com/office/drawing/2014/main" id="{ED22AA8C-9351-4BA5-8984-801A5628F96E}"/>
                </a:ext>
              </a:extLst>
            </p:cNvPr>
            <p:cNvGrpSpPr/>
            <p:nvPr/>
          </p:nvGrpSpPr>
          <p:grpSpPr>
            <a:xfrm>
              <a:off x="611560" y="2327313"/>
              <a:ext cx="2599211" cy="1317711"/>
              <a:chOff x="807100" y="3263538"/>
              <a:chExt cx="2599211" cy="1317711"/>
            </a:xfrm>
          </p:grpSpPr>
          <p:sp>
            <p:nvSpPr>
              <p:cNvPr id="8" name="Rectángulo 7">
                <a:extLst>
                  <a:ext uri="{FF2B5EF4-FFF2-40B4-BE49-F238E27FC236}">
                    <a16:creationId xmlns:a16="http://schemas.microsoft.com/office/drawing/2014/main" id="{6E30EB7F-0977-4C47-B032-15021080C82B}"/>
                  </a:ext>
                </a:extLst>
              </p:cNvPr>
              <p:cNvSpPr/>
              <p:nvPr/>
            </p:nvSpPr>
            <p:spPr>
              <a:xfrm>
                <a:off x="807100" y="3631557"/>
                <a:ext cx="2527506" cy="949692"/>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CuadroTexto 14"/>
              <p:cNvSpPr txBox="1"/>
              <p:nvPr/>
            </p:nvSpPr>
            <p:spPr>
              <a:xfrm>
                <a:off x="835715" y="3631557"/>
                <a:ext cx="2570596" cy="369332"/>
              </a:xfrm>
              <a:prstGeom prst="rect">
                <a:avLst/>
              </a:prstGeom>
              <a:noFill/>
            </p:spPr>
            <p:txBody>
              <a:bodyPr wrap="square" rtlCol="0">
                <a:spAutoFit/>
              </a:bodyPr>
              <a:lstStyle/>
              <a:p>
                <a:r>
                  <a:rPr lang="es-CO" dirty="0"/>
                  <a:t>Población total </a:t>
                </a:r>
                <a:r>
                  <a:rPr lang="es-CO" b="1" dirty="0"/>
                  <a:t>1.072.693</a:t>
                </a:r>
              </a:p>
            </p:txBody>
          </p:sp>
          <p:sp>
            <p:nvSpPr>
              <p:cNvPr id="16" name="CuadroTexto 15">
                <a:extLst>
                  <a:ext uri="{FF2B5EF4-FFF2-40B4-BE49-F238E27FC236}">
                    <a16:creationId xmlns:a16="http://schemas.microsoft.com/office/drawing/2014/main" id="{805431A7-5803-4104-8A66-916310FFF10E}"/>
                  </a:ext>
                </a:extLst>
              </p:cNvPr>
              <p:cNvSpPr txBox="1"/>
              <p:nvPr/>
            </p:nvSpPr>
            <p:spPr>
              <a:xfrm>
                <a:off x="1282679" y="3931082"/>
                <a:ext cx="1921169" cy="369332"/>
              </a:xfrm>
              <a:prstGeom prst="rect">
                <a:avLst/>
              </a:prstGeom>
              <a:noFill/>
            </p:spPr>
            <p:txBody>
              <a:bodyPr wrap="square" rtlCol="0">
                <a:spAutoFit/>
              </a:bodyPr>
              <a:lstStyle/>
              <a:p>
                <a:r>
                  <a:rPr lang="es-CO" dirty="0"/>
                  <a:t># Municipios: 24</a:t>
                </a:r>
                <a:endParaRPr lang="es-CO" b="1" dirty="0"/>
              </a:p>
            </p:txBody>
          </p:sp>
          <p:sp>
            <p:nvSpPr>
              <p:cNvPr id="21" name="CuadroTexto 20">
                <a:extLst>
                  <a:ext uri="{FF2B5EF4-FFF2-40B4-BE49-F238E27FC236}">
                    <a16:creationId xmlns:a16="http://schemas.microsoft.com/office/drawing/2014/main" id="{7311FA99-2417-41C0-974A-DD4F00734760}"/>
                  </a:ext>
                </a:extLst>
              </p:cNvPr>
              <p:cNvSpPr txBox="1"/>
              <p:nvPr/>
            </p:nvSpPr>
            <p:spPr>
              <a:xfrm>
                <a:off x="986286" y="4211917"/>
                <a:ext cx="2348320" cy="369332"/>
              </a:xfrm>
              <a:prstGeom prst="rect">
                <a:avLst/>
              </a:prstGeom>
              <a:noFill/>
            </p:spPr>
            <p:txBody>
              <a:bodyPr wrap="square" rtlCol="0">
                <a:spAutoFit/>
              </a:bodyPr>
              <a:lstStyle/>
              <a:p>
                <a:r>
                  <a:rPr lang="es-CO" dirty="0"/>
                  <a:t>Población étnica: 28%</a:t>
                </a:r>
                <a:endParaRPr lang="es-CO" b="1" dirty="0"/>
              </a:p>
            </p:txBody>
          </p:sp>
          <p:sp>
            <p:nvSpPr>
              <p:cNvPr id="22" name="Rectángulo 21">
                <a:extLst>
                  <a:ext uri="{FF2B5EF4-FFF2-40B4-BE49-F238E27FC236}">
                    <a16:creationId xmlns:a16="http://schemas.microsoft.com/office/drawing/2014/main" id="{F698034C-4253-4E2E-9BFB-ED716C2C4167}"/>
                  </a:ext>
                </a:extLst>
              </p:cNvPr>
              <p:cNvSpPr/>
              <p:nvPr/>
            </p:nvSpPr>
            <p:spPr>
              <a:xfrm>
                <a:off x="807100" y="3263538"/>
                <a:ext cx="2527506" cy="33855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34" name="Rectángulo 33">
              <a:extLst>
                <a:ext uri="{FF2B5EF4-FFF2-40B4-BE49-F238E27FC236}">
                  <a16:creationId xmlns:a16="http://schemas.microsoft.com/office/drawing/2014/main" id="{39E116EF-95B0-4EC9-AE35-E22BC6CE5B3B}"/>
                </a:ext>
              </a:extLst>
            </p:cNvPr>
            <p:cNvSpPr/>
            <p:nvPr/>
          </p:nvSpPr>
          <p:spPr>
            <a:xfrm>
              <a:off x="692941" y="2301614"/>
              <a:ext cx="2348239" cy="338554"/>
            </a:xfrm>
            <a:prstGeom prst="rect">
              <a:avLst/>
            </a:prstGeom>
          </p:spPr>
          <p:txBody>
            <a:bodyPr wrap="square">
              <a:spAutoFit/>
            </a:bodyPr>
            <a:lstStyle/>
            <a:p>
              <a:r>
                <a:rPr lang="es-ES" sz="1600" dirty="0"/>
                <a:t>Alto Patía Norte del Cauca</a:t>
              </a:r>
            </a:p>
          </p:txBody>
        </p:sp>
      </p:grpSp>
      <p:sp>
        <p:nvSpPr>
          <p:cNvPr id="43" name="Rectángulo 42">
            <a:extLst>
              <a:ext uri="{FF2B5EF4-FFF2-40B4-BE49-F238E27FC236}">
                <a16:creationId xmlns:a16="http://schemas.microsoft.com/office/drawing/2014/main" id="{29DA1372-29AB-4E53-973E-B0128BDD3E00}"/>
              </a:ext>
            </a:extLst>
          </p:cNvPr>
          <p:cNvSpPr/>
          <p:nvPr/>
        </p:nvSpPr>
        <p:spPr>
          <a:xfrm>
            <a:off x="6048942" y="1135908"/>
            <a:ext cx="2527506" cy="338554"/>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8" name="Rectángulo 37">
            <a:extLst>
              <a:ext uri="{FF2B5EF4-FFF2-40B4-BE49-F238E27FC236}">
                <a16:creationId xmlns:a16="http://schemas.microsoft.com/office/drawing/2014/main" id="{544028CF-5F33-447A-89C7-A60C39EE5062}"/>
              </a:ext>
            </a:extLst>
          </p:cNvPr>
          <p:cNvSpPr/>
          <p:nvPr/>
        </p:nvSpPr>
        <p:spPr>
          <a:xfrm>
            <a:off x="6175848" y="1172416"/>
            <a:ext cx="2348239" cy="338554"/>
          </a:xfrm>
          <a:prstGeom prst="rect">
            <a:avLst/>
          </a:prstGeom>
        </p:spPr>
        <p:txBody>
          <a:bodyPr wrap="square">
            <a:spAutoFit/>
          </a:bodyPr>
          <a:lstStyle/>
          <a:p>
            <a:pPr algn="ctr"/>
            <a:r>
              <a:rPr lang="es-ES" sz="1600" dirty="0"/>
              <a:t>Catatumbo</a:t>
            </a:r>
          </a:p>
        </p:txBody>
      </p:sp>
      <p:sp>
        <p:nvSpPr>
          <p:cNvPr id="47" name="Rectángulo 46">
            <a:extLst>
              <a:ext uri="{FF2B5EF4-FFF2-40B4-BE49-F238E27FC236}">
                <a16:creationId xmlns:a16="http://schemas.microsoft.com/office/drawing/2014/main" id="{AE83A23B-56A5-40C4-9947-61190EB496C3}"/>
              </a:ext>
            </a:extLst>
          </p:cNvPr>
          <p:cNvSpPr/>
          <p:nvPr/>
        </p:nvSpPr>
        <p:spPr>
          <a:xfrm>
            <a:off x="6048942" y="1484784"/>
            <a:ext cx="2527506" cy="90356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5986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AEDE8D-5E0F-4CA0-89DB-E7D44A680352}"/>
              </a:ext>
            </a:extLst>
          </p:cNvPr>
          <p:cNvSpPr>
            <a:spLocks noGrp="1"/>
          </p:cNvSpPr>
          <p:nvPr>
            <p:ph type="ctrTitle"/>
          </p:nvPr>
        </p:nvSpPr>
        <p:spPr>
          <a:xfrm>
            <a:off x="2051720" y="2996952"/>
            <a:ext cx="6768752" cy="1828803"/>
          </a:xfrm>
        </p:spPr>
        <p:txBody>
          <a:bodyPr/>
          <a:lstStyle/>
          <a:p>
            <a:r>
              <a:rPr lang="en-US" sz="4000" dirty="0" err="1"/>
              <a:t>Análisis</a:t>
            </a:r>
            <a:r>
              <a:rPr lang="en-US" sz="4000" dirty="0"/>
              <a:t> </a:t>
            </a:r>
            <a:r>
              <a:rPr lang="en-US" sz="4000" dirty="0" err="1"/>
              <a:t>por</a:t>
            </a:r>
            <a:r>
              <a:rPr lang="en-US" sz="4000" dirty="0"/>
              <a:t> </a:t>
            </a:r>
            <a:r>
              <a:rPr lang="en-US" sz="4000" dirty="0" err="1"/>
              <a:t>dimensión</a:t>
            </a:r>
            <a:endParaRPr lang="en-US" sz="4000" dirty="0"/>
          </a:p>
        </p:txBody>
      </p:sp>
    </p:spTree>
    <p:extLst>
      <p:ext uri="{BB962C8B-B14F-4D97-AF65-F5344CB8AC3E}">
        <p14:creationId xmlns:p14="http://schemas.microsoft.com/office/powerpoint/2010/main" val="2391591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Dimensión económica</a:t>
            </a:r>
          </a:p>
        </p:txBody>
      </p:sp>
      <p:sp>
        <p:nvSpPr>
          <p:cNvPr id="6" name="CuadroTexto 5">
            <a:extLst>
              <a:ext uri="{FF2B5EF4-FFF2-40B4-BE49-F238E27FC236}">
                <a16:creationId xmlns:a16="http://schemas.microsoft.com/office/drawing/2014/main" id="{47DBE1B8-D9A7-450F-8679-E10077393CE9}"/>
              </a:ext>
            </a:extLst>
          </p:cNvPr>
          <p:cNvSpPr txBox="1"/>
          <p:nvPr/>
        </p:nvSpPr>
        <p:spPr>
          <a:xfrm>
            <a:off x="891773" y="1205497"/>
            <a:ext cx="4095292" cy="369332"/>
          </a:xfrm>
          <a:prstGeom prst="rect">
            <a:avLst/>
          </a:prstGeom>
          <a:noFill/>
        </p:spPr>
        <p:txBody>
          <a:bodyPr wrap="square" rtlCol="0">
            <a:spAutoFit/>
          </a:bodyPr>
          <a:lstStyle/>
          <a:p>
            <a:r>
              <a:rPr lang="es-CO" b="1" dirty="0">
                <a:solidFill>
                  <a:srgbClr val="548235"/>
                </a:solidFill>
              </a:rPr>
              <a:t>Sectores económicos</a:t>
            </a:r>
          </a:p>
        </p:txBody>
      </p:sp>
      <p:graphicFrame>
        <p:nvGraphicFramePr>
          <p:cNvPr id="4" name="Gráfico 3">
            <a:extLst>
              <a:ext uri="{FF2B5EF4-FFF2-40B4-BE49-F238E27FC236}">
                <a16:creationId xmlns:a16="http://schemas.microsoft.com/office/drawing/2014/main" id="{16F7F7B5-A47C-49B6-A070-B2C8DC834E37}"/>
              </a:ext>
            </a:extLst>
          </p:cNvPr>
          <p:cNvGraphicFramePr>
            <a:graphicFrameLocks/>
          </p:cNvGraphicFramePr>
          <p:nvPr>
            <p:extLst>
              <p:ext uri="{D42A27DB-BD31-4B8C-83A1-F6EECF244321}">
                <p14:modId xmlns:p14="http://schemas.microsoft.com/office/powerpoint/2010/main" val="729976400"/>
              </p:ext>
            </p:extLst>
          </p:nvPr>
        </p:nvGraphicFramePr>
        <p:xfrm>
          <a:off x="587648" y="2831417"/>
          <a:ext cx="8006293" cy="2862283"/>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a:extLst>
              <a:ext uri="{FF2B5EF4-FFF2-40B4-BE49-F238E27FC236}">
                <a16:creationId xmlns:a16="http://schemas.microsoft.com/office/drawing/2014/main" id="{0D588D91-D90D-4352-9DF2-4BA5345AF5B7}"/>
              </a:ext>
            </a:extLst>
          </p:cNvPr>
          <p:cNvSpPr/>
          <p:nvPr/>
        </p:nvSpPr>
        <p:spPr>
          <a:xfrm>
            <a:off x="467544" y="6373903"/>
            <a:ext cx="8496944" cy="400110"/>
          </a:xfrm>
          <a:prstGeom prst="rect">
            <a:avLst/>
          </a:prstGeom>
        </p:spPr>
        <p:txBody>
          <a:bodyPr wrap="square">
            <a:spAutoFit/>
          </a:bodyPr>
          <a:lstStyle/>
          <a:p>
            <a:r>
              <a:rPr lang="es-CO" sz="1000" i="1" dirty="0">
                <a:solidFill>
                  <a:srgbClr val="548235"/>
                </a:solidFill>
                <a:latin typeface="Arial" panose="020B0604020202020204" pitchFamily="34" charset="0"/>
                <a:cs typeface="Arial" panose="020B0604020202020204" pitchFamily="34" charset="0"/>
              </a:rPr>
              <a:t>Fuente: Información geográfica (</a:t>
            </a:r>
            <a:r>
              <a:rPr lang="es-CO" sz="1000" i="1" dirty="0" err="1">
                <a:solidFill>
                  <a:srgbClr val="548235"/>
                </a:solidFill>
                <a:latin typeface="Arial" panose="020B0604020202020204" pitchFamily="34" charset="0"/>
                <a:cs typeface="Arial" panose="020B0604020202020204" pitchFamily="34" charset="0"/>
              </a:rPr>
              <a:t>ShapeFile</a:t>
            </a:r>
            <a:r>
              <a:rPr lang="es-CO" sz="1000" i="1" dirty="0">
                <a:solidFill>
                  <a:srgbClr val="548235"/>
                </a:solidFill>
                <a:latin typeface="Arial" panose="020B0604020202020204" pitchFamily="34" charset="0"/>
                <a:cs typeface="Arial" panose="020B0604020202020204" pitchFamily="34" charset="0"/>
              </a:rPr>
              <a:t>) del Conflicto de uso del suelo del IGAC -escala 1:100.000- (2012), Comunidades étnicas del IGAC (2015), Cartografía básica (2015) y Sistema Nación de Áreas Protegidas del PNN(2015)  </a:t>
            </a:r>
          </a:p>
        </p:txBody>
      </p:sp>
      <p:sp>
        <p:nvSpPr>
          <p:cNvPr id="8" name="CuadroTexto 7">
            <a:extLst>
              <a:ext uri="{FF2B5EF4-FFF2-40B4-BE49-F238E27FC236}">
                <a16:creationId xmlns:a16="http://schemas.microsoft.com/office/drawing/2014/main" id="{E8C401C5-A6BF-4FF0-8C40-7D5D42A6E1DD}"/>
              </a:ext>
            </a:extLst>
          </p:cNvPr>
          <p:cNvSpPr txBox="1"/>
          <p:nvPr/>
        </p:nvSpPr>
        <p:spPr>
          <a:xfrm>
            <a:off x="539552" y="1885700"/>
            <a:ext cx="8054389" cy="923330"/>
          </a:xfrm>
          <a:prstGeom prst="rect">
            <a:avLst/>
          </a:prstGeom>
          <a:noFill/>
        </p:spPr>
        <p:txBody>
          <a:bodyPr wrap="square" rtlCol="0">
            <a:spAutoFit/>
          </a:bodyPr>
          <a:lstStyle/>
          <a:p>
            <a:pPr algn="just"/>
            <a:r>
              <a:rPr lang="es-CO" dirty="0">
                <a:solidFill>
                  <a:schemeClr val="tx1">
                    <a:lumMod val="75000"/>
                    <a:lumOff val="25000"/>
                  </a:schemeClr>
                </a:solidFill>
              </a:rPr>
              <a:t>Las actividades que generan mayor valor agregado en las subregiones son muy diversas, es importante analizar las características de cada territorio. </a:t>
            </a:r>
          </a:p>
          <a:p>
            <a:pPr algn="just"/>
            <a:endParaRPr lang="es-CO" dirty="0">
              <a:solidFill>
                <a:schemeClr val="tx1">
                  <a:lumMod val="75000"/>
                  <a:lumOff val="25000"/>
                </a:schemeClr>
              </a:solidFill>
            </a:endParaRPr>
          </a:p>
        </p:txBody>
      </p:sp>
    </p:spTree>
    <p:extLst>
      <p:ext uri="{BB962C8B-B14F-4D97-AF65-F5344CB8AC3E}">
        <p14:creationId xmlns:p14="http://schemas.microsoft.com/office/powerpoint/2010/main" val="1076880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Dimensión económica</a:t>
            </a:r>
          </a:p>
        </p:txBody>
      </p:sp>
      <p:sp>
        <p:nvSpPr>
          <p:cNvPr id="6" name="CuadroTexto 5">
            <a:extLst>
              <a:ext uri="{FF2B5EF4-FFF2-40B4-BE49-F238E27FC236}">
                <a16:creationId xmlns:a16="http://schemas.microsoft.com/office/drawing/2014/main" id="{47DBE1B8-D9A7-450F-8679-E10077393CE9}"/>
              </a:ext>
            </a:extLst>
          </p:cNvPr>
          <p:cNvSpPr txBox="1"/>
          <p:nvPr/>
        </p:nvSpPr>
        <p:spPr>
          <a:xfrm>
            <a:off x="611560" y="1437863"/>
            <a:ext cx="4095292" cy="369332"/>
          </a:xfrm>
          <a:prstGeom prst="rect">
            <a:avLst/>
          </a:prstGeom>
          <a:noFill/>
        </p:spPr>
        <p:txBody>
          <a:bodyPr wrap="square" rtlCol="0">
            <a:spAutoFit/>
          </a:bodyPr>
          <a:lstStyle/>
          <a:p>
            <a:r>
              <a:rPr lang="es-CO" b="1" dirty="0">
                <a:solidFill>
                  <a:srgbClr val="548235"/>
                </a:solidFill>
              </a:rPr>
              <a:t>Ingresos</a:t>
            </a:r>
          </a:p>
        </p:txBody>
      </p:sp>
      <p:sp>
        <p:nvSpPr>
          <p:cNvPr id="7" name="Rectángulo 6">
            <a:extLst>
              <a:ext uri="{FF2B5EF4-FFF2-40B4-BE49-F238E27FC236}">
                <a16:creationId xmlns:a16="http://schemas.microsoft.com/office/drawing/2014/main" id="{4F584E66-3A8C-470B-B393-989E8FB4D0EF}"/>
              </a:ext>
            </a:extLst>
          </p:cNvPr>
          <p:cNvSpPr/>
          <p:nvPr/>
        </p:nvSpPr>
        <p:spPr>
          <a:xfrm>
            <a:off x="472797" y="1501235"/>
            <a:ext cx="8126397" cy="646331"/>
          </a:xfrm>
          <a:prstGeom prst="rect">
            <a:avLst/>
          </a:prstGeom>
        </p:spPr>
        <p:txBody>
          <a:bodyPr wrap="square">
            <a:spAutoFit/>
          </a:bodyPr>
          <a:lstStyle/>
          <a:p>
            <a:pPr algn="just"/>
            <a:endParaRPr lang="es-CO" dirty="0">
              <a:solidFill>
                <a:schemeClr val="tx1">
                  <a:lumMod val="75000"/>
                  <a:lumOff val="25000"/>
                </a:schemeClr>
              </a:solidFill>
            </a:endParaRPr>
          </a:p>
          <a:p>
            <a:pPr algn="just"/>
            <a:endParaRPr lang="es-CO" dirty="0">
              <a:solidFill>
                <a:schemeClr val="tx1">
                  <a:lumMod val="75000"/>
                  <a:lumOff val="25000"/>
                </a:schemeClr>
              </a:solidFill>
            </a:endParaRPr>
          </a:p>
        </p:txBody>
      </p:sp>
      <p:sp>
        <p:nvSpPr>
          <p:cNvPr id="8" name="Rectángulo 7">
            <a:extLst>
              <a:ext uri="{FF2B5EF4-FFF2-40B4-BE49-F238E27FC236}">
                <a16:creationId xmlns:a16="http://schemas.microsoft.com/office/drawing/2014/main" id="{D7CEDE84-CDBD-4884-89DD-265192139D9C}"/>
              </a:ext>
            </a:extLst>
          </p:cNvPr>
          <p:cNvSpPr/>
          <p:nvPr/>
        </p:nvSpPr>
        <p:spPr>
          <a:xfrm>
            <a:off x="313021" y="6525344"/>
            <a:ext cx="8496944" cy="246221"/>
          </a:xfrm>
          <a:prstGeom prst="rect">
            <a:avLst/>
          </a:prstGeom>
        </p:spPr>
        <p:txBody>
          <a:bodyPr wrap="square">
            <a:spAutoFit/>
          </a:bodyPr>
          <a:lstStyle/>
          <a:p>
            <a:r>
              <a:rPr lang="es-CO" sz="1000" i="1" dirty="0">
                <a:solidFill>
                  <a:srgbClr val="548235"/>
                </a:solidFill>
                <a:latin typeface="Arial" panose="020B0604020202020204" pitchFamily="34" charset="0"/>
                <a:cs typeface="Arial" panose="020B0604020202020204" pitchFamily="34" charset="0"/>
              </a:rPr>
              <a:t>Fuente: Ejecuciones presupuestales </a:t>
            </a:r>
            <a:r>
              <a:rPr lang="es-CO" sz="1000" i="1">
                <a:solidFill>
                  <a:srgbClr val="548235"/>
                </a:solidFill>
                <a:latin typeface="Arial" panose="020B0604020202020204" pitchFamily="34" charset="0"/>
                <a:cs typeface="Arial" panose="020B0604020202020204" pitchFamily="34" charset="0"/>
              </a:rPr>
              <a:t>DNP (Promedio 2010-2014)</a:t>
            </a:r>
            <a:endParaRPr lang="es-CO" sz="1000" i="1" dirty="0">
              <a:solidFill>
                <a:srgbClr val="548235"/>
              </a:solidFill>
              <a:latin typeface="Arial" panose="020B0604020202020204" pitchFamily="34" charset="0"/>
              <a:cs typeface="Arial" panose="020B0604020202020204" pitchFamily="34" charset="0"/>
            </a:endParaRPr>
          </a:p>
        </p:txBody>
      </p:sp>
      <p:graphicFrame>
        <p:nvGraphicFramePr>
          <p:cNvPr id="9" name="Gráfico 8">
            <a:extLst>
              <a:ext uri="{FF2B5EF4-FFF2-40B4-BE49-F238E27FC236}">
                <a16:creationId xmlns:a16="http://schemas.microsoft.com/office/drawing/2014/main" id="{22E146AC-213B-4402-9B91-4A3854F76AEE}"/>
              </a:ext>
            </a:extLst>
          </p:cNvPr>
          <p:cNvGraphicFramePr>
            <a:graphicFrameLocks/>
          </p:cNvGraphicFramePr>
          <p:nvPr>
            <p:extLst>
              <p:ext uri="{D42A27DB-BD31-4B8C-83A1-F6EECF244321}">
                <p14:modId xmlns:p14="http://schemas.microsoft.com/office/powerpoint/2010/main" val="82119190"/>
              </p:ext>
            </p:extLst>
          </p:nvPr>
        </p:nvGraphicFramePr>
        <p:xfrm>
          <a:off x="696392" y="2115817"/>
          <a:ext cx="7802889" cy="34458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6953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mapa, texto&#10;&#10;Descripción generada con confianza muy alta">
            <a:extLst>
              <a:ext uri="{FF2B5EF4-FFF2-40B4-BE49-F238E27FC236}">
                <a16:creationId xmlns:a16="http://schemas.microsoft.com/office/drawing/2014/main" id="{238CC12E-625C-4AD3-AAEA-8D974B7BB2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9763" y="1223472"/>
            <a:ext cx="4089842" cy="5292736"/>
          </a:xfrm>
          <a:prstGeom prst="rect">
            <a:avLst/>
          </a:prstGeom>
        </p:spPr>
      </p:pic>
      <p:sp>
        <p:nvSpPr>
          <p:cNvPr id="2" name="1 Título"/>
          <p:cNvSpPr>
            <a:spLocks noGrp="1"/>
          </p:cNvSpPr>
          <p:nvPr>
            <p:ph type="title"/>
          </p:nvPr>
        </p:nvSpPr>
        <p:spPr>
          <a:xfrm>
            <a:off x="863465" y="133470"/>
            <a:ext cx="7918192" cy="963209"/>
          </a:xfrm>
        </p:spPr>
        <p:txBody>
          <a:bodyPr/>
          <a:lstStyle/>
          <a:p>
            <a:r>
              <a:rPr lang="es-CL" dirty="0"/>
              <a:t>Dimensión bienes y servicios</a:t>
            </a:r>
          </a:p>
        </p:txBody>
      </p:sp>
      <p:sp>
        <p:nvSpPr>
          <p:cNvPr id="6" name="CuadroTexto 5">
            <a:extLst>
              <a:ext uri="{FF2B5EF4-FFF2-40B4-BE49-F238E27FC236}">
                <a16:creationId xmlns:a16="http://schemas.microsoft.com/office/drawing/2014/main" id="{47DBE1B8-D9A7-450F-8679-E10077393CE9}"/>
              </a:ext>
            </a:extLst>
          </p:cNvPr>
          <p:cNvSpPr txBox="1"/>
          <p:nvPr/>
        </p:nvSpPr>
        <p:spPr>
          <a:xfrm>
            <a:off x="174937" y="1223472"/>
            <a:ext cx="4095292" cy="369332"/>
          </a:xfrm>
          <a:prstGeom prst="rect">
            <a:avLst/>
          </a:prstGeom>
          <a:noFill/>
        </p:spPr>
        <p:txBody>
          <a:bodyPr wrap="square" rtlCol="0">
            <a:spAutoFit/>
          </a:bodyPr>
          <a:lstStyle/>
          <a:p>
            <a:r>
              <a:rPr lang="es-CO" b="1" dirty="0">
                <a:solidFill>
                  <a:srgbClr val="548235"/>
                </a:solidFill>
              </a:rPr>
              <a:t>Vías, Establecimientos educativos y salud</a:t>
            </a:r>
          </a:p>
        </p:txBody>
      </p:sp>
      <p:pic>
        <p:nvPicPr>
          <p:cNvPr id="5" name="Imagen 4">
            <a:extLst>
              <a:ext uri="{FF2B5EF4-FFF2-40B4-BE49-F238E27FC236}">
                <a16:creationId xmlns:a16="http://schemas.microsoft.com/office/drawing/2014/main" id="{18061729-D0F2-45EA-B4A0-E474641B0AC8}"/>
              </a:ext>
            </a:extLst>
          </p:cNvPr>
          <p:cNvPicPr>
            <a:picLocks noChangeAspect="1"/>
          </p:cNvPicPr>
          <p:nvPr/>
        </p:nvPicPr>
        <p:blipFill rotWithShape="1">
          <a:blip r:embed="rId3"/>
          <a:srcRect l="48425" t="51400" r="29525" b="13600"/>
          <a:stretch/>
        </p:blipFill>
        <p:spPr>
          <a:xfrm>
            <a:off x="578268" y="5311100"/>
            <a:ext cx="1349721" cy="1205108"/>
          </a:xfrm>
          <a:prstGeom prst="rect">
            <a:avLst/>
          </a:prstGeom>
        </p:spPr>
      </p:pic>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FD9D82A1-681D-45DA-9EF0-EE22E9FD0E05}"/>
                  </a:ext>
                </a:extLst>
              </p:cNvPr>
              <p:cNvSpPr txBox="1"/>
              <p:nvPr/>
            </p:nvSpPr>
            <p:spPr>
              <a:xfrm>
                <a:off x="283672" y="5038850"/>
                <a:ext cx="1938911" cy="276999"/>
              </a:xfrm>
              <a:prstGeom prst="rect">
                <a:avLst/>
              </a:prstGeom>
              <a:noFill/>
            </p:spPr>
            <p:txBody>
              <a:bodyPr wrap="square" rtlCol="0">
                <a:spAutoFit/>
              </a:bodyPr>
              <a:lstStyle/>
              <a:p>
                <a:r>
                  <a:rPr lang="es-CO" sz="1200" dirty="0"/>
                  <a:t>Vías primarias </a:t>
                </a:r>
                <a:r>
                  <a:rPr lang="es-CO" sz="1200" dirty="0" err="1"/>
                  <a:t>Kms</a:t>
                </a:r>
                <a:r>
                  <a:rPr lang="es-CO" sz="1200" dirty="0"/>
                  <a:t> Por </a:t>
                </a:r>
                <a14:m>
                  <m:oMath xmlns:m="http://schemas.openxmlformats.org/officeDocument/2006/math">
                    <m:sSup>
                      <m:sSupPr>
                        <m:ctrlPr>
                          <a:rPr lang="es-CO" sz="1200" i="1" smtClean="0">
                            <a:latin typeface="Cambria Math" panose="02040503050406030204" pitchFamily="18" charset="0"/>
                          </a:rPr>
                        </m:ctrlPr>
                      </m:sSupPr>
                      <m:e>
                        <m:r>
                          <m:rPr>
                            <m:sty m:val="p"/>
                          </m:rPr>
                          <a:rPr lang="es-CO" sz="1200" b="0" i="0" smtClean="0">
                            <a:latin typeface="Cambria Math" panose="02040503050406030204" pitchFamily="18" charset="0"/>
                          </a:rPr>
                          <m:t>Km</m:t>
                        </m:r>
                      </m:e>
                      <m:sup>
                        <m:r>
                          <a:rPr lang="es-CO" sz="1200" b="0" i="0" smtClean="0">
                            <a:latin typeface="Cambria Math" panose="02040503050406030204" pitchFamily="18" charset="0"/>
                          </a:rPr>
                          <m:t>2</m:t>
                        </m:r>
                      </m:sup>
                    </m:sSup>
                  </m:oMath>
                </a14:m>
                <a:endParaRPr lang="es-CO" sz="1200" dirty="0">
                  <a:latin typeface="Arial" panose="020B0604020202020204" pitchFamily="34" charset="0"/>
                  <a:cs typeface="Arial" panose="020B0604020202020204" pitchFamily="34" charset="0"/>
                </a:endParaRPr>
              </a:p>
            </p:txBody>
          </p:sp>
        </mc:Choice>
        <mc:Fallback xmlns="">
          <p:sp>
            <p:nvSpPr>
              <p:cNvPr id="7" name="CuadroTexto 6">
                <a:extLst>
                  <a:ext uri="{FF2B5EF4-FFF2-40B4-BE49-F238E27FC236}">
                    <a16:creationId xmlns:a16="http://schemas.microsoft.com/office/drawing/2014/main" id="{FD9D82A1-681D-45DA-9EF0-EE22E9FD0E05}"/>
                  </a:ext>
                </a:extLst>
              </p:cNvPr>
              <p:cNvSpPr txBox="1">
                <a:spLocks noRot="1" noChangeAspect="1" noMove="1" noResize="1" noEditPoints="1" noAdjustHandles="1" noChangeArrowheads="1" noChangeShapeType="1" noTextEdit="1"/>
              </p:cNvSpPr>
              <p:nvPr/>
            </p:nvSpPr>
            <p:spPr>
              <a:xfrm>
                <a:off x="283672" y="5038850"/>
                <a:ext cx="1938911" cy="276999"/>
              </a:xfrm>
              <a:prstGeom prst="rect">
                <a:avLst/>
              </a:prstGeom>
              <a:blipFill>
                <a:blip r:embed="rId4"/>
                <a:stretch>
                  <a:fillRect l="-314" b="-20000"/>
                </a:stretch>
              </a:blipFill>
            </p:spPr>
            <p:txBody>
              <a:bodyPr/>
              <a:lstStyle/>
              <a:p>
                <a:r>
                  <a:rPr lang="es-CO">
                    <a:noFill/>
                  </a:rPr>
                  <a:t> </a:t>
                </a:r>
              </a:p>
            </p:txBody>
          </p:sp>
        </mc:Fallback>
      </mc:AlternateContent>
      <p:sp>
        <p:nvSpPr>
          <p:cNvPr id="8" name="CuadroTexto 7">
            <a:extLst>
              <a:ext uri="{FF2B5EF4-FFF2-40B4-BE49-F238E27FC236}">
                <a16:creationId xmlns:a16="http://schemas.microsoft.com/office/drawing/2014/main" id="{AE4C8597-8C73-417E-B8C4-4E238BD7474E}"/>
              </a:ext>
            </a:extLst>
          </p:cNvPr>
          <p:cNvSpPr txBox="1"/>
          <p:nvPr/>
        </p:nvSpPr>
        <p:spPr>
          <a:xfrm>
            <a:off x="2504621" y="4076134"/>
            <a:ext cx="2528099" cy="338554"/>
          </a:xfrm>
          <a:prstGeom prst="rect">
            <a:avLst/>
          </a:prstGeom>
          <a:noFill/>
        </p:spPr>
        <p:txBody>
          <a:bodyPr wrap="square" rtlCol="0">
            <a:spAutoFit/>
          </a:bodyPr>
          <a:lstStyle/>
          <a:p>
            <a:r>
              <a:rPr lang="es-CO" sz="1600" b="1" dirty="0"/>
              <a:t>Alto Patía </a:t>
            </a:r>
            <a:r>
              <a:rPr lang="es-CO" sz="1600" b="1" dirty="0" err="1"/>
              <a:t>Nte</a:t>
            </a:r>
            <a:r>
              <a:rPr lang="es-CO" sz="1600" b="1" dirty="0"/>
              <a:t> del Cauca</a:t>
            </a:r>
          </a:p>
        </p:txBody>
      </p:sp>
      <p:sp>
        <p:nvSpPr>
          <p:cNvPr id="9" name="CuadroTexto 8">
            <a:extLst>
              <a:ext uri="{FF2B5EF4-FFF2-40B4-BE49-F238E27FC236}">
                <a16:creationId xmlns:a16="http://schemas.microsoft.com/office/drawing/2014/main" id="{C20EDF32-7FC6-4D69-B30A-167D719E9FDD}"/>
              </a:ext>
            </a:extLst>
          </p:cNvPr>
          <p:cNvSpPr txBox="1"/>
          <p:nvPr/>
        </p:nvSpPr>
        <p:spPr>
          <a:xfrm>
            <a:off x="7339046" y="1837921"/>
            <a:ext cx="1191414" cy="338554"/>
          </a:xfrm>
          <a:prstGeom prst="rect">
            <a:avLst/>
          </a:prstGeom>
          <a:noFill/>
        </p:spPr>
        <p:txBody>
          <a:bodyPr wrap="square" rtlCol="0">
            <a:spAutoFit/>
          </a:bodyPr>
          <a:lstStyle/>
          <a:p>
            <a:r>
              <a:rPr lang="es-CO" sz="1600" b="1" dirty="0"/>
              <a:t>Catatumbo</a:t>
            </a:r>
          </a:p>
        </p:txBody>
      </p:sp>
      <p:sp>
        <p:nvSpPr>
          <p:cNvPr id="10" name="CuadroTexto 9">
            <a:extLst>
              <a:ext uri="{FF2B5EF4-FFF2-40B4-BE49-F238E27FC236}">
                <a16:creationId xmlns:a16="http://schemas.microsoft.com/office/drawing/2014/main" id="{4151851F-1363-43E3-9889-7C015BDA8B8D}"/>
              </a:ext>
            </a:extLst>
          </p:cNvPr>
          <p:cNvSpPr txBox="1"/>
          <p:nvPr/>
        </p:nvSpPr>
        <p:spPr>
          <a:xfrm>
            <a:off x="4434218" y="5328987"/>
            <a:ext cx="1107038" cy="338554"/>
          </a:xfrm>
          <a:prstGeom prst="rect">
            <a:avLst/>
          </a:prstGeom>
          <a:noFill/>
        </p:spPr>
        <p:txBody>
          <a:bodyPr wrap="square" rtlCol="0">
            <a:spAutoFit/>
          </a:bodyPr>
          <a:lstStyle/>
          <a:p>
            <a:r>
              <a:rPr lang="es-CO" sz="1600" b="1" dirty="0"/>
              <a:t>Putumayo</a:t>
            </a:r>
          </a:p>
        </p:txBody>
      </p:sp>
      <p:sp>
        <p:nvSpPr>
          <p:cNvPr id="11" name="CuadroTexto 10">
            <a:extLst>
              <a:ext uri="{FF2B5EF4-FFF2-40B4-BE49-F238E27FC236}">
                <a16:creationId xmlns:a16="http://schemas.microsoft.com/office/drawing/2014/main" id="{D2E03FB8-3EF1-45A0-BA49-D2BB192409FA}"/>
              </a:ext>
            </a:extLst>
          </p:cNvPr>
          <p:cNvSpPr txBox="1"/>
          <p:nvPr/>
        </p:nvSpPr>
        <p:spPr>
          <a:xfrm>
            <a:off x="1845012" y="4315757"/>
            <a:ext cx="3412483" cy="584775"/>
          </a:xfrm>
          <a:prstGeom prst="rect">
            <a:avLst/>
          </a:prstGeom>
          <a:noFill/>
        </p:spPr>
        <p:txBody>
          <a:bodyPr wrap="square" rtlCol="0">
            <a:spAutoFit/>
          </a:bodyPr>
          <a:lstStyle/>
          <a:p>
            <a:pPr algn="ctr"/>
            <a:r>
              <a:rPr lang="es-CO" sz="1600" b="1" dirty="0"/>
              <a:t>1,3 </a:t>
            </a:r>
            <a:r>
              <a:rPr lang="es-CO" sz="1600" dirty="0"/>
              <a:t>establecimientos educativos formales por mil habitantes </a:t>
            </a:r>
          </a:p>
        </p:txBody>
      </p:sp>
      <p:sp>
        <p:nvSpPr>
          <p:cNvPr id="12" name="CuadroTexto 11">
            <a:extLst>
              <a:ext uri="{FF2B5EF4-FFF2-40B4-BE49-F238E27FC236}">
                <a16:creationId xmlns:a16="http://schemas.microsoft.com/office/drawing/2014/main" id="{2FCAF553-D72B-4A7B-AF02-2EDB95790039}"/>
              </a:ext>
            </a:extLst>
          </p:cNvPr>
          <p:cNvSpPr txBox="1"/>
          <p:nvPr/>
        </p:nvSpPr>
        <p:spPr>
          <a:xfrm>
            <a:off x="3541404" y="5601122"/>
            <a:ext cx="2813280" cy="830997"/>
          </a:xfrm>
          <a:prstGeom prst="rect">
            <a:avLst/>
          </a:prstGeom>
          <a:noFill/>
        </p:spPr>
        <p:txBody>
          <a:bodyPr wrap="square" rtlCol="0">
            <a:spAutoFit/>
          </a:bodyPr>
          <a:lstStyle/>
          <a:p>
            <a:pPr algn="ctr"/>
            <a:r>
              <a:rPr lang="es-CO" sz="1600" b="1" dirty="0"/>
              <a:t>2,25 </a:t>
            </a:r>
            <a:r>
              <a:rPr lang="es-CO" sz="1600" dirty="0"/>
              <a:t>establecimientos educativos formales por mil habitantes </a:t>
            </a:r>
          </a:p>
        </p:txBody>
      </p:sp>
      <p:sp>
        <p:nvSpPr>
          <p:cNvPr id="13" name="CuadroTexto 12">
            <a:extLst>
              <a:ext uri="{FF2B5EF4-FFF2-40B4-BE49-F238E27FC236}">
                <a16:creationId xmlns:a16="http://schemas.microsoft.com/office/drawing/2014/main" id="{2A9ED1E7-6CEB-491B-9ACF-68AB331AC0BE}"/>
              </a:ext>
            </a:extLst>
          </p:cNvPr>
          <p:cNvSpPr txBox="1"/>
          <p:nvPr/>
        </p:nvSpPr>
        <p:spPr>
          <a:xfrm>
            <a:off x="6482151" y="2117366"/>
            <a:ext cx="2788072" cy="830997"/>
          </a:xfrm>
          <a:prstGeom prst="rect">
            <a:avLst/>
          </a:prstGeom>
          <a:noFill/>
        </p:spPr>
        <p:txBody>
          <a:bodyPr wrap="square" rtlCol="0">
            <a:spAutoFit/>
          </a:bodyPr>
          <a:lstStyle/>
          <a:p>
            <a:pPr algn="ctr"/>
            <a:r>
              <a:rPr lang="es-CO" sz="1600" b="1" dirty="0"/>
              <a:t>4,34 </a:t>
            </a:r>
            <a:r>
              <a:rPr lang="es-CO" sz="1600" dirty="0"/>
              <a:t>establecimientos educativos formales por mil habitantes </a:t>
            </a:r>
          </a:p>
        </p:txBody>
      </p:sp>
      <p:sp>
        <p:nvSpPr>
          <p:cNvPr id="3" name="Rectángulo 2">
            <a:extLst>
              <a:ext uri="{FF2B5EF4-FFF2-40B4-BE49-F238E27FC236}">
                <a16:creationId xmlns:a16="http://schemas.microsoft.com/office/drawing/2014/main" id="{473D60AB-A7D7-450A-95B9-50C7CEDBB927}"/>
              </a:ext>
            </a:extLst>
          </p:cNvPr>
          <p:cNvSpPr/>
          <p:nvPr/>
        </p:nvSpPr>
        <p:spPr>
          <a:xfrm>
            <a:off x="542753" y="1740284"/>
            <a:ext cx="3568248" cy="1569660"/>
          </a:xfrm>
          <a:prstGeom prst="rect">
            <a:avLst/>
          </a:prstGeom>
        </p:spPr>
        <p:txBody>
          <a:bodyPr wrap="square">
            <a:spAutoFit/>
          </a:bodyPr>
          <a:lstStyle/>
          <a:p>
            <a:pPr algn="just"/>
            <a:r>
              <a:rPr lang="es-CO" sz="1600" dirty="0">
                <a:solidFill>
                  <a:schemeClr val="tx1">
                    <a:lumMod val="75000"/>
                    <a:lumOff val="25000"/>
                  </a:schemeClr>
                </a:solidFill>
              </a:rPr>
              <a:t>Hay regiones como Alto Patía que están más conectadas que otras como el Putumayo. Sin embargo, regiones como Catatumbo tiene un nivel de conectividad medio pero tiene alto nivel de acceso a bienes y servicios. </a:t>
            </a:r>
            <a:endParaRPr lang="en-US" sz="1600" dirty="0">
              <a:solidFill>
                <a:schemeClr val="tx1">
                  <a:lumMod val="75000"/>
                  <a:lumOff val="25000"/>
                </a:schemeClr>
              </a:solidFill>
            </a:endParaRPr>
          </a:p>
        </p:txBody>
      </p:sp>
    </p:spTree>
    <p:extLst>
      <p:ext uri="{BB962C8B-B14F-4D97-AF65-F5344CB8AC3E}">
        <p14:creationId xmlns:p14="http://schemas.microsoft.com/office/powerpoint/2010/main" val="3130321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a:extLst>
              <a:ext uri="{FF2B5EF4-FFF2-40B4-BE49-F238E27FC236}">
                <a16:creationId xmlns:a16="http://schemas.microsoft.com/office/drawing/2014/main" id="{2A9944F1-A8DE-485E-8055-1C6B2946B648}"/>
              </a:ext>
            </a:extLst>
          </p:cNvPr>
          <p:cNvPicPr>
            <a:picLocks noChangeAspect="1"/>
          </p:cNvPicPr>
          <p:nvPr/>
        </p:nvPicPr>
        <p:blipFill rotWithShape="1">
          <a:blip r:embed="rId2"/>
          <a:srcRect l="19288" t="41600" r="73116" b="27941"/>
          <a:stretch/>
        </p:blipFill>
        <p:spPr>
          <a:xfrm>
            <a:off x="6732240" y="4964585"/>
            <a:ext cx="564253" cy="1272727"/>
          </a:xfrm>
          <a:prstGeom prst="rect">
            <a:avLst/>
          </a:prstGeom>
        </p:spPr>
      </p:pic>
      <p:pic>
        <p:nvPicPr>
          <p:cNvPr id="29" name="Imagen 28">
            <a:extLst>
              <a:ext uri="{FF2B5EF4-FFF2-40B4-BE49-F238E27FC236}">
                <a16:creationId xmlns:a16="http://schemas.microsoft.com/office/drawing/2014/main" id="{F0F3BE57-9DD8-4A37-920B-441138256F01}"/>
              </a:ext>
            </a:extLst>
          </p:cNvPr>
          <p:cNvPicPr>
            <a:picLocks noChangeAspect="1"/>
          </p:cNvPicPr>
          <p:nvPr/>
        </p:nvPicPr>
        <p:blipFill rotWithShape="1">
          <a:blip r:embed="rId3"/>
          <a:srcRect l="16138" t="31393" r="53150" b="15000"/>
          <a:stretch/>
        </p:blipFill>
        <p:spPr>
          <a:xfrm>
            <a:off x="1011577" y="1462739"/>
            <a:ext cx="2359081" cy="2316196"/>
          </a:xfrm>
          <a:prstGeom prst="rect">
            <a:avLst/>
          </a:prstGeom>
        </p:spPr>
      </p:pic>
      <p:sp>
        <p:nvSpPr>
          <p:cNvPr id="2" name="1 Título"/>
          <p:cNvSpPr>
            <a:spLocks noGrp="1"/>
          </p:cNvSpPr>
          <p:nvPr>
            <p:ph type="title"/>
          </p:nvPr>
        </p:nvSpPr>
        <p:spPr/>
        <p:txBody>
          <a:bodyPr/>
          <a:lstStyle/>
          <a:p>
            <a:r>
              <a:rPr lang="es-CL" dirty="0"/>
              <a:t>Dimensión conflictos territoriales</a:t>
            </a:r>
          </a:p>
        </p:txBody>
      </p:sp>
      <p:sp>
        <p:nvSpPr>
          <p:cNvPr id="3" name="Rectángulo 2">
            <a:extLst>
              <a:ext uri="{FF2B5EF4-FFF2-40B4-BE49-F238E27FC236}">
                <a16:creationId xmlns:a16="http://schemas.microsoft.com/office/drawing/2014/main" id="{B98B5A6C-FB00-4918-802F-F87611615B93}"/>
              </a:ext>
            </a:extLst>
          </p:cNvPr>
          <p:cNvSpPr/>
          <p:nvPr/>
        </p:nvSpPr>
        <p:spPr>
          <a:xfrm>
            <a:off x="217059" y="6495643"/>
            <a:ext cx="8496944" cy="400110"/>
          </a:xfrm>
          <a:prstGeom prst="rect">
            <a:avLst/>
          </a:prstGeom>
        </p:spPr>
        <p:txBody>
          <a:bodyPr wrap="square">
            <a:spAutoFit/>
          </a:bodyPr>
          <a:lstStyle/>
          <a:p>
            <a:r>
              <a:rPr lang="es-CO" sz="1000" i="1" dirty="0">
                <a:solidFill>
                  <a:srgbClr val="548235"/>
                </a:solidFill>
                <a:latin typeface="Arial" panose="020B0604020202020204" pitchFamily="34" charset="0"/>
                <a:cs typeface="Arial" panose="020B0604020202020204" pitchFamily="34" charset="0"/>
              </a:rPr>
              <a:t>Fuente: Información geográfica (</a:t>
            </a:r>
            <a:r>
              <a:rPr lang="es-CO" sz="1000" i="1" dirty="0" err="1">
                <a:solidFill>
                  <a:srgbClr val="548235"/>
                </a:solidFill>
                <a:latin typeface="Arial" panose="020B0604020202020204" pitchFamily="34" charset="0"/>
                <a:cs typeface="Arial" panose="020B0604020202020204" pitchFamily="34" charset="0"/>
              </a:rPr>
              <a:t>ShapeFile</a:t>
            </a:r>
            <a:r>
              <a:rPr lang="es-CO" sz="1000" i="1" dirty="0">
                <a:solidFill>
                  <a:srgbClr val="548235"/>
                </a:solidFill>
                <a:latin typeface="Arial" panose="020B0604020202020204" pitchFamily="34" charset="0"/>
                <a:cs typeface="Arial" panose="020B0604020202020204" pitchFamily="34" charset="0"/>
              </a:rPr>
              <a:t>) del Conflicto de uso del suelo del IGAC -escala 1:100.000- (2012), Comunidades étnicas del IGAC (2015), Cartografía básica (2015) y Sistema Nación de Áreas Protegidas del PNN(2015)  </a:t>
            </a:r>
          </a:p>
        </p:txBody>
      </p:sp>
      <p:sp>
        <p:nvSpPr>
          <p:cNvPr id="7" name="CuadroTexto 6">
            <a:extLst>
              <a:ext uri="{FF2B5EF4-FFF2-40B4-BE49-F238E27FC236}">
                <a16:creationId xmlns:a16="http://schemas.microsoft.com/office/drawing/2014/main" id="{D2E2CE66-5388-4D88-804C-B6F8A858C21E}"/>
              </a:ext>
            </a:extLst>
          </p:cNvPr>
          <p:cNvSpPr txBox="1"/>
          <p:nvPr/>
        </p:nvSpPr>
        <p:spPr>
          <a:xfrm>
            <a:off x="5860325" y="1077422"/>
            <a:ext cx="2528099" cy="338554"/>
          </a:xfrm>
          <a:prstGeom prst="rect">
            <a:avLst/>
          </a:prstGeom>
          <a:noFill/>
        </p:spPr>
        <p:txBody>
          <a:bodyPr wrap="square" rtlCol="0">
            <a:spAutoFit/>
          </a:bodyPr>
          <a:lstStyle/>
          <a:p>
            <a:pPr algn="ctr"/>
            <a:r>
              <a:rPr lang="es-CO" sz="1600" dirty="0"/>
              <a:t>Catatumbo</a:t>
            </a:r>
          </a:p>
        </p:txBody>
      </p:sp>
      <p:sp>
        <p:nvSpPr>
          <p:cNvPr id="11" name="CuadroTexto 10">
            <a:extLst>
              <a:ext uri="{FF2B5EF4-FFF2-40B4-BE49-F238E27FC236}">
                <a16:creationId xmlns:a16="http://schemas.microsoft.com/office/drawing/2014/main" id="{AACC3492-D1C4-4DCE-A4C5-7F8A3DFC0665}"/>
              </a:ext>
            </a:extLst>
          </p:cNvPr>
          <p:cNvSpPr txBox="1"/>
          <p:nvPr/>
        </p:nvSpPr>
        <p:spPr>
          <a:xfrm>
            <a:off x="1579758" y="1075815"/>
            <a:ext cx="2528099" cy="338554"/>
          </a:xfrm>
          <a:prstGeom prst="rect">
            <a:avLst/>
          </a:prstGeom>
          <a:noFill/>
        </p:spPr>
        <p:txBody>
          <a:bodyPr wrap="square" rtlCol="0">
            <a:spAutoFit/>
          </a:bodyPr>
          <a:lstStyle/>
          <a:p>
            <a:r>
              <a:rPr lang="es-CO" sz="1600" dirty="0"/>
              <a:t>Alto Patía </a:t>
            </a:r>
            <a:r>
              <a:rPr lang="es-CO" sz="1600" dirty="0" err="1"/>
              <a:t>Nte</a:t>
            </a:r>
            <a:r>
              <a:rPr lang="es-CO" sz="1600" dirty="0"/>
              <a:t> del Cauca</a:t>
            </a:r>
          </a:p>
        </p:txBody>
      </p:sp>
      <p:sp>
        <p:nvSpPr>
          <p:cNvPr id="13" name="CuadroTexto 12">
            <a:extLst>
              <a:ext uri="{FF2B5EF4-FFF2-40B4-BE49-F238E27FC236}">
                <a16:creationId xmlns:a16="http://schemas.microsoft.com/office/drawing/2014/main" id="{1B5B259E-98B3-4E65-B356-6926215F8C4C}"/>
              </a:ext>
            </a:extLst>
          </p:cNvPr>
          <p:cNvSpPr txBox="1"/>
          <p:nvPr/>
        </p:nvSpPr>
        <p:spPr>
          <a:xfrm>
            <a:off x="6330349" y="4563623"/>
            <a:ext cx="2698277" cy="276999"/>
          </a:xfrm>
          <a:prstGeom prst="rect">
            <a:avLst/>
          </a:prstGeom>
          <a:noFill/>
        </p:spPr>
        <p:txBody>
          <a:bodyPr wrap="square" rtlCol="0">
            <a:spAutoFit/>
          </a:bodyPr>
          <a:lstStyle/>
          <a:p>
            <a:pPr algn="ctr"/>
            <a:r>
              <a:rPr lang="es-CO" sz="1200" dirty="0"/>
              <a:t>Áreas sin conflicto del uso del suelo (ha)</a:t>
            </a:r>
            <a:endParaRPr lang="es-CO" sz="1200" dirty="0">
              <a:latin typeface="Arial" panose="020B0604020202020204" pitchFamily="34" charset="0"/>
              <a:cs typeface="Arial" panose="020B0604020202020204" pitchFamily="34" charset="0"/>
            </a:endParaRPr>
          </a:p>
        </p:txBody>
      </p:sp>
      <p:sp>
        <p:nvSpPr>
          <p:cNvPr id="16" name="CuadroTexto 15">
            <a:extLst>
              <a:ext uri="{FF2B5EF4-FFF2-40B4-BE49-F238E27FC236}">
                <a16:creationId xmlns:a16="http://schemas.microsoft.com/office/drawing/2014/main" id="{F7D9D4F1-9D14-4395-8782-11FC79BC75EF}"/>
              </a:ext>
            </a:extLst>
          </p:cNvPr>
          <p:cNvSpPr txBox="1"/>
          <p:nvPr/>
        </p:nvSpPr>
        <p:spPr>
          <a:xfrm>
            <a:off x="596722" y="6050814"/>
            <a:ext cx="4752528" cy="276999"/>
          </a:xfrm>
          <a:prstGeom prst="rect">
            <a:avLst/>
          </a:prstGeom>
          <a:noFill/>
        </p:spPr>
        <p:txBody>
          <a:bodyPr wrap="square" rtlCol="0">
            <a:spAutoFit/>
          </a:bodyPr>
          <a:lstStyle/>
          <a:p>
            <a:pPr algn="ctr"/>
            <a:r>
              <a:rPr lang="es-CO" sz="1200" dirty="0"/>
              <a:t>Parques nacionales, Consejos comunitarios y Resguardos indígenas  (ha)</a:t>
            </a:r>
            <a:endParaRPr lang="es-CO" sz="1200" dirty="0">
              <a:latin typeface="Arial" panose="020B0604020202020204" pitchFamily="34" charset="0"/>
              <a:cs typeface="Arial" panose="020B0604020202020204" pitchFamily="34" charset="0"/>
            </a:endParaRPr>
          </a:p>
        </p:txBody>
      </p:sp>
      <p:pic>
        <p:nvPicPr>
          <p:cNvPr id="23" name="Imagen 22">
            <a:extLst>
              <a:ext uri="{FF2B5EF4-FFF2-40B4-BE49-F238E27FC236}">
                <a16:creationId xmlns:a16="http://schemas.microsoft.com/office/drawing/2014/main" id="{DF94A620-6769-4C8F-A8C7-5B4144A62BE5}"/>
              </a:ext>
            </a:extLst>
          </p:cNvPr>
          <p:cNvPicPr>
            <a:picLocks noChangeAspect="1"/>
          </p:cNvPicPr>
          <p:nvPr/>
        </p:nvPicPr>
        <p:blipFill rotWithShape="1">
          <a:blip r:embed="rId4"/>
          <a:srcRect l="15978" t="63870" r="78151" b="24929"/>
          <a:stretch/>
        </p:blipFill>
        <p:spPr>
          <a:xfrm>
            <a:off x="371744" y="6009240"/>
            <a:ext cx="335616" cy="360148"/>
          </a:xfrm>
          <a:prstGeom prst="ellipse">
            <a:avLst/>
          </a:prstGeom>
        </p:spPr>
      </p:pic>
      <p:sp>
        <p:nvSpPr>
          <p:cNvPr id="24" name="CuadroTexto 23">
            <a:extLst>
              <a:ext uri="{FF2B5EF4-FFF2-40B4-BE49-F238E27FC236}">
                <a16:creationId xmlns:a16="http://schemas.microsoft.com/office/drawing/2014/main" id="{B495702C-D9E0-4581-B195-C227488C6FF7}"/>
              </a:ext>
            </a:extLst>
          </p:cNvPr>
          <p:cNvSpPr txBox="1"/>
          <p:nvPr/>
        </p:nvSpPr>
        <p:spPr>
          <a:xfrm>
            <a:off x="7192905" y="4921423"/>
            <a:ext cx="1800200" cy="307777"/>
          </a:xfrm>
          <a:prstGeom prst="rect">
            <a:avLst/>
          </a:prstGeom>
          <a:noFill/>
        </p:spPr>
        <p:txBody>
          <a:bodyPr wrap="square" rtlCol="0">
            <a:spAutoFit/>
          </a:bodyPr>
          <a:lstStyle/>
          <a:p>
            <a:r>
              <a:rPr lang="es-CO" sz="1400" dirty="0"/>
              <a:t>7.073 - 44.725</a:t>
            </a:r>
          </a:p>
        </p:txBody>
      </p:sp>
      <p:sp>
        <p:nvSpPr>
          <p:cNvPr id="25" name="CuadroTexto 24">
            <a:extLst>
              <a:ext uri="{FF2B5EF4-FFF2-40B4-BE49-F238E27FC236}">
                <a16:creationId xmlns:a16="http://schemas.microsoft.com/office/drawing/2014/main" id="{4D37EF49-67AC-46D0-87B7-E2A99A3850D8}"/>
              </a:ext>
            </a:extLst>
          </p:cNvPr>
          <p:cNvSpPr txBox="1"/>
          <p:nvPr/>
        </p:nvSpPr>
        <p:spPr>
          <a:xfrm>
            <a:off x="7164288" y="5245572"/>
            <a:ext cx="1704238" cy="307777"/>
          </a:xfrm>
          <a:prstGeom prst="rect">
            <a:avLst/>
          </a:prstGeom>
          <a:noFill/>
        </p:spPr>
        <p:txBody>
          <a:bodyPr wrap="square" rtlCol="0">
            <a:spAutoFit/>
          </a:bodyPr>
          <a:lstStyle/>
          <a:p>
            <a:r>
              <a:rPr lang="es-CO" sz="1400" dirty="0"/>
              <a:t>44.726 – 160.808</a:t>
            </a:r>
          </a:p>
        </p:txBody>
      </p:sp>
      <p:sp>
        <p:nvSpPr>
          <p:cNvPr id="26" name="CuadroTexto 25">
            <a:extLst>
              <a:ext uri="{FF2B5EF4-FFF2-40B4-BE49-F238E27FC236}">
                <a16:creationId xmlns:a16="http://schemas.microsoft.com/office/drawing/2014/main" id="{9B88CDE9-C589-4454-88FF-69F5E813FC38}"/>
              </a:ext>
            </a:extLst>
          </p:cNvPr>
          <p:cNvSpPr txBox="1"/>
          <p:nvPr/>
        </p:nvSpPr>
        <p:spPr>
          <a:xfrm>
            <a:off x="7164288" y="5584998"/>
            <a:ext cx="1549715" cy="307777"/>
          </a:xfrm>
          <a:prstGeom prst="rect">
            <a:avLst/>
          </a:prstGeom>
          <a:noFill/>
        </p:spPr>
        <p:txBody>
          <a:bodyPr wrap="square" rtlCol="0">
            <a:spAutoFit/>
          </a:bodyPr>
          <a:lstStyle/>
          <a:p>
            <a:r>
              <a:rPr lang="es-CO" sz="1400" dirty="0"/>
              <a:t>160.809 – 399.302</a:t>
            </a:r>
          </a:p>
        </p:txBody>
      </p:sp>
      <p:sp>
        <p:nvSpPr>
          <p:cNvPr id="27" name="CuadroTexto 26">
            <a:extLst>
              <a:ext uri="{FF2B5EF4-FFF2-40B4-BE49-F238E27FC236}">
                <a16:creationId xmlns:a16="http://schemas.microsoft.com/office/drawing/2014/main" id="{F3019BA1-682C-4286-9AEA-72C022B66CAC}"/>
              </a:ext>
            </a:extLst>
          </p:cNvPr>
          <p:cNvSpPr txBox="1"/>
          <p:nvPr/>
        </p:nvSpPr>
        <p:spPr>
          <a:xfrm>
            <a:off x="7164288" y="5918007"/>
            <a:ext cx="1732855" cy="307777"/>
          </a:xfrm>
          <a:prstGeom prst="rect">
            <a:avLst/>
          </a:prstGeom>
          <a:noFill/>
        </p:spPr>
        <p:txBody>
          <a:bodyPr wrap="square" rtlCol="0">
            <a:spAutoFit/>
          </a:bodyPr>
          <a:lstStyle/>
          <a:p>
            <a:r>
              <a:rPr lang="es-CO" sz="1400" dirty="0"/>
              <a:t>399.303 – 1.038.322</a:t>
            </a:r>
          </a:p>
        </p:txBody>
      </p:sp>
      <p:pic>
        <p:nvPicPr>
          <p:cNvPr id="28" name="Imagen 27">
            <a:extLst>
              <a:ext uri="{FF2B5EF4-FFF2-40B4-BE49-F238E27FC236}">
                <a16:creationId xmlns:a16="http://schemas.microsoft.com/office/drawing/2014/main" id="{52068303-CADC-4577-B4C9-C445A76E7897}"/>
              </a:ext>
            </a:extLst>
          </p:cNvPr>
          <p:cNvPicPr>
            <a:picLocks noChangeAspect="1"/>
          </p:cNvPicPr>
          <p:nvPr/>
        </p:nvPicPr>
        <p:blipFill rotWithShape="1">
          <a:blip r:embed="rId5"/>
          <a:srcRect l="38975" t="40200" r="42125" b="19200"/>
          <a:stretch/>
        </p:blipFill>
        <p:spPr>
          <a:xfrm>
            <a:off x="6264118" y="1404070"/>
            <a:ext cx="2141085" cy="2587144"/>
          </a:xfrm>
          <a:prstGeom prst="rect">
            <a:avLst/>
          </a:prstGeom>
        </p:spPr>
      </p:pic>
      <p:pic>
        <p:nvPicPr>
          <p:cNvPr id="30" name="Imagen 29">
            <a:extLst>
              <a:ext uri="{FF2B5EF4-FFF2-40B4-BE49-F238E27FC236}">
                <a16:creationId xmlns:a16="http://schemas.microsoft.com/office/drawing/2014/main" id="{BEE3870A-D748-4F4E-975A-87BF27FC2276}"/>
              </a:ext>
            </a:extLst>
          </p:cNvPr>
          <p:cNvPicPr>
            <a:picLocks noChangeAspect="1"/>
          </p:cNvPicPr>
          <p:nvPr/>
        </p:nvPicPr>
        <p:blipFill rotWithShape="1">
          <a:blip r:embed="rId6"/>
          <a:srcRect l="27462" t="29000" r="22438" b="18574"/>
          <a:stretch/>
        </p:blipFill>
        <p:spPr>
          <a:xfrm>
            <a:off x="2511319" y="3208659"/>
            <a:ext cx="3570027" cy="2101370"/>
          </a:xfrm>
          <a:prstGeom prst="rect">
            <a:avLst/>
          </a:prstGeom>
        </p:spPr>
      </p:pic>
      <p:sp>
        <p:nvSpPr>
          <p:cNvPr id="9" name="CuadroTexto 8">
            <a:extLst>
              <a:ext uri="{FF2B5EF4-FFF2-40B4-BE49-F238E27FC236}">
                <a16:creationId xmlns:a16="http://schemas.microsoft.com/office/drawing/2014/main" id="{B0300962-E439-4A53-B8C8-B01BE91B8AF2}"/>
              </a:ext>
            </a:extLst>
          </p:cNvPr>
          <p:cNvSpPr txBox="1"/>
          <p:nvPr/>
        </p:nvSpPr>
        <p:spPr>
          <a:xfrm>
            <a:off x="3912012" y="3176346"/>
            <a:ext cx="1107038" cy="338554"/>
          </a:xfrm>
          <a:prstGeom prst="rect">
            <a:avLst/>
          </a:prstGeom>
          <a:noFill/>
        </p:spPr>
        <p:txBody>
          <a:bodyPr wrap="square" rtlCol="0">
            <a:spAutoFit/>
          </a:bodyPr>
          <a:lstStyle/>
          <a:p>
            <a:r>
              <a:rPr lang="es-CO" sz="1600" dirty="0"/>
              <a:t>Putumayo</a:t>
            </a:r>
          </a:p>
        </p:txBody>
      </p:sp>
    </p:spTree>
    <p:extLst>
      <p:ext uri="{BB962C8B-B14F-4D97-AF65-F5344CB8AC3E}">
        <p14:creationId xmlns:p14="http://schemas.microsoft.com/office/powerpoint/2010/main" val="99953213"/>
      </p:ext>
    </p:extLst>
  </p:cSld>
  <p:clrMapOvr>
    <a:masterClrMapping/>
  </p:clrMapOvr>
</p:sld>
</file>

<file path=ppt/theme/theme1.xml><?xml version="1.0" encoding="utf-8"?>
<a:theme xmlns:a="http://schemas.openxmlformats.org/drawingml/2006/main" name="Plantilla Rimisp 2017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rtadill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apo contenido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ita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ntraportad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Plantilla Rimisp 2017 (2)</Template>
  <TotalTime>2404</TotalTime>
  <Words>1685</Words>
  <Application>Microsoft Office PowerPoint</Application>
  <PresentationFormat>Presentación en pantalla (4:3)</PresentationFormat>
  <Paragraphs>257</Paragraphs>
  <Slides>21</Slides>
  <Notes>12</Notes>
  <HiddenSlides>0</HiddenSlides>
  <MMClips>0</MMClips>
  <ScaleCrop>false</ScaleCrop>
  <HeadingPairs>
    <vt:vector size="6" baseType="variant">
      <vt:variant>
        <vt:lpstr>Fuentes usadas</vt:lpstr>
      </vt:variant>
      <vt:variant>
        <vt:i4>5</vt:i4>
      </vt:variant>
      <vt:variant>
        <vt:lpstr>Tema</vt:lpstr>
      </vt:variant>
      <vt:variant>
        <vt:i4>5</vt:i4>
      </vt:variant>
      <vt:variant>
        <vt:lpstr>Títulos de diapositiva</vt:lpstr>
      </vt:variant>
      <vt:variant>
        <vt:i4>21</vt:i4>
      </vt:variant>
    </vt:vector>
  </HeadingPairs>
  <TitlesOfParts>
    <vt:vector size="31" baseType="lpstr">
      <vt:lpstr>Arial</vt:lpstr>
      <vt:lpstr>Calibri</vt:lpstr>
      <vt:lpstr>Cambria Math</vt:lpstr>
      <vt:lpstr>LucidaGrande</vt:lpstr>
      <vt:lpstr>Wingdings</vt:lpstr>
      <vt:lpstr>Plantilla Rimisp 2017 (2)</vt:lpstr>
      <vt:lpstr>Portadilla</vt:lpstr>
      <vt:lpstr>Diapo contenidos</vt:lpstr>
      <vt:lpstr>Citas</vt:lpstr>
      <vt:lpstr>Contraportada</vt:lpstr>
      <vt:lpstr>OPORTUNIDADES  ECONÓMICAS EN ZONAS pdet</vt:lpstr>
      <vt:lpstr>Presentación de PowerPoint</vt:lpstr>
      <vt:lpstr>Los programas de desarrollo con enfoque territorial</vt:lpstr>
      <vt:lpstr>Análisis de oportunidades en tres subregiones </vt:lpstr>
      <vt:lpstr>Análisis por dimensión</vt:lpstr>
      <vt:lpstr>Dimensión económica</vt:lpstr>
      <vt:lpstr>Dimensión económica</vt:lpstr>
      <vt:lpstr>Dimensión bienes y servicios</vt:lpstr>
      <vt:lpstr>Dimensión conflictos territoriales</vt:lpstr>
      <vt:lpstr>Dimensión productiva</vt:lpstr>
      <vt:lpstr>Dimensión productiva</vt:lpstr>
      <vt:lpstr>Dimensión productiva</vt:lpstr>
      <vt:lpstr>Dimensión productiva</vt:lpstr>
      <vt:lpstr>Dimensión productiva</vt:lpstr>
      <vt:lpstr>Dimensión productiva</vt:lpstr>
      <vt:lpstr>Dimensión productiva</vt:lpstr>
      <vt:lpstr>Dimensión productiva</vt:lpstr>
      <vt:lpstr>Dimensión productiva</vt:lpstr>
      <vt:lpstr>Dimensión productiva</vt:lpstr>
      <vt:lpstr>conclusiones</vt:lpstr>
      <vt:lpstr>OPORTUNIDADES  ECONÓMICAS EN ZONAS pdet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Factor Estrategico</dc:creator>
  <cp:lastModifiedBy>Estefhani Diaz</cp:lastModifiedBy>
  <cp:revision>82</cp:revision>
  <dcterms:created xsi:type="dcterms:W3CDTF">2017-04-11T16:53:55Z</dcterms:created>
  <dcterms:modified xsi:type="dcterms:W3CDTF">2017-09-29T21:26:20Z</dcterms:modified>
</cp:coreProperties>
</file>