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1" r:id="rId3"/>
    <p:sldId id="347" r:id="rId4"/>
    <p:sldId id="260" r:id="rId5"/>
    <p:sldId id="348" r:id="rId6"/>
    <p:sldId id="349" r:id="rId7"/>
    <p:sldId id="350" r:id="rId8"/>
    <p:sldId id="351" r:id="rId9"/>
    <p:sldId id="289" r:id="rId10"/>
  </p:sldIdLst>
  <p:sldSz cx="9144000" cy="6858000" type="screen4x3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A8E1-DAB7-4C45-8E81-078048F579F4}" type="datetimeFigureOut">
              <a:rPr lang="es-CL" smtClean="0"/>
              <a:t>09-12-2015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288C-B2D1-42CB-B91A-0C56228AB3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6772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2655C2C-BDB7-46DB-89F2-4B316E1724F8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1B12EBC-139E-46D0-BA14-8B191392E5C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96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27B5-11D3-4ABA-A230-1A5740A979D9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73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27B5-11D3-4ABA-A230-1A5740A979D9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068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27B5-11D3-4ABA-A230-1A5740A979D9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73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27B5-11D3-4ABA-A230-1A5740A979D9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058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27B5-11D3-4ABA-A230-1A5740A979D9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0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27B5-11D3-4ABA-A230-1A5740A979D9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78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E27B5-11D3-4ABA-A230-1A5740A979D9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9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D679-AA29-46EE-96B6-4D89F145593F}" type="datetimeFigureOut">
              <a:rPr lang="es-CL" smtClean="0"/>
              <a:pPr/>
              <a:t>09-12-2015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7EC5-78AA-4DF7-AEDA-443FDE38873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305750X/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informelatinoamericano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" y="0"/>
            <a:ext cx="9158400" cy="4868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" y="4868959"/>
            <a:ext cx="9158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6376" y="5021359"/>
            <a:ext cx="91584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4" name="2 Marcador de contenido"/>
          <p:cNvSpPr>
            <a:spLocks/>
          </p:cNvSpPr>
          <p:nvPr/>
        </p:nvSpPr>
        <p:spPr bwMode="auto">
          <a:xfrm>
            <a:off x="0" y="4169537"/>
            <a:ext cx="9144000" cy="73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Verdana"/>
                <a:cs typeface="Verdana"/>
              </a:rPr>
              <a:t>RIMISP-Centro </a:t>
            </a:r>
            <a:r>
              <a:rPr lang="en-US" b="1" dirty="0" err="1" smtClean="0">
                <a:solidFill>
                  <a:schemeClr val="bg1"/>
                </a:solidFill>
                <a:latin typeface="Verdana"/>
                <a:cs typeface="Verdana"/>
              </a:rPr>
              <a:t>Latinoamericano</a:t>
            </a:r>
            <a:r>
              <a:rPr lang="en-US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Verdana"/>
                <a:cs typeface="Verdana"/>
              </a:rPr>
              <a:t>para</a:t>
            </a:r>
            <a:r>
              <a:rPr lang="en-US" b="1" dirty="0" smtClean="0">
                <a:solidFill>
                  <a:schemeClr val="bg1"/>
                </a:solidFill>
                <a:latin typeface="Verdana"/>
                <a:cs typeface="Verdana"/>
              </a:rPr>
              <a:t> el </a:t>
            </a:r>
            <a:r>
              <a:rPr lang="en-US" b="1" dirty="0" err="1" smtClean="0">
                <a:solidFill>
                  <a:schemeClr val="bg1"/>
                </a:solidFill>
                <a:latin typeface="Verdana"/>
                <a:cs typeface="Verdana"/>
              </a:rPr>
              <a:t>Desarrollo</a:t>
            </a:r>
            <a:r>
              <a:rPr lang="en-US" b="1" dirty="0" smtClean="0">
                <a:solidFill>
                  <a:schemeClr val="bg1"/>
                </a:solidFill>
                <a:latin typeface="Verdana"/>
                <a:cs typeface="Verdana"/>
              </a:rPr>
              <a:t> Rural</a:t>
            </a:r>
          </a:p>
          <a:p>
            <a:pPr algn="ctr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24 de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noviembre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de 2015</a:t>
            </a: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6642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91" y="5666016"/>
            <a:ext cx="3183248" cy="755150"/>
          </a:xfrm>
          <a:prstGeom prst="rect">
            <a:avLst/>
          </a:prstGeom>
        </p:spPr>
      </p:pic>
      <p:sp>
        <p:nvSpPr>
          <p:cNvPr id="22" name="2 Marcador de contenido"/>
          <p:cNvSpPr>
            <a:spLocks/>
          </p:cNvSpPr>
          <p:nvPr/>
        </p:nvSpPr>
        <p:spPr bwMode="auto">
          <a:xfrm>
            <a:off x="157061" y="1556792"/>
            <a:ext cx="8776201" cy="261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CL" sz="20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PANEL 1. Experiencias </a:t>
            </a:r>
            <a:r>
              <a:rPr lang="es-CL" dirty="0">
                <a:solidFill>
                  <a:schemeClr val="bg1"/>
                </a:solidFill>
                <a:latin typeface="Verdana"/>
                <a:cs typeface="Verdana"/>
              </a:rPr>
              <a:t>de </a:t>
            </a: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Cooperación Internacional</a:t>
            </a:r>
            <a:r>
              <a:rPr lang="es-CL" dirty="0">
                <a:solidFill>
                  <a:schemeClr val="bg1"/>
                </a:solidFill>
                <a:latin typeface="Verdana"/>
                <a:cs typeface="Verdana"/>
              </a:rPr>
              <a:t>: Mejorando </a:t>
            </a: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vidas, construyendo </a:t>
            </a:r>
            <a:r>
              <a:rPr lang="es-CL" dirty="0">
                <a:solidFill>
                  <a:schemeClr val="bg1"/>
                </a:solidFill>
                <a:latin typeface="Verdana"/>
                <a:cs typeface="Verdana"/>
              </a:rPr>
              <a:t>territorios </a:t>
            </a: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sostenibles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CL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Juan Fernández L.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Investigador</a:t>
            </a:r>
            <a:endParaRPr lang="es-CL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CL" sz="2000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3419051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/>
          </p:cNvSpPr>
          <p:nvPr/>
        </p:nvSpPr>
        <p:spPr bwMode="auto">
          <a:xfrm>
            <a:off x="971600" y="219192"/>
            <a:ext cx="8462607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latin typeface="Verdana"/>
                <a:cs typeface="Verdana"/>
              </a:rPr>
              <a:t>PRESENTACIÓN</a:t>
            </a: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1763688" y="1268760"/>
            <a:ext cx="695181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C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Rimisp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– Centro Latinoamericano para el Desarrollo Rural, es una organización regional sin fines de lucro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, con sede en Chile y oficinas en Ecuador, México y Colombia,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que desde 1986 realiza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investigación aplicada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para apoyar procesos de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cambio institucional, transformación productiva y fortalecimiento de las capacidades de actores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y grupos sociales en las sociedades rurales latinoamericanas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.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Su misión es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impulsar cambios institucionales, económicos y sociales para hacer de América Latina una región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próspera, justa y sostenible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. </a:t>
            </a: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El financiamiento de las actividades institucionales de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Rimisp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proviene en gran medida de la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cooperación </a:t>
            </a: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internacional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, destacando el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International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Development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Research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Centre (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IDRC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, Canadá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), el Fondo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Internacional de Desarrollo Agrícola (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FIDA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, Naciones Unidas)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y la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Fundación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FORD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(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USA).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endParaRPr lang="es-CL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 cstate="print"/>
          <a:srcRect r="53306"/>
          <a:stretch>
            <a:fillRect/>
          </a:stretch>
        </p:blipFill>
        <p:spPr>
          <a:xfrm>
            <a:off x="0" y="172278"/>
            <a:ext cx="830115" cy="1047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0751"/>
          <a:stretch>
            <a:fillRect/>
          </a:stretch>
        </p:blipFill>
        <p:spPr bwMode="auto">
          <a:xfrm flipH="1">
            <a:off x="9024777" y="0"/>
            <a:ext cx="10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8" y="1299612"/>
            <a:ext cx="2104588" cy="34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7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/>
          </p:cNvSpPr>
          <p:nvPr/>
        </p:nvSpPr>
        <p:spPr bwMode="auto">
          <a:xfrm>
            <a:off x="827584" y="0"/>
            <a:ext cx="8174575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sz="1100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179513" y="1268760"/>
            <a:ext cx="5616624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Investigación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en 11 países de América Latina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, combinando abordajes cuantitativos y cualitativos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(análisis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econométricos y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estudios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de caso territoriales). Producto de esas investigaciones hay un cúmulo de publicaciones que han ido consolidando un desarrollo conceptual y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empírico.</a:t>
            </a:r>
          </a:p>
          <a:p>
            <a:pPr marL="365125" lvl="1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[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World Development: “Growth, Poverty and Inequality in Sub-National Development: Learning from Latin America’s Territories” (Volume 73 –September 2015).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  <a:hlinkClick r:id="rId3"/>
              </a:rPr>
              <a:t>http://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  <a:hlinkClick r:id="rId3"/>
              </a:rPr>
              <a:t>www.sciencedirect.com/science/journal/0305750X/73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]  </a:t>
            </a:r>
            <a:endParaRPr lang="es-C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Acciones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de incidencia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, apoyo y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recomendaciones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a políticas y programas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públicos, a través de </a:t>
            </a: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diálogo de políticas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y </a:t>
            </a: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asistencia técnica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a gobiernos. Informa políticas públicas de manera directa en seis países (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Colombia, México, Chile, Nicaragua, El Salvador y Perú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). </a:t>
            </a: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 algn="just">
              <a:spcBef>
                <a:spcPts val="600"/>
              </a:spcBef>
              <a:buClr>
                <a:srgbClr val="49520B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717550" lvl="1" indent="-352425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endParaRPr lang="es-CL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4" cstate="print"/>
          <a:srcRect r="53306"/>
          <a:stretch>
            <a:fillRect/>
          </a:stretch>
        </p:blipFill>
        <p:spPr>
          <a:xfrm>
            <a:off x="0" y="172278"/>
            <a:ext cx="830115" cy="1047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20751"/>
          <a:stretch>
            <a:fillRect/>
          </a:stretch>
        </p:blipFill>
        <p:spPr bwMode="auto">
          <a:xfrm flipH="1">
            <a:off x="9024777" y="0"/>
            <a:ext cx="10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959" y="1772816"/>
            <a:ext cx="3124200" cy="4032448"/>
          </a:xfrm>
          <a:prstGeom prst="rect">
            <a:avLst/>
          </a:prstGeom>
        </p:spPr>
      </p:pic>
      <p:sp>
        <p:nvSpPr>
          <p:cNvPr id="7" name="2 Marcador de contenido"/>
          <p:cNvSpPr>
            <a:spLocks/>
          </p:cNvSpPr>
          <p:nvPr/>
        </p:nvSpPr>
        <p:spPr bwMode="auto">
          <a:xfrm>
            <a:off x="971600" y="219192"/>
            <a:ext cx="8462607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3300"/>
                </a:solidFill>
                <a:latin typeface="Verdana"/>
                <a:cs typeface="Verdana"/>
              </a:rPr>
              <a:t>INVESTIGACIÓN APLICADA + INCIDENCIA</a:t>
            </a:r>
            <a:endParaRPr lang="en-US" sz="2000" b="1" dirty="0">
              <a:solidFill>
                <a:srgbClr val="FF33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683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/>
          </p:cNvSpPr>
          <p:nvPr/>
        </p:nvSpPr>
        <p:spPr bwMode="auto">
          <a:xfrm>
            <a:off x="825099" y="361373"/>
            <a:ext cx="8174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179512" y="1124744"/>
            <a:ext cx="853598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rgbClr val="D2432E"/>
              </a:buClr>
              <a:buSzPct val="95000"/>
              <a:defRPr/>
            </a:pPr>
            <a:endParaRPr lang="es-CL" sz="2000" b="1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717550" lvl="1" indent="-352425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 cstate="print"/>
          <a:srcRect r="53306"/>
          <a:stretch>
            <a:fillRect/>
          </a:stretch>
        </p:blipFill>
        <p:spPr>
          <a:xfrm>
            <a:off x="0" y="172278"/>
            <a:ext cx="830115" cy="1047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0751"/>
          <a:stretch>
            <a:fillRect/>
          </a:stretch>
        </p:blipFill>
        <p:spPr bwMode="auto">
          <a:xfrm flipH="1">
            <a:off x="9024777" y="0"/>
            <a:ext cx="10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78714" y="836712"/>
            <a:ext cx="8712968" cy="6380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El </a:t>
            </a:r>
            <a:r>
              <a:rPr lang="es-C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Informe Latinoamericano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sobre pobreza y desigualdad analiza la pobreza y la desigualdad desde una perspectiva particular: la de las </a:t>
            </a:r>
            <a:r>
              <a:rPr lang="es-C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desigualdades territoriales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Los </a:t>
            </a:r>
            <a:r>
              <a:rPr lang="es-C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promedios nacionales ocultan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enormes diferencias territoriales, existiendo territorios aventajados y otros rezagados. Dicha desigualdad representa una injusticia en términos éticos y a la vez un </a:t>
            </a:r>
            <a:r>
              <a:rPr lang="es-C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obstáculo al desarrollo nacional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pues los sectores rezagados permanentemente se ven impedidos de desplegar su potencial y contribuir al país. 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Informe 2011: brechas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8 dimensiones en 10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países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Informe 2013:evolución de brechas en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el tiempo y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foco temático en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el empleo de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calidad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Informe 2015: foco temático en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equidad de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género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www.informelatinoamericano.org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2 Marcador de contenido"/>
          <p:cNvSpPr>
            <a:spLocks/>
          </p:cNvSpPr>
          <p:nvPr/>
        </p:nvSpPr>
        <p:spPr bwMode="auto">
          <a:xfrm>
            <a:off x="683568" y="0"/>
            <a:ext cx="8174575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sz="1100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62" y="4650824"/>
            <a:ext cx="975147" cy="126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00" y="4651612"/>
            <a:ext cx="961096" cy="126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930" y="4180021"/>
            <a:ext cx="5943713" cy="2204864"/>
          </a:xfrm>
          <a:prstGeom prst="rect">
            <a:avLst/>
          </a:prstGeom>
        </p:spPr>
      </p:pic>
      <p:sp>
        <p:nvSpPr>
          <p:cNvPr id="15" name="2 Marcador de contenido"/>
          <p:cNvSpPr>
            <a:spLocks/>
          </p:cNvSpPr>
          <p:nvPr/>
        </p:nvSpPr>
        <p:spPr bwMode="auto">
          <a:xfrm>
            <a:off x="971600" y="219192"/>
            <a:ext cx="8462607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3300"/>
                </a:solidFill>
                <a:latin typeface="Verdana"/>
                <a:cs typeface="Verdana"/>
              </a:rPr>
              <a:t>INFORME BIANUAL REGIONAL</a:t>
            </a:r>
            <a:endParaRPr lang="en-US" sz="2000" b="1" dirty="0">
              <a:solidFill>
                <a:srgbClr val="FF33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107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/>
          </p:cNvSpPr>
          <p:nvPr/>
        </p:nvSpPr>
        <p:spPr bwMode="auto">
          <a:xfrm>
            <a:off x="825099" y="361373"/>
            <a:ext cx="8174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Verdana"/>
                <a:cs typeface="Verdana"/>
              </a:rPr>
              <a:t>1. APORTES DE LA INVESTIGACIÓN</a:t>
            </a:r>
            <a:endParaRPr lang="en-US" sz="20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179512" y="1124744"/>
            <a:ext cx="853598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rgbClr val="D2432E"/>
              </a:buClr>
              <a:buSzPct val="95000"/>
              <a:defRPr/>
            </a:pPr>
            <a:endParaRPr lang="es-CL" sz="2000" b="1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717550" lvl="1" indent="-352425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 cstate="print"/>
          <a:srcRect r="53306"/>
          <a:stretch>
            <a:fillRect/>
          </a:stretch>
        </p:blipFill>
        <p:spPr>
          <a:xfrm>
            <a:off x="0" y="172278"/>
            <a:ext cx="830115" cy="1047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0751"/>
          <a:stretch>
            <a:fillRect/>
          </a:stretch>
        </p:blipFill>
        <p:spPr bwMode="auto">
          <a:xfrm flipH="1">
            <a:off x="9024777" y="0"/>
            <a:ext cx="10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28492" y="1026635"/>
            <a:ext cx="4085235" cy="6380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Foco </a:t>
            </a:r>
            <a:r>
              <a:rPr lang="es-C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en los </a:t>
            </a: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territorios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Espacio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con una identidad construida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socialmente        (más que la DPA)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Mapeo de “Territorios funcionales”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s-CL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Concepto amplio de ruralidad </a:t>
            </a:r>
            <a:r>
              <a:rPr kumimoji="0" lang="es-CL" sz="1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kumimoji="0" lang="es-CL" sz="1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(p. ej. ERNA)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Dinámicas rural-urbanas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(flujos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bienes, servicios,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personas)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s-CL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Brechas territoriales </a:t>
            </a:r>
            <a:r>
              <a:rPr kumimoji="0" lang="es-CL" sz="1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(aventajados</a:t>
            </a:r>
            <a:r>
              <a:rPr kumimoji="0" lang="es-CL" sz="14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y rezagados. Rol de políticas públicas)</a:t>
            </a:r>
            <a:endParaRPr kumimoji="0" lang="es-CL" sz="1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Desarrollo territorial inclusivo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(reducción de pobreza y desigualdad y sostenibilidad ambiental)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s-CL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Constitución</a:t>
            </a:r>
            <a:r>
              <a:rPr kumimoji="0" lang="es-CL" sz="1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 un actor territorial </a:t>
            </a:r>
            <a:r>
              <a:rPr kumimoji="0" lang="es-CL" sz="14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(coaliciones sociales territoriales transformadoras)</a:t>
            </a:r>
            <a:endParaRPr kumimoji="0" lang="es-CL" sz="1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2 Marcador de contenido"/>
          <p:cNvSpPr>
            <a:spLocks/>
          </p:cNvSpPr>
          <p:nvPr/>
        </p:nvSpPr>
        <p:spPr bwMode="auto">
          <a:xfrm>
            <a:off x="683568" y="0"/>
            <a:ext cx="8174575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sz="1100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830" y="1026635"/>
            <a:ext cx="4464496" cy="34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2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/>
          </p:cNvSpPr>
          <p:nvPr/>
        </p:nvSpPr>
        <p:spPr bwMode="auto">
          <a:xfrm>
            <a:off x="825099" y="361373"/>
            <a:ext cx="8174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Verdana"/>
                <a:cs typeface="Verdana"/>
              </a:rPr>
              <a:t>2. POLÍTICAS PÚBLICAS PARA LA COHESION TERRITORIAL</a:t>
            </a:r>
            <a:endParaRPr lang="en-US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179512" y="1124744"/>
            <a:ext cx="853598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rgbClr val="D2432E"/>
              </a:buClr>
              <a:buSzPct val="95000"/>
              <a:defRPr/>
            </a:pPr>
            <a:endParaRPr lang="es-CL" sz="2000" b="1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717550" lvl="1" indent="-352425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 cstate="print"/>
          <a:srcRect r="53306"/>
          <a:stretch>
            <a:fillRect/>
          </a:stretch>
        </p:blipFill>
        <p:spPr>
          <a:xfrm>
            <a:off x="0" y="172278"/>
            <a:ext cx="830115" cy="1047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0751"/>
          <a:stretch>
            <a:fillRect/>
          </a:stretch>
        </p:blipFill>
        <p:spPr bwMode="auto">
          <a:xfrm flipH="1">
            <a:off x="9024777" y="0"/>
            <a:ext cx="10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28491" y="1026635"/>
            <a:ext cx="4851641" cy="34104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Enfoque territorial, integralidad e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intersectorialidad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Combinación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focalización (en personas)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con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universalismo (bienes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públicos y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fortalecimiento institucional)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Coordinación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 nivel gubernamental (horizontal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vertical) y alianzas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público-privadas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Participación ciudadana (actores locales)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Fortalecimiento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activos y capacidades del lugar (place-</a:t>
            </a:r>
            <a:r>
              <a:rPr lang="es-C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Fortalecimiento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la capacidad de agencia de los actores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locales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rigurosos de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M&amp;E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Combinación de distintos niveles de políticas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2 Marcador de contenido"/>
          <p:cNvSpPr>
            <a:spLocks/>
          </p:cNvSpPr>
          <p:nvPr/>
        </p:nvSpPr>
        <p:spPr bwMode="auto">
          <a:xfrm>
            <a:off x="683568" y="0"/>
            <a:ext cx="8174575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sz="1100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133" y="1008349"/>
            <a:ext cx="3944644" cy="3611720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4620068"/>
            <a:ext cx="8598648" cy="19772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 de incidencia directa: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México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Programa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piloto Territorios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Productivos (en PROSPERA),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ejecución (10.000 a 350.000 beneficiarios).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Colombia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Programa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Desarrollo Rural con Enfoque Territorial, en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diseño (60.000 a 680.000 beneficiarios esperados).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Chile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Programa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desarrollo territorial indígena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(en INDAP),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rediseño (50.000 beneficiarios).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CL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*Estados ineficientes y corruptos </a:t>
            </a:r>
            <a:r>
              <a:rPr lang="es-CL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s-CL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lo harán </a:t>
            </a:r>
            <a:r>
              <a:rPr lang="es-CL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bien; sí Estados </a:t>
            </a:r>
            <a:r>
              <a:rPr lang="es-CL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fortalecidos, </a:t>
            </a:r>
            <a:r>
              <a:rPr lang="es-CL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eficaces y probos</a:t>
            </a:r>
            <a:r>
              <a:rPr lang="es-CL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1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69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/>
          </p:cNvSpPr>
          <p:nvPr/>
        </p:nvSpPr>
        <p:spPr bwMode="auto">
          <a:xfrm>
            <a:off x="825099" y="361373"/>
            <a:ext cx="8174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Verdana"/>
                <a:cs typeface="Verdana"/>
              </a:rPr>
              <a:t>3. COOPERACIÓN INTERNACIONAL Y TERRITORIO</a:t>
            </a:r>
            <a:endParaRPr lang="en-US" sz="20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179512" y="1124744"/>
            <a:ext cx="853598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rgbClr val="D2432E"/>
              </a:buClr>
              <a:buSzPct val="95000"/>
              <a:defRPr/>
            </a:pPr>
            <a:endParaRPr lang="es-CL" sz="2000" b="1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717550" lvl="1" indent="-352425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 cstate="print"/>
          <a:srcRect r="53306"/>
          <a:stretch>
            <a:fillRect/>
          </a:stretch>
        </p:blipFill>
        <p:spPr>
          <a:xfrm>
            <a:off x="0" y="172278"/>
            <a:ext cx="830115" cy="1047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0751"/>
          <a:stretch>
            <a:fillRect/>
          </a:stretch>
        </p:blipFill>
        <p:spPr bwMode="auto">
          <a:xfrm flipH="1">
            <a:off x="9024777" y="0"/>
            <a:ext cx="10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28492" y="1026635"/>
            <a:ext cx="8589608" cy="57147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¿Quién financia investigación aplicada en estos temas?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CL" sz="15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       </a:t>
            </a:r>
            <a:r>
              <a:rPr lang="es-CL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internacional: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Ventajas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57300" lvl="2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i) otorga una base financiera bastante libre para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moverse</a:t>
            </a:r>
          </a:p>
          <a:p>
            <a:pPr marL="1257300" lvl="2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ii) permite independencia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política</a:t>
            </a:r>
          </a:p>
          <a:p>
            <a:pPr marL="1257300" lvl="2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iii) da continuidad a las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acciones</a:t>
            </a:r>
          </a:p>
          <a:p>
            <a:pPr marL="1257300" lvl="2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iv) facilita una perspectiva regional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(A. Latina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más allá de países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individuales)</a:t>
            </a:r>
          </a:p>
          <a:p>
            <a:pPr marL="822325" lvl="2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Desventajas: </a:t>
            </a:r>
          </a:p>
          <a:p>
            <a:pPr marL="1279525" lvl="3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i) que se acaba, cada vez es menor, porque se va a África y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Asia</a:t>
            </a:r>
          </a:p>
          <a:p>
            <a:pPr marL="1279525" lvl="3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ii) hay que tener acceso a las redes de donantes, lo que no es fácil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Sector público?: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(i) no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es tan libre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(temas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agenda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(ii)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limitado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(iii) hay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 estar en las redes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políticas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(iv) es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alcance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nacional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obstante, cuando hay un interés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concreto,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es una ventana que se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abre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Sector privado?: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(i) no hay interés en financiar estos temas  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(ii) cuando hay interés, es difícil encajar ≠ lógicas (p. ej. independencia y que resultados sean públicos)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2 Marcador de contenido"/>
          <p:cNvSpPr>
            <a:spLocks/>
          </p:cNvSpPr>
          <p:nvPr/>
        </p:nvSpPr>
        <p:spPr bwMode="auto">
          <a:xfrm>
            <a:off x="683568" y="0"/>
            <a:ext cx="8174575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sz="1100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0425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/>
          </p:cNvSpPr>
          <p:nvPr/>
        </p:nvSpPr>
        <p:spPr bwMode="auto">
          <a:xfrm>
            <a:off x="825099" y="361373"/>
            <a:ext cx="8174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Verdana"/>
                <a:cs typeface="Verdana"/>
              </a:rPr>
              <a:t>4. DESAFÍOS</a:t>
            </a:r>
            <a:endParaRPr lang="en-US" sz="20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179512" y="1124744"/>
            <a:ext cx="853598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rgbClr val="D2432E"/>
              </a:buClr>
              <a:buSzPct val="95000"/>
              <a:defRPr/>
            </a:pPr>
            <a:endParaRPr lang="es-CL" sz="2000" b="1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717550" lvl="1" indent="-352425">
              <a:spcBef>
                <a:spcPts val="600"/>
              </a:spcBef>
              <a:buClr>
                <a:srgbClr val="49520B"/>
              </a:buClr>
              <a:buSzPct val="95000"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3" cstate="print"/>
          <a:srcRect r="53306"/>
          <a:stretch>
            <a:fillRect/>
          </a:stretch>
        </p:blipFill>
        <p:spPr>
          <a:xfrm>
            <a:off x="0" y="172278"/>
            <a:ext cx="830115" cy="1047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0751"/>
          <a:stretch>
            <a:fillRect/>
          </a:stretch>
        </p:blipFill>
        <p:spPr bwMode="auto">
          <a:xfrm flipH="1">
            <a:off x="9024777" y="0"/>
            <a:ext cx="10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28492" y="1026635"/>
            <a:ext cx="8589608" cy="57147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ue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la cooperación internacional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continúe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Cambio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de los países de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Latina: crecientemente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van entrando al rango de la “renta media”, pero con niveles de desigualdad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enormes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implica que tienen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(i) mayores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capacidades para llevar a cabo procesos de desarrollo, pero que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tienen (ii)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problemas estructurales que resolver, por lo que la cooperación sigue siendo necesaria. </a:t>
            </a: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Asumiendo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la retirada de los fondos internacionales, los países deben asumir progresivamente la sustitución de la cooperación, en nuevos términos y con nuevos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desafíos: formato de la asistencia técnica (colaborador vs consultor).</a:t>
            </a:r>
            <a:endParaRPr kumimoji="0" lang="es-CL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s-CL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2 Marcador de contenido"/>
          <p:cNvSpPr>
            <a:spLocks/>
          </p:cNvSpPr>
          <p:nvPr/>
        </p:nvSpPr>
        <p:spPr bwMode="auto">
          <a:xfrm>
            <a:off x="683568" y="0"/>
            <a:ext cx="8174575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sz="1100" dirty="0">
              <a:solidFill>
                <a:schemeClr val="accent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5949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" y="0"/>
            <a:ext cx="9158400" cy="4868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" y="4868959"/>
            <a:ext cx="9158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6376" y="5021359"/>
            <a:ext cx="91584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2" name="2 Marcador de contenido"/>
          <p:cNvSpPr>
            <a:spLocks/>
          </p:cNvSpPr>
          <p:nvPr/>
        </p:nvSpPr>
        <p:spPr bwMode="auto">
          <a:xfrm>
            <a:off x="191089" y="1988840"/>
            <a:ext cx="8776201" cy="164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Verdana"/>
                <a:cs typeface="Verdana"/>
              </a:rPr>
              <a:t>Muchas</a:t>
            </a:r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 Gracias!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FCFFED"/>
                </a:solidFill>
                <a:latin typeface="Verdana"/>
                <a:cs typeface="Verdana"/>
              </a:rPr>
              <a:t>RIMISP-Centro </a:t>
            </a:r>
            <a:r>
              <a:rPr lang="en-US" b="1" dirty="0" err="1">
                <a:solidFill>
                  <a:srgbClr val="FCFFED"/>
                </a:solidFill>
                <a:latin typeface="Verdana"/>
                <a:cs typeface="Verdana"/>
              </a:rPr>
              <a:t>Latinoamericano</a:t>
            </a:r>
            <a:r>
              <a:rPr lang="en-US" b="1" dirty="0">
                <a:solidFill>
                  <a:srgbClr val="FCFFED"/>
                </a:solidFill>
                <a:latin typeface="Verdana"/>
                <a:cs typeface="Verdana"/>
              </a:rPr>
              <a:t> para el </a:t>
            </a:r>
            <a:r>
              <a:rPr lang="en-US" b="1" dirty="0" err="1">
                <a:solidFill>
                  <a:srgbClr val="FCFFED"/>
                </a:solidFill>
                <a:latin typeface="Verdana"/>
                <a:cs typeface="Verdana"/>
              </a:rPr>
              <a:t>Desarrollo</a:t>
            </a:r>
            <a:r>
              <a:rPr lang="en-US" b="1" dirty="0">
                <a:solidFill>
                  <a:srgbClr val="FCFFED"/>
                </a:solidFill>
                <a:latin typeface="Verdana"/>
                <a:cs typeface="Verdana"/>
              </a:rPr>
              <a:t> Rural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CFFED"/>
                </a:solidFill>
                <a:latin typeface="Verdana"/>
                <a:cs typeface="Verdana"/>
              </a:rPr>
              <a:t>24 de </a:t>
            </a:r>
            <a:r>
              <a:rPr lang="en-US" dirty="0" err="1">
                <a:solidFill>
                  <a:srgbClr val="FCFFED"/>
                </a:solidFill>
                <a:latin typeface="Verdana"/>
                <a:cs typeface="Verdana"/>
              </a:rPr>
              <a:t>noviembre</a:t>
            </a:r>
            <a:r>
              <a:rPr lang="en-US" dirty="0">
                <a:solidFill>
                  <a:srgbClr val="FCFFED"/>
                </a:solidFill>
                <a:latin typeface="Verdana"/>
                <a:cs typeface="Verdana"/>
              </a:rPr>
              <a:t> de 2015</a:t>
            </a:r>
          </a:p>
        </p:txBody>
      </p:sp>
      <p:sp>
        <p:nvSpPr>
          <p:cNvPr id="24" name="2 Marcador de contenido"/>
          <p:cNvSpPr>
            <a:spLocks/>
          </p:cNvSpPr>
          <p:nvPr/>
        </p:nvSpPr>
        <p:spPr bwMode="auto">
          <a:xfrm>
            <a:off x="717595" y="3843104"/>
            <a:ext cx="7723188" cy="73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dirty="0">
                <a:solidFill>
                  <a:srgbClr val="FCFFED"/>
                </a:solidFill>
                <a:latin typeface="Verdana"/>
                <a:cs typeface="Verdana"/>
              </a:rPr>
              <a:t>Tel.: (56 2) 2236 4557</a:t>
            </a:r>
          </a:p>
          <a:p>
            <a:pPr algn="ctr">
              <a:spcBef>
                <a:spcPct val="20000"/>
              </a:spcBef>
            </a:pPr>
            <a:r>
              <a:rPr lang="de-DE" dirty="0" smtClean="0">
                <a:solidFill>
                  <a:srgbClr val="FCFFED"/>
                </a:solidFill>
                <a:latin typeface="Verdana"/>
                <a:cs typeface="Verdana"/>
              </a:rPr>
              <a:t>jfernandez@rimisp.org</a:t>
            </a:r>
            <a:endParaRPr lang="de-DE" dirty="0">
              <a:solidFill>
                <a:srgbClr val="FCFFED"/>
              </a:solidFill>
              <a:latin typeface="Verdana"/>
              <a:cs typeface="Verdana"/>
            </a:endParaRPr>
          </a:p>
          <a:p>
            <a:pPr algn="ctr">
              <a:spcBef>
                <a:spcPct val="20000"/>
              </a:spcBef>
            </a:pPr>
            <a:r>
              <a:rPr lang="de-DE" dirty="0" smtClean="0">
                <a:solidFill>
                  <a:srgbClr val="FCFFED"/>
                </a:solidFill>
                <a:latin typeface="Verdana"/>
                <a:cs typeface="Verdana"/>
              </a:rPr>
              <a:t>www.rimisp.org</a:t>
            </a:r>
            <a:endParaRPr lang="de-DE" dirty="0">
              <a:solidFill>
                <a:srgbClr val="FCFFED"/>
              </a:solidFill>
              <a:latin typeface="Verdana"/>
              <a:cs typeface="Verdana"/>
            </a:endParaRPr>
          </a:p>
          <a:p>
            <a:pPr algn="ctr">
              <a:spcBef>
                <a:spcPct val="20000"/>
              </a:spcBef>
            </a:pPr>
            <a:endParaRPr lang="en-US" sz="2000" dirty="0">
              <a:solidFill>
                <a:srgbClr val="FCFFED"/>
              </a:solidFill>
              <a:latin typeface="Verdana"/>
              <a:cs typeface="Verdan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4" y="62811"/>
            <a:ext cx="9144000" cy="17736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91" y="5666016"/>
            <a:ext cx="3183248" cy="7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1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862</Words>
  <Application>Microsoft Office PowerPoint</Application>
  <PresentationFormat>Presentación en pantalla (4:3)</PresentationFormat>
  <Paragraphs>130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Symbol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Fernández</dc:creator>
  <cp:lastModifiedBy>Marta Ramon</cp:lastModifiedBy>
  <cp:revision>143</cp:revision>
  <dcterms:created xsi:type="dcterms:W3CDTF">2014-05-13T13:11:08Z</dcterms:created>
  <dcterms:modified xsi:type="dcterms:W3CDTF">2015-12-09T15:13:56Z</dcterms:modified>
</cp:coreProperties>
</file>