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4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  <p:sldMasterId id="2147483664" r:id="rId3"/>
    <p:sldMasterId id="2147483676" r:id="rId4"/>
  </p:sldMasterIdLst>
  <p:notesMasterIdLst>
    <p:notesMasterId r:id="rId37"/>
  </p:notesMasterIdLst>
  <p:handoutMasterIdLst>
    <p:handoutMasterId r:id="rId38"/>
  </p:handoutMasterIdLst>
  <p:sldIdLst>
    <p:sldId id="276" r:id="rId5"/>
    <p:sldId id="297" r:id="rId6"/>
    <p:sldId id="331" r:id="rId7"/>
    <p:sldId id="323" r:id="rId8"/>
    <p:sldId id="324" r:id="rId9"/>
    <p:sldId id="325" r:id="rId10"/>
    <p:sldId id="326" r:id="rId11"/>
    <p:sldId id="327" r:id="rId12"/>
    <p:sldId id="332" r:id="rId13"/>
    <p:sldId id="333" r:id="rId14"/>
    <p:sldId id="334" r:id="rId15"/>
    <p:sldId id="339" r:id="rId16"/>
    <p:sldId id="336" r:id="rId17"/>
    <p:sldId id="337" r:id="rId18"/>
    <p:sldId id="335" r:id="rId19"/>
    <p:sldId id="340" r:id="rId20"/>
    <p:sldId id="341" r:id="rId21"/>
    <p:sldId id="342" r:id="rId22"/>
    <p:sldId id="343" r:id="rId23"/>
    <p:sldId id="344" r:id="rId24"/>
    <p:sldId id="345" r:id="rId25"/>
    <p:sldId id="347" r:id="rId26"/>
    <p:sldId id="349" r:id="rId27"/>
    <p:sldId id="351" r:id="rId28"/>
    <p:sldId id="358" r:id="rId29"/>
    <p:sldId id="352" r:id="rId30"/>
    <p:sldId id="353" r:id="rId31"/>
    <p:sldId id="354" r:id="rId32"/>
    <p:sldId id="355" r:id="rId33"/>
    <p:sldId id="356" r:id="rId34"/>
    <p:sldId id="357" r:id="rId35"/>
    <p:sldId id="319" r:id="rId36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0F709B6D-C25A-184F-A273-EB5A178D84A5}">
          <p14:sldIdLst>
            <p14:sldId id="276"/>
            <p14:sldId id="297"/>
            <p14:sldId id="331"/>
            <p14:sldId id="323"/>
            <p14:sldId id="324"/>
            <p14:sldId id="325"/>
            <p14:sldId id="326"/>
            <p14:sldId id="327"/>
            <p14:sldId id="332"/>
            <p14:sldId id="333"/>
            <p14:sldId id="334"/>
            <p14:sldId id="339"/>
            <p14:sldId id="336"/>
            <p14:sldId id="337"/>
            <p14:sldId id="335"/>
            <p14:sldId id="340"/>
            <p14:sldId id="341"/>
            <p14:sldId id="342"/>
            <p14:sldId id="343"/>
            <p14:sldId id="344"/>
            <p14:sldId id="345"/>
            <p14:sldId id="347"/>
            <p14:sldId id="349"/>
            <p14:sldId id="351"/>
            <p14:sldId id="358"/>
            <p14:sldId id="352"/>
            <p14:sldId id="353"/>
            <p14:sldId id="354"/>
            <p14:sldId id="355"/>
            <p14:sldId id="356"/>
            <p14:sldId id="357"/>
            <p14:sldId id="31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B4C1"/>
    <a:srgbClr val="3AB45D"/>
    <a:srgbClr val="D2432E"/>
    <a:srgbClr val="215968"/>
    <a:srgbClr val="B30202"/>
    <a:srgbClr val="006600"/>
    <a:srgbClr val="B33A27"/>
    <a:srgbClr val="49520B"/>
    <a:srgbClr val="728011"/>
    <a:srgbClr val="A1B3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058" autoAdjust="0"/>
  </p:normalViewPr>
  <p:slideViewPr>
    <p:cSldViewPr snapToGrid="0" snapToObjects="1">
      <p:cViewPr>
        <p:scale>
          <a:sx n="80" d="100"/>
          <a:sy n="80" d="100"/>
        </p:scale>
        <p:origin x="-1590" y="36"/>
      </p:cViewPr>
      <p:guideLst>
        <p:guide orient="horz" pos="4072"/>
        <p:guide pos="288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66" d="100"/>
          <a:sy n="66" d="100"/>
        </p:scale>
        <p:origin x="-3216" y="-96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C95C205-2373-5140-90C2-1D0CB0B1810A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8B8F2F4-7C57-AB49-BDA8-56895498B62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56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5B9DD2C-CCC9-4BF7-96C0-4431BC6E42CC}" type="datetimeFigureOut">
              <a:rPr lang="es-CL" smtClean="0"/>
              <a:t>20-08-2015</a:t>
            </a:fld>
            <a:endParaRPr lang="es-C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s-C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4A9856C-9E96-4666-A387-84DAA0F63E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6033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inclusión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productiva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condición</a:t>
            </a:r>
            <a:r>
              <a:rPr lang="en-US" baseline="0" dirty="0" smtClean="0"/>
              <a:t> o </a:t>
            </a:r>
            <a:r>
              <a:rPr lang="en-US" baseline="0" dirty="0" err="1" smtClean="0"/>
              <a:t>característica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sociedad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Vs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estrategia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política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gubernamental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err="1" smtClean="0"/>
              <a:t>Cuidado</a:t>
            </a:r>
            <a:r>
              <a:rPr lang="en-US" baseline="0" dirty="0" smtClean="0"/>
              <a:t> con solo </a:t>
            </a:r>
            <a:r>
              <a:rPr lang="en-US" baseline="0" dirty="0" err="1" smtClean="0"/>
              <a:t>pensarlo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política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gubernamental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porque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inclusipon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productiva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requiere</a:t>
            </a:r>
            <a:r>
              <a:rPr lang="en-US" baseline="0" dirty="0" smtClean="0"/>
              <a:t> a los </a:t>
            </a:r>
            <a:r>
              <a:rPr lang="en-US" baseline="0" dirty="0" err="1" smtClean="0"/>
              <a:t>agentes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mercado</a:t>
            </a:r>
            <a:r>
              <a:rPr lang="en-US" baseline="0" dirty="0" smtClean="0"/>
              <a:t> y de la </a:t>
            </a:r>
            <a:r>
              <a:rPr lang="en-US" baseline="0" dirty="0" err="1" smtClean="0"/>
              <a:t>sociedad</a:t>
            </a:r>
            <a:r>
              <a:rPr lang="en-US" baseline="0" dirty="0" smtClean="0"/>
              <a:t> civil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9856C-9E96-4666-A387-84DAA0F63E6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13875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9856C-9E96-4666-A387-84DAA0F63E6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13875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b="0" baseline="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9856C-9E96-4666-A387-84DAA0F63E6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13875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b="0" baseline="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9856C-9E96-4666-A387-84DAA0F63E6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13875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b="0" baseline="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9856C-9E96-4666-A387-84DAA0F63E6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13875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b="0" baseline="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9856C-9E96-4666-A387-84DAA0F63E6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13875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b="0" baseline="0" dirty="0" smtClean="0"/>
              <a:t>ATENCION A LOS NUMEROS ABAJO – LOS PARTICIPANTES EN CADA LOCALIDAD SE PUEDEN MULTIPLICAR POR TRES, Y MAS SI SE MOVILIZAN OTRAS PERSONAS DE LAS FAMILIAS</a:t>
            </a:r>
          </a:p>
          <a:p>
            <a:endParaRPr lang="es-CL" b="0" baseline="0" dirty="0" smtClean="0"/>
          </a:p>
          <a:p>
            <a:r>
              <a:rPr lang="es-CL" sz="1900" b="0" dirty="0" smtClean="0">
                <a:solidFill>
                  <a:schemeClr val="tx1"/>
                </a:solidFill>
              </a:rPr>
              <a:t>Año 1, 2015</a:t>
            </a:r>
          </a:p>
          <a:p>
            <a:pPr lvl="1"/>
            <a:r>
              <a:rPr lang="es-CL" sz="1900" dirty="0" smtClean="0">
                <a:solidFill>
                  <a:schemeClr val="tx1"/>
                </a:solidFill>
              </a:rPr>
              <a:t>Cinco estados</a:t>
            </a:r>
          </a:p>
          <a:p>
            <a:pPr lvl="1"/>
            <a:r>
              <a:rPr lang="es-CL" sz="1900" b="0" dirty="0" smtClean="0">
                <a:solidFill>
                  <a:schemeClr val="tx1"/>
                </a:solidFill>
              </a:rPr>
              <a:t>15 territorios funcionales</a:t>
            </a:r>
          </a:p>
          <a:p>
            <a:pPr lvl="1"/>
            <a:r>
              <a:rPr lang="es-CL" sz="1900" b="0" dirty="0" smtClean="0">
                <a:solidFill>
                  <a:schemeClr val="tx1"/>
                </a:solidFill>
              </a:rPr>
              <a:t>82 localidades</a:t>
            </a:r>
          </a:p>
          <a:p>
            <a:pPr lvl="1"/>
            <a:r>
              <a:rPr lang="es-CL" sz="1900" dirty="0" smtClean="0">
                <a:solidFill>
                  <a:schemeClr val="tx1"/>
                </a:solidFill>
              </a:rPr>
              <a:t>Participantes en PROSPERA, 37 mil (16% de la población)</a:t>
            </a:r>
          </a:p>
          <a:p>
            <a:pPr lvl="1"/>
            <a:r>
              <a:rPr lang="es-CL" sz="1900" dirty="0" smtClean="0">
                <a:solidFill>
                  <a:schemeClr val="tx1"/>
                </a:solidFill>
              </a:rPr>
              <a:t>Participantes en Territorios Productivos (meta de 10 mil, pero 14 mil se han involucrado en los proyectos)</a:t>
            </a:r>
          </a:p>
          <a:p>
            <a:pPr lvl="1"/>
            <a:endParaRPr lang="es-CL" sz="1900" b="0" dirty="0" smtClean="0">
              <a:solidFill>
                <a:schemeClr val="tx1"/>
              </a:solidFill>
            </a:endParaRPr>
          </a:p>
          <a:p>
            <a:endParaRPr lang="es-CL" b="0" baseline="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9856C-9E96-4666-A387-84DAA0F63E64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13875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b="0" baseline="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9856C-9E96-4666-A387-84DAA0F63E6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13875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b="0" baseline="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9856C-9E96-4666-A387-84DAA0F63E6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13875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b="0" dirty="0" smtClean="0"/>
              <a:t>(Me atrevo a especular que en el 2016 la demanda en las mismas localidades y territorios se multiplicará por entre tres y cinco, con una duplicación de las participantes)</a:t>
            </a:r>
          </a:p>
          <a:p>
            <a:pPr marL="0" indent="0">
              <a:buNone/>
            </a:pPr>
            <a:endParaRPr lang="es-CL" b="0" dirty="0" smtClean="0"/>
          </a:p>
          <a:p>
            <a:endParaRPr lang="es-CL" b="0" baseline="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9856C-9E96-4666-A387-84DAA0F63E6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13875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b="0" baseline="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9856C-9E96-4666-A387-84DAA0F63E6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1387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Ergo – la </a:t>
            </a:r>
            <a:r>
              <a:rPr lang="en-US" baseline="0" dirty="0" err="1" smtClean="0"/>
              <a:t>inclusión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productiva</a:t>
            </a:r>
            <a:r>
              <a:rPr lang="en-US" baseline="0" dirty="0" smtClean="0"/>
              <a:t> no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solo un </a:t>
            </a:r>
            <a:r>
              <a:rPr lang="en-US" baseline="0" dirty="0" err="1" smtClean="0"/>
              <a:t>problema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acceso</a:t>
            </a:r>
            <a:r>
              <a:rPr lang="en-US" baseline="0" dirty="0" smtClean="0"/>
              <a:t> a los </a:t>
            </a:r>
            <a:r>
              <a:rPr lang="en-US" baseline="0" dirty="0" err="1" smtClean="0"/>
              <a:t>bienes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servicios</a:t>
            </a:r>
            <a:r>
              <a:rPr lang="en-US" baseline="0" dirty="0" smtClean="0"/>
              <a:t> de los </a:t>
            </a:r>
            <a:r>
              <a:rPr lang="en-US" baseline="0" dirty="0" err="1" smtClean="0"/>
              <a:t>programas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productivos</a:t>
            </a:r>
            <a:r>
              <a:rPr lang="en-US" baseline="0" dirty="0" smtClean="0"/>
              <a:t>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La </a:t>
            </a:r>
            <a:r>
              <a:rPr lang="en-US" baseline="0" dirty="0" err="1" smtClean="0"/>
              <a:t>inclusión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productiva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supone</a:t>
            </a:r>
            <a:r>
              <a:rPr lang="en-US" baseline="0" dirty="0" smtClean="0"/>
              <a:t> resolver o al </a:t>
            </a:r>
            <a:r>
              <a:rPr lang="en-US" baseline="0" dirty="0" err="1" smtClean="0"/>
              <a:t>menos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mitigar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desigualdades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sus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efectos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sobre</a:t>
            </a:r>
            <a:r>
              <a:rPr lang="en-US" baseline="0" dirty="0" smtClean="0"/>
              <a:t> las </a:t>
            </a:r>
            <a:r>
              <a:rPr lang="en-US" baseline="0" dirty="0" err="1" smtClean="0"/>
              <a:t>oportunidades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activos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capacidades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9856C-9E96-4666-A387-84DAA0F63E6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13875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b="0" baseline="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9856C-9E96-4666-A387-84DAA0F63E6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13875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b="0" baseline="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9856C-9E96-4666-A387-84DAA0F63E6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13875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b="0" dirty="0" smtClean="0"/>
              <a:t>Estudio de CONEVAL de diagnóstico de productores rurales confirma que con la excepción de PROAGRO, los programas de corte productivo tienen coberturas bajas, la mayoría menores a 10 por ciento.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b="0" dirty="0" smtClean="0"/>
              <a:t>IS no se está esperando que TODAS las familias Prospera tengan proyectos productivos. Más bien lo que hace el programa es potenciar aquellas que tienen algunas capacidades para embarcarse en proyectos productivos</a:t>
            </a:r>
            <a:endParaRPr lang="en-US" b="0" dirty="0" smtClean="0"/>
          </a:p>
          <a:p>
            <a:endParaRPr lang="es-MX" b="0" dirty="0" smtClean="0"/>
          </a:p>
          <a:p>
            <a:endParaRPr lang="es-MX" b="0" baseline="0" dirty="0" smtClean="0"/>
          </a:p>
          <a:p>
            <a:endParaRPr lang="es-CL" b="0" baseline="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9856C-9E96-4666-A387-84DAA0F63E6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13875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MX" b="0" dirty="0" smtClean="0"/>
              <a:t>el diagnóstico de productores rurales de CONEVAL confirma que el grado de organización es mínimo (&lt;10% de los hogares).</a:t>
            </a:r>
          </a:p>
          <a:p>
            <a:pPr lvl="0"/>
            <a:endParaRPr lang="es-MX" b="0" dirty="0" smtClean="0"/>
          </a:p>
          <a:p>
            <a:pPr lvl="0"/>
            <a:r>
              <a:rPr lang="es-MX" b="0" dirty="0" smtClean="0"/>
              <a:t>La intervención del programa está seriamente limitada si no se toma en cuenta a las formas de organización social reales y con más posibilidades de articular el desarrollo territorial. Las</a:t>
            </a:r>
            <a:r>
              <a:rPr lang="es-MX" b="0" baseline="0" dirty="0" smtClean="0"/>
              <a:t> </a:t>
            </a:r>
            <a:r>
              <a:rPr lang="es-MX" b="0" baseline="0" dirty="0" err="1" smtClean="0"/>
              <a:t>familas</a:t>
            </a:r>
            <a:r>
              <a:rPr lang="es-MX" b="0" baseline="0" dirty="0" smtClean="0"/>
              <a:t>, los </a:t>
            </a:r>
            <a:r>
              <a:rPr lang="es-MX" b="0" baseline="0" dirty="0" err="1" smtClean="0"/>
              <a:t>ejifos</a:t>
            </a:r>
            <a:r>
              <a:rPr lang="es-MX" b="0" baseline="0" dirty="0" smtClean="0"/>
              <a:t>, los grupos de interés…</a:t>
            </a:r>
            <a:endParaRPr lang="en-US" b="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9856C-9E96-4666-A387-84DAA0F63E6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13875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MX" b="0" dirty="0" smtClean="0"/>
              <a:t>Los reales clientes de dichos agentes han sido quienes toman decisiones sobre la asignación de los presupuestos</a:t>
            </a:r>
          </a:p>
          <a:p>
            <a:pPr lvl="0"/>
            <a:endParaRPr lang="en-US" b="0" dirty="0" smtClean="0"/>
          </a:p>
          <a:p>
            <a:pPr lvl="0"/>
            <a:r>
              <a:rPr lang="es-MX" b="0" dirty="0" smtClean="0"/>
              <a:t>HR Cómo garantizar el acompañamiento a los procesos locales cuando predomina la incertidumbre de los equipos técnicos</a:t>
            </a:r>
            <a:endParaRPr lang="en-US" b="0" dirty="0" smtClean="0"/>
          </a:p>
          <a:p>
            <a:pPr lvl="0"/>
            <a:endParaRPr lang="en-US" b="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9856C-9E96-4666-A387-84DAA0F63E64}" type="slidenum">
              <a:rPr lang="es-CL" smtClean="0"/>
              <a:t>29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13875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b="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9856C-9E96-4666-A387-84DAA0F63E64}" type="slidenum">
              <a:rPr lang="es-CL" smtClean="0"/>
              <a:t>30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13875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b="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9856C-9E96-4666-A387-84DAA0F63E64}" type="slidenum">
              <a:rPr lang="es-CL" smtClean="0"/>
              <a:t>31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1387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9856C-9E96-4666-A387-84DAA0F63E6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1387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NO ES SOLO POR ESTO, PERO HABER DEJADO AL MARGEN DEL DESARROLLO PORDUCTIVO A LAS PERSONAS EN CONDICION DE POBREZA CONTRIBUYO A</a:t>
            </a:r>
          </a:p>
          <a:p>
            <a:endParaRPr lang="en-US" baseline="0" dirty="0" smtClean="0"/>
          </a:p>
          <a:p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PRODUCTIVIDAD - el valor agregado por trabajador en el sector agrícola mexicano, en dólares constantes, aumentó en 52% entre 1980 y el 2010. En el mismo período, el mismo indicador para Brasil aumentó 380%y, para Chile 260%  Si en 1980 la agricultura de México producía un valor agregado por trabajador que era superior al de Brasil por US$ 1045, en el 2010 la diferencia se había convertido en US$ 926, pero ahora a favor de Brasil.</a:t>
            </a:r>
          </a:p>
          <a:p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Una parte sustantiva del rezago mexicano en el crecimiento de su productividad agrícola, radica en el sector de los pequeños productores y campesinos. Hay 2.7 millones de unidades de producción de hasta 5 hectáreas y con actividad agropecuaria  forestal, que trabajan 5.4 millones de hectáreas (8% del total nacional). En otras 944 mil unidades de entre 5 y 20 hectáreas y con actividad agropecuaria y forestal, se hacen producir 9.7 millones de hectáreas (14% del total).  Con el 22% de la superficie total con actividad agropecuaria y forestal, los pequeños productores y campesinos emplean casi el 85% del trabajo contratado por la agricultura nacional, así como el 88% del trabajo familiar en el sector. Con esos 15 millones de hectáreas y 7.6 millones de trabajadores familiares y contratados, los pequeños productores y campesinos tienen un peso considerable en los resultados agregados nacionales de productividad.</a:t>
            </a:r>
            <a:r>
              <a:rPr lang="en-US" dirty="0" smtClean="0">
                <a:effectLst/>
              </a:rPr>
              <a:t> </a:t>
            </a:r>
            <a:r>
              <a:rPr lang="es-C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Fuente: INEGI, Censo Agrícola y Ganadero 2007.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baseline="0" dirty="0" smtClean="0"/>
          </a:p>
          <a:p>
            <a:r>
              <a:rPr lang="en-US" baseline="0" dirty="0" smtClean="0"/>
              <a:t>POBREZA. </a:t>
            </a:r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Según el Consejo Nacional de Evaluación de la Política de Desarrollo Social (CONEVAL), en el 2014 el 61 de la población rural vivía en condición de pobreza y el 21% en pobreza extrema (tasas de incidencia que eran 20 y 164puntos porcentuales mayores que las cifras correspondientes para el sector urbano).  Lo más preocupante es que la situación no ha cambiado significativamente si comparamos los años 2014</a:t>
            </a:r>
            <a:r>
              <a:rPr lang="es-MX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 1992. A inicios de la década de 1990, la pobreza alimentaria afectaba a 34% (11.7 millones) de habitantes rurales, dos décadas después afectaba a 32% (9</a:t>
            </a:r>
            <a:r>
              <a:rPr lang="es-MX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millones). Ello contrasta fuertemente</a:t>
            </a:r>
            <a:r>
              <a:rPr lang="es-MX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 las tendencias de otros países latinoamericanos.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baseline="0" dirty="0" smtClean="0"/>
          </a:p>
          <a:p>
            <a:r>
              <a:rPr lang="en-US" baseline="0" dirty="0" smtClean="0"/>
              <a:t>CAPTURA – No se </a:t>
            </a:r>
            <a:r>
              <a:rPr lang="en-US" baseline="0" dirty="0" err="1" smtClean="0"/>
              <a:t>trata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ser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eficaz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</a:t>
            </a:r>
            <a:r>
              <a:rPr lang="en-US" baseline="0" dirty="0" smtClean="0"/>
              <a:t> el </a:t>
            </a:r>
            <a:r>
              <a:rPr lang="en-US" baseline="0" dirty="0" err="1" smtClean="0"/>
              <a:t>desarrollo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económico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pues</a:t>
            </a:r>
            <a:r>
              <a:rPr lang="en-US" baseline="0" dirty="0" smtClean="0"/>
              <a:t> NO SE CREE QUE SEA POSIBLE, </a:t>
            </a:r>
            <a:r>
              <a:rPr lang="en-US" baseline="0" dirty="0" err="1" smtClean="0"/>
              <a:t>sino</a:t>
            </a:r>
            <a:r>
              <a:rPr lang="en-US" baseline="0" dirty="0" smtClean="0"/>
              <a:t> que el </a:t>
            </a:r>
            <a:r>
              <a:rPr lang="en-US" baseline="0" dirty="0" err="1" smtClean="0"/>
              <a:t>gasto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público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productivo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orienta</a:t>
            </a:r>
            <a:r>
              <a:rPr lang="en-US" baseline="0" dirty="0" smtClean="0"/>
              <a:t> de facto a </a:t>
            </a:r>
            <a:r>
              <a:rPr lang="en-US" baseline="0" dirty="0" err="1" smtClean="0"/>
              <a:t>asegurar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tranquilidad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política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paz</a:t>
            </a:r>
            <a:r>
              <a:rPr lang="en-US" baseline="0" dirty="0" smtClean="0"/>
              <a:t> social…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9856C-9E96-4666-A387-84DAA0F63E6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1387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9856C-9E96-4666-A387-84DAA0F63E6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1387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9856C-9E96-4666-A387-84DAA0F63E6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13875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b="0" baseline="0" dirty="0" smtClean="0"/>
          </a:p>
          <a:p>
            <a:r>
              <a:rPr lang="en-US" baseline="0" dirty="0" err="1" smtClean="0"/>
              <a:t>En</a:t>
            </a:r>
            <a:r>
              <a:rPr lang="en-US" baseline="0" dirty="0" smtClean="0"/>
              <a:t> especial, </a:t>
            </a:r>
            <a:r>
              <a:rPr lang="en-US" baseline="0" dirty="0" err="1" smtClean="0"/>
              <a:t>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creemos</a:t>
            </a:r>
            <a:r>
              <a:rPr lang="en-US" baseline="0" dirty="0" smtClean="0"/>
              <a:t> que la </a:t>
            </a:r>
            <a:r>
              <a:rPr lang="en-US" baseline="0" dirty="0" err="1" smtClean="0"/>
              <a:t>respeysta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suficiente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acceso</a:t>
            </a:r>
            <a:r>
              <a:rPr lang="en-US" baseline="0" dirty="0" smtClean="0"/>
              <a:t> a los </a:t>
            </a:r>
            <a:r>
              <a:rPr lang="en-US" baseline="0" dirty="0" err="1" smtClean="0"/>
              <a:t>programas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productivos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existen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actualmente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</a:t>
            </a:r>
            <a:r>
              <a:rPr lang="en-US" baseline="0" dirty="0" smtClean="0"/>
              <a:t> México, </a:t>
            </a:r>
            <a:r>
              <a:rPr lang="en-US" baseline="0" dirty="0" err="1" smtClean="0"/>
              <a:t>estamos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equivocados</a:t>
            </a:r>
            <a:r>
              <a:rPr lang="en-US" baseline="0" dirty="0" smtClean="0"/>
              <a:t>. Que los </a:t>
            </a:r>
            <a:r>
              <a:rPr lang="en-US" baseline="0" dirty="0" err="1" smtClean="0"/>
              <a:t>pobres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qtengan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acceso</a:t>
            </a:r>
            <a:r>
              <a:rPr lang="en-US" baseline="0" dirty="0" smtClean="0"/>
              <a:t> a los </a:t>
            </a:r>
            <a:r>
              <a:rPr lang="en-US" baseline="0" dirty="0" err="1" smtClean="0"/>
              <a:t>programas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mejor</a:t>
            </a:r>
            <a:r>
              <a:rPr lang="en-US" baseline="0" dirty="0" smtClean="0"/>
              <a:t> que nada. Pero me </a:t>
            </a:r>
            <a:r>
              <a:rPr lang="en-US" baseline="0" dirty="0" err="1" smtClean="0"/>
              <a:t>atrevo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predecir</a:t>
            </a:r>
            <a:r>
              <a:rPr lang="en-US" baseline="0" dirty="0" smtClean="0"/>
              <a:t> que 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9856C-9E96-4666-A387-84DAA0F63E6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13875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9856C-9E96-4666-A387-84DAA0F63E6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13875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9856C-9E96-4666-A387-84DAA0F63E6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1387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MISP - 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2880" y="931547"/>
            <a:ext cx="8778240" cy="1892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0" algn="ctr" defTabSz="457200" rtl="0" eaLnBrk="1" latinLnBrk="0" hangingPunct="1">
              <a:lnSpc>
                <a:spcPct val="80000"/>
              </a:lnSpc>
              <a:spcBef>
                <a:spcPct val="20000"/>
              </a:spcBef>
              <a:defRPr lang="es-CL" sz="4400" kern="1200" noProof="0" dirty="0">
                <a:solidFill>
                  <a:schemeClr val="bg1"/>
                </a:solidFill>
                <a:latin typeface="Verdana"/>
                <a:ea typeface="+mn-ea"/>
                <a:cs typeface="Verdana"/>
              </a:defRPr>
            </a:lvl1pPr>
          </a:lstStyle>
          <a:p>
            <a:pPr marL="0" lvl="0" defTabSz="457200">
              <a:lnSpc>
                <a:spcPct val="80000"/>
              </a:lnSpc>
              <a:spcBef>
                <a:spcPct val="20000"/>
              </a:spcBef>
            </a:pPr>
            <a:r>
              <a:rPr lang="es-CL" sz="4400" noProof="0" smtClean="0">
                <a:solidFill>
                  <a:schemeClr val="bg1"/>
                </a:solidFill>
                <a:latin typeface="Verdana"/>
                <a:cs typeface="Verdana"/>
              </a:rPr>
              <a:t>Título: Verdana 44 </a:t>
            </a:r>
            <a:r>
              <a:rPr lang="es-CL" sz="4400" noProof="0" smtClean="0">
                <a:solidFill>
                  <a:srgbClr val="FCFFED"/>
                </a:solidFill>
                <a:latin typeface="Verdana"/>
                <a:cs typeface="Verdana"/>
              </a:rPr>
              <a:t>| </a:t>
            </a:r>
            <a:r>
              <a:rPr lang="es-CL" sz="4400" noProof="0" smtClean="0">
                <a:solidFill>
                  <a:schemeClr val="bg1"/>
                </a:solidFill>
                <a:latin typeface="Verdana"/>
                <a:cs typeface="Verdana"/>
              </a:rPr>
              <a:t/>
            </a:r>
            <a:br>
              <a:rPr lang="es-CL" sz="4400" noProof="0" smtClean="0">
                <a:solidFill>
                  <a:schemeClr val="bg1"/>
                </a:solidFill>
                <a:latin typeface="Verdana"/>
                <a:cs typeface="Verdana"/>
              </a:rPr>
            </a:br>
            <a:r>
              <a:rPr lang="es-CL" sz="4400" noProof="0" smtClean="0">
                <a:solidFill>
                  <a:schemeClr val="bg1"/>
                </a:solidFill>
                <a:latin typeface="Verdana"/>
                <a:cs typeface="Verdana"/>
              </a:rPr>
              <a:t>Color Blanco </a:t>
            </a:r>
            <a:r>
              <a:rPr lang="es-CL" sz="4400" noProof="0" smtClean="0">
                <a:solidFill>
                  <a:srgbClr val="FCFFED"/>
                </a:solidFill>
                <a:latin typeface="Verdana"/>
                <a:cs typeface="Verdana"/>
              </a:rPr>
              <a:t>| </a:t>
            </a:r>
            <a:r>
              <a:rPr lang="es-CL" sz="4400" noProof="0" smtClean="0">
                <a:solidFill>
                  <a:schemeClr val="bg1"/>
                </a:solidFill>
                <a:latin typeface="Verdana"/>
                <a:cs typeface="Verdana"/>
              </a:rPr>
              <a:t>Tipo Título </a:t>
            </a:r>
            <a:r>
              <a:rPr lang="es-CL" sz="4400" noProof="0" smtClean="0">
                <a:solidFill>
                  <a:srgbClr val="FCFFED"/>
                </a:solidFill>
                <a:latin typeface="Verdana"/>
                <a:cs typeface="Verdana"/>
              </a:rPr>
              <a:t>|</a:t>
            </a:r>
            <a:r>
              <a:rPr lang="es-CL" sz="4400" noProof="0" smtClean="0">
                <a:solidFill>
                  <a:schemeClr val="bg1"/>
                </a:solidFill>
                <a:latin typeface="Verdana"/>
                <a:cs typeface="Verdana"/>
              </a:rPr>
              <a:t>Centrado</a:t>
            </a:r>
            <a:endParaRPr lang="es-CL" sz="4400" noProof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56716" y="3399005"/>
            <a:ext cx="6830568" cy="82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0" indent="0" algn="ctr">
              <a:spcBef>
                <a:spcPct val="20000"/>
              </a:spcBef>
              <a:buNone/>
              <a:defRPr lang="es-CL" sz="2400">
                <a:solidFill>
                  <a:srgbClr val="FCFFED"/>
                </a:solidFill>
                <a:latin typeface="Verdana"/>
                <a:cs typeface="Verdana"/>
              </a:defRPr>
            </a:lvl1pPr>
          </a:lstStyle>
          <a:p>
            <a:pPr algn="ctr">
              <a:spcBef>
                <a:spcPct val="20000"/>
              </a:spcBef>
            </a:pPr>
            <a:r>
              <a:rPr lang="es-CL" sz="2400" noProof="0" smtClean="0">
                <a:solidFill>
                  <a:srgbClr val="FCFFED"/>
                </a:solidFill>
                <a:latin typeface="Verdana"/>
                <a:cs typeface="Verdana"/>
              </a:rPr>
              <a:t>Autor: </a:t>
            </a:r>
            <a:r>
              <a:rPr lang="es-CL" sz="2400" noProof="0" smtClean="0">
                <a:solidFill>
                  <a:schemeClr val="bg1"/>
                </a:solidFill>
                <a:latin typeface="Verdana"/>
                <a:cs typeface="Verdana"/>
              </a:rPr>
              <a:t>Verdana </a:t>
            </a:r>
            <a:r>
              <a:rPr lang="es-CL" sz="2400" noProof="0" smtClean="0">
                <a:solidFill>
                  <a:srgbClr val="FCFFED"/>
                </a:solidFill>
                <a:latin typeface="Verdana"/>
                <a:cs typeface="Verdana"/>
              </a:rPr>
              <a:t>24 | Color Blanco | Tipo Título | Centrado</a:t>
            </a:r>
            <a:endParaRPr lang="es-CL" sz="2400" noProof="0">
              <a:solidFill>
                <a:srgbClr val="FCFFED"/>
              </a:solidFill>
              <a:latin typeface="Verdana"/>
              <a:cs typeface="Verdana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708660" y="4273417"/>
            <a:ext cx="7726680" cy="484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0" indent="0" algn="ctr">
              <a:spcBef>
                <a:spcPct val="20000"/>
              </a:spcBef>
              <a:buNone/>
              <a:defRPr lang="en-US" sz="1600" smtClean="0">
                <a:solidFill>
                  <a:srgbClr val="FCFFED"/>
                </a:solidFill>
                <a:latin typeface="Verdana"/>
                <a:cs typeface="Verdana"/>
              </a:defRPr>
            </a:lvl1pPr>
            <a:lvl2pPr marL="171450" indent="0">
              <a:buNone/>
              <a:defRPr lang="en-US" sz="1800" smtClean="0"/>
            </a:lvl2pPr>
            <a:lvl3pPr marL="685800" indent="0">
              <a:buNone/>
              <a:defRPr lang="en-US" sz="1800" smtClean="0"/>
            </a:lvl3pPr>
            <a:lvl4pPr marL="1143000" indent="0">
              <a:buNone/>
              <a:defRPr lang="en-US" sz="1800" smtClean="0"/>
            </a:lvl4pPr>
            <a:lvl5pPr marL="1600200" indent="0">
              <a:buNone/>
              <a:defRPr lang="es-CL" sz="1800"/>
            </a:lvl5pPr>
          </a:lstStyle>
          <a:p>
            <a:pPr algn="ctr">
              <a:spcBef>
                <a:spcPct val="20000"/>
              </a:spcBef>
            </a:pPr>
            <a:r>
              <a:rPr lang="es-CL" sz="1600" noProof="0" smtClean="0">
                <a:solidFill>
                  <a:srgbClr val="FCFFED"/>
                </a:solidFill>
                <a:latin typeface="Verdana"/>
                <a:cs typeface="Verdana"/>
              </a:rPr>
              <a:t>Fecha: Verdana 16 | Color Blanco| Tipo Título | Centrado</a:t>
            </a:r>
            <a:endParaRPr lang="es-CL" sz="1600" noProof="0">
              <a:solidFill>
                <a:srgbClr val="FCFFED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209347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smtClean="0"/>
              <a:t>Click to edit Master title style</a:t>
            </a:r>
            <a:endParaRPr lang="es-CL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5151" y="1600199"/>
            <a:ext cx="8540496" cy="4764024"/>
          </a:xfrm>
          <a:prstGeom prst="rect">
            <a:avLst/>
          </a:prstGeom>
          <a:extLst/>
        </p:spPr>
        <p:txBody>
          <a:bodyPr vert="vert" lIns="91440" tIns="45720" rIns="91440" bIns="45720" rtlCol="0">
            <a:normAutofit/>
          </a:bodyPr>
          <a:lstStyle>
            <a:lvl1pPr>
              <a:defRPr lang="es-CL" noProof="0" smtClean="0"/>
            </a:lvl1pPr>
            <a:lvl2pPr>
              <a:defRPr lang="es-CL" noProof="0" smtClean="0"/>
            </a:lvl2pPr>
            <a:lvl3pPr>
              <a:defRPr lang="es-CL" noProof="0" smtClean="0"/>
            </a:lvl3pPr>
            <a:lvl4pPr>
              <a:defRPr lang="es-CL" noProof="0" smtClean="0"/>
            </a:lvl4pPr>
            <a:lvl5pPr>
              <a:defRPr lang="es-CL" noProof="0"/>
            </a:lvl5pPr>
          </a:lstStyle>
          <a:p>
            <a:pPr lvl="0"/>
            <a:r>
              <a:rPr lang="es-CL" noProof="0" smtClean="0"/>
              <a:t>Click to edit Master text styles</a:t>
            </a:r>
          </a:p>
          <a:p>
            <a:pPr lvl="1"/>
            <a:r>
              <a:rPr lang="es-CL" noProof="0" smtClean="0"/>
              <a:t>Second level</a:t>
            </a:r>
          </a:p>
          <a:p>
            <a:pPr lvl="2"/>
            <a:r>
              <a:rPr lang="es-CL" noProof="0" smtClean="0"/>
              <a:t>Third level</a:t>
            </a:r>
          </a:p>
          <a:p>
            <a:pPr lvl="3"/>
            <a:r>
              <a:rPr lang="es-CL" noProof="0" smtClean="0"/>
              <a:t>Fourth level</a:t>
            </a:r>
          </a:p>
          <a:p>
            <a:pPr lvl="4"/>
            <a:r>
              <a:rPr lang="es-CL" noProof="0" smtClean="0"/>
              <a:t>Fifth level</a:t>
            </a:r>
            <a:endParaRPr lang="es-CL" noProof="0"/>
          </a:p>
        </p:txBody>
      </p:sp>
    </p:spTree>
    <p:extLst>
      <p:ext uri="{BB962C8B-B14F-4D97-AF65-F5344CB8AC3E}">
        <p14:creationId xmlns:p14="http://schemas.microsoft.com/office/powerpoint/2010/main" val="2676760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CL" noProof="0" smtClean="0"/>
              <a:t>Click to edit Master title style</a:t>
            </a:r>
            <a:endParaRPr lang="es-CL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  <a:extLst/>
        </p:spPr>
        <p:txBody>
          <a:bodyPr vert="vert" lIns="91440" tIns="45720" rIns="91440" bIns="45720" rtlCol="0">
            <a:normAutofit/>
          </a:bodyPr>
          <a:lstStyle>
            <a:lvl1pPr>
              <a:defRPr lang="es-CL" noProof="0" smtClean="0"/>
            </a:lvl1pPr>
            <a:lvl2pPr>
              <a:defRPr lang="es-CL" noProof="0" smtClean="0"/>
            </a:lvl2pPr>
            <a:lvl3pPr>
              <a:defRPr lang="es-CL" noProof="0" smtClean="0"/>
            </a:lvl3pPr>
            <a:lvl4pPr>
              <a:defRPr lang="es-CL" noProof="0" smtClean="0"/>
            </a:lvl4pPr>
            <a:lvl5pPr>
              <a:defRPr lang="es-CL" noProof="0"/>
            </a:lvl5pPr>
          </a:lstStyle>
          <a:p>
            <a:pPr lvl="0"/>
            <a:r>
              <a:rPr lang="es-CL" noProof="0" smtClean="0"/>
              <a:t>Click to edit Master text styles</a:t>
            </a:r>
          </a:p>
          <a:p>
            <a:pPr lvl="1"/>
            <a:r>
              <a:rPr lang="es-CL" noProof="0" smtClean="0"/>
              <a:t>Second level</a:t>
            </a:r>
          </a:p>
          <a:p>
            <a:pPr lvl="2"/>
            <a:r>
              <a:rPr lang="es-CL" noProof="0" smtClean="0"/>
              <a:t>Third level</a:t>
            </a:r>
          </a:p>
          <a:p>
            <a:pPr lvl="3"/>
            <a:r>
              <a:rPr lang="es-CL" noProof="0" smtClean="0"/>
              <a:t>Fourth level</a:t>
            </a:r>
          </a:p>
          <a:p>
            <a:pPr lvl="4"/>
            <a:r>
              <a:rPr lang="es-CL" noProof="0" smtClean="0"/>
              <a:t>Fifth level</a:t>
            </a:r>
            <a:endParaRPr lang="es-CL" noProof="0"/>
          </a:p>
        </p:txBody>
      </p:sp>
    </p:spTree>
    <p:extLst>
      <p:ext uri="{BB962C8B-B14F-4D97-AF65-F5344CB8AC3E}">
        <p14:creationId xmlns:p14="http://schemas.microsoft.com/office/powerpoint/2010/main" val="1940986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adro pequeño y tex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24938" y="361373"/>
            <a:ext cx="8174736" cy="685800"/>
          </a:xfrm>
        </p:spPr>
        <p:txBody>
          <a:bodyPr/>
          <a:lstStyle/>
          <a:p>
            <a:r>
              <a:rPr lang="es-CL" noProof="0" dirty="0" smtClean="0"/>
              <a:t>Título </a:t>
            </a:r>
            <a:r>
              <a:rPr lang="es-CL" noProof="0" dirty="0" err="1" smtClean="0"/>
              <a:t>Diapo</a:t>
            </a:r>
            <a:r>
              <a:rPr lang="es-CL" noProof="0" dirty="0" smtClean="0"/>
              <a:t>: </a:t>
            </a:r>
            <a:r>
              <a:rPr lang="es-CL" noProof="0" dirty="0" err="1" smtClean="0"/>
              <a:t>Verdana</a:t>
            </a:r>
            <a:r>
              <a:rPr lang="es-CL" noProof="0" dirty="0" smtClean="0"/>
              <a:t> 28 | Col. Petróleo | Tipo Título| </a:t>
            </a:r>
            <a:r>
              <a:rPr lang="es-CL" noProof="0" dirty="0" err="1" smtClean="0"/>
              <a:t>Just</a:t>
            </a:r>
            <a:r>
              <a:rPr lang="es-CL" noProof="0" dirty="0" smtClean="0"/>
              <a:t>. </a:t>
            </a:r>
            <a:r>
              <a:rPr lang="es-CL" noProof="0" dirty="0" err="1" smtClean="0"/>
              <a:t>Izqu</a:t>
            </a:r>
            <a:r>
              <a:rPr lang="es-CL" noProof="0" dirty="0" smtClean="0"/>
              <a:t>. </a:t>
            </a:r>
            <a:endParaRPr lang="es-CL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1550400"/>
            <a:ext cx="5907024" cy="868680"/>
          </a:xfrm>
        </p:spPr>
        <p:txBody>
          <a:bodyPr/>
          <a:lstStyle>
            <a:lvl1pPr marL="0" indent="0">
              <a:buNone/>
              <a:defRPr>
                <a:solidFill>
                  <a:srgbClr val="D2432E"/>
                </a:solidFill>
              </a:defRPr>
            </a:lvl1pPr>
          </a:lstStyle>
          <a:p>
            <a:pPr lvl="0"/>
            <a:r>
              <a:rPr lang="es-CL" noProof="0" smtClean="0"/>
              <a:t>Título Cuadro: Verdana 20 Bold | Col. Naranjo | Just. Izqu.| Tipo oración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/>
          </p:nvPr>
        </p:nvSpPr>
        <p:spPr>
          <a:xfrm>
            <a:off x="228600" y="2452122"/>
            <a:ext cx="5431536" cy="3904488"/>
          </a:xfrm>
        </p:spPr>
        <p:txBody>
          <a:bodyPr/>
          <a:lstStyle/>
          <a:p>
            <a:pPr lvl="0"/>
            <a:r>
              <a:rPr lang="es-CL" noProof="0" smtClean="0"/>
              <a:t>Click to edit Master text styles</a:t>
            </a:r>
          </a:p>
          <a:p>
            <a:pPr lvl="1"/>
            <a:r>
              <a:rPr lang="es-CL" noProof="0" smtClean="0"/>
              <a:t>Second level</a:t>
            </a:r>
          </a:p>
          <a:p>
            <a:pPr lvl="2"/>
            <a:r>
              <a:rPr lang="es-CL" noProof="0" smtClean="0"/>
              <a:t>Third level</a:t>
            </a:r>
          </a:p>
          <a:p>
            <a:pPr lvl="3"/>
            <a:r>
              <a:rPr lang="es-CL" noProof="0" smtClean="0"/>
              <a:t>Fourth level</a:t>
            </a:r>
          </a:p>
          <a:p>
            <a:pPr lvl="4"/>
            <a:r>
              <a:rPr lang="es-CL" noProof="0" smtClean="0"/>
              <a:t>Fifth level</a:t>
            </a:r>
            <a:endParaRPr lang="es-CL" noProof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5724144" y="2487613"/>
            <a:ext cx="3191256" cy="3666744"/>
          </a:xfrm>
        </p:spPr>
        <p:txBody>
          <a:bodyPr/>
          <a:lstStyle>
            <a:lvl1pPr>
              <a:defRPr lang="en-US" sz="1800" b="0" dirty="0" smtClean="0"/>
            </a:lvl1pPr>
          </a:lstStyle>
          <a:p>
            <a:pPr lvl="0"/>
            <a:r>
              <a:rPr lang="es-CL" noProof="0" smtClean="0"/>
              <a:t>Click to edit Master text styles</a:t>
            </a:r>
          </a:p>
          <a:p>
            <a:pPr lvl="1"/>
            <a:r>
              <a:rPr lang="es-CL" noProof="0" smtClean="0"/>
              <a:t>Second level</a:t>
            </a:r>
          </a:p>
          <a:p>
            <a:pPr lvl="2"/>
            <a:r>
              <a:rPr lang="es-CL" noProof="0" smtClean="0"/>
              <a:t>Third level</a:t>
            </a:r>
          </a:p>
          <a:p>
            <a:pPr lvl="3"/>
            <a:r>
              <a:rPr lang="es-CL" noProof="0" smtClean="0"/>
              <a:t>Fourth level</a:t>
            </a:r>
          </a:p>
          <a:p>
            <a:pPr lvl="4"/>
            <a:r>
              <a:rPr lang="es-CL" noProof="0" smtClean="0"/>
              <a:t>Fifth level</a:t>
            </a:r>
            <a:endParaRPr lang="es-CL" noProof="0"/>
          </a:p>
        </p:txBody>
      </p:sp>
    </p:spTree>
    <p:extLst>
      <p:ext uri="{BB962C8B-B14F-4D97-AF65-F5344CB8AC3E}">
        <p14:creationId xmlns:p14="http://schemas.microsoft.com/office/powerpoint/2010/main" val="2901715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24938" y="361373"/>
            <a:ext cx="8174736" cy="685800"/>
          </a:xfrm>
        </p:spPr>
        <p:txBody>
          <a:bodyPr/>
          <a:lstStyle/>
          <a:p>
            <a:r>
              <a:rPr lang="es-CL" noProof="0" dirty="0" smtClean="0"/>
              <a:t>Título </a:t>
            </a:r>
            <a:r>
              <a:rPr lang="es-CL" noProof="0" dirty="0" err="1" smtClean="0"/>
              <a:t>Diapo</a:t>
            </a:r>
            <a:r>
              <a:rPr lang="es-CL" noProof="0" dirty="0" smtClean="0"/>
              <a:t>: </a:t>
            </a:r>
            <a:r>
              <a:rPr lang="es-CL" noProof="0" dirty="0" err="1" smtClean="0"/>
              <a:t>Verdana</a:t>
            </a:r>
            <a:r>
              <a:rPr lang="es-CL" noProof="0" dirty="0" smtClean="0"/>
              <a:t> 28 | Col. Petróleo | Tipo Título| </a:t>
            </a:r>
            <a:r>
              <a:rPr lang="es-CL" noProof="0" dirty="0" err="1" smtClean="0"/>
              <a:t>Just</a:t>
            </a:r>
            <a:r>
              <a:rPr lang="es-CL" noProof="0" dirty="0" smtClean="0"/>
              <a:t>. </a:t>
            </a:r>
            <a:r>
              <a:rPr lang="es-CL" noProof="0" dirty="0" err="1" smtClean="0"/>
              <a:t>Izqu</a:t>
            </a:r>
            <a:r>
              <a:rPr lang="es-CL" noProof="0" dirty="0" smtClean="0"/>
              <a:t>. </a:t>
            </a:r>
            <a:endParaRPr lang="es-CL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1550400"/>
            <a:ext cx="5907024" cy="868680"/>
          </a:xfrm>
        </p:spPr>
        <p:txBody>
          <a:bodyPr/>
          <a:lstStyle>
            <a:lvl1pPr marL="0" indent="0">
              <a:buNone/>
              <a:defRPr>
                <a:solidFill>
                  <a:srgbClr val="D2432E"/>
                </a:solidFill>
              </a:defRPr>
            </a:lvl1pPr>
          </a:lstStyle>
          <a:p>
            <a:pPr lvl="0"/>
            <a:r>
              <a:rPr lang="es-CL" noProof="0" smtClean="0"/>
              <a:t>Título Cuadro: Verdana 20 Bold | Col. Naranjo | Just. Izqu.| Tipo oración</a:t>
            </a:r>
          </a:p>
        </p:txBody>
      </p:sp>
    </p:spTree>
    <p:extLst>
      <p:ext uri="{BB962C8B-B14F-4D97-AF65-F5344CB8AC3E}">
        <p14:creationId xmlns:p14="http://schemas.microsoft.com/office/powerpoint/2010/main" val="233160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22960" y="2651760"/>
            <a:ext cx="7498080" cy="1554480"/>
          </a:xfrm>
        </p:spPr>
        <p:txBody>
          <a:bodyPr anchor="ctr">
            <a:normAutofit/>
          </a:bodyPr>
          <a:lstStyle>
            <a:lvl1pPr marL="0" indent="0">
              <a:lnSpc>
                <a:spcPct val="120000"/>
              </a:lnSpc>
              <a:buNone/>
              <a:defRPr sz="2800" b="0">
                <a:solidFill>
                  <a:srgbClr val="D2432E"/>
                </a:solidFill>
              </a:defRPr>
            </a:lvl1pPr>
          </a:lstStyle>
          <a:p>
            <a:pPr lvl="0"/>
            <a:r>
              <a:rPr lang="es-ES" dirty="0" smtClean="0"/>
              <a:t>Mensaje destacado o cita: </a:t>
            </a:r>
            <a:r>
              <a:rPr lang="es-ES" dirty="0" err="1" smtClean="0"/>
              <a:t>Verdana</a:t>
            </a:r>
            <a:r>
              <a:rPr lang="es-ES" dirty="0" smtClean="0"/>
              <a:t> 28 | Color Naranjo Oscuro | Justificación Izquierda | Tipo oración</a:t>
            </a:r>
          </a:p>
        </p:txBody>
      </p:sp>
    </p:spTree>
    <p:extLst>
      <p:ext uri="{BB962C8B-B14F-4D97-AF65-F5344CB8AC3E}">
        <p14:creationId xmlns:p14="http://schemas.microsoft.com/office/powerpoint/2010/main" val="3531899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102861"/>
            <a:ext cx="5463926" cy="783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buFont typeface="Arial" pitchFamily="34" charset="0"/>
              <a:buNone/>
              <a:defRPr lang="en-US" sz="1600" dirty="0">
                <a:solidFill>
                  <a:schemeClr val="bg1"/>
                </a:solidFill>
                <a:latin typeface="Verdana"/>
                <a:ea typeface="+mn-ea"/>
                <a:cs typeface="Verdana"/>
              </a:defRPr>
            </a:lvl1pPr>
          </a:lstStyle>
          <a:p>
            <a:pPr marL="609600" lvl="0" indent="-609600" algn="r" defTabSz="457200">
              <a:lnSpc>
                <a:spcPct val="70000"/>
              </a:lnSpc>
              <a:spcBef>
                <a:spcPct val="20000"/>
              </a:spcBef>
              <a:buFont typeface="Arial" charset="0"/>
            </a:pPr>
            <a:r>
              <a:rPr lang="es-CL" sz="1600" noProof="0" smtClean="0">
                <a:solidFill>
                  <a:schemeClr val="bg1"/>
                </a:solidFill>
                <a:latin typeface="Verdana"/>
                <a:cs typeface="Verdana"/>
              </a:rPr>
              <a:t>INSERTAR TÍTULO</a:t>
            </a:r>
            <a:br>
              <a:rPr lang="es-CL" sz="1600" noProof="0" smtClean="0">
                <a:solidFill>
                  <a:schemeClr val="bg1"/>
                </a:solidFill>
                <a:latin typeface="Verdana"/>
                <a:cs typeface="Verdana"/>
              </a:rPr>
            </a:br>
            <a:r>
              <a:rPr lang="es-CL" sz="1600" noProof="0" smtClean="0">
                <a:solidFill>
                  <a:schemeClr val="bg1"/>
                </a:solidFill>
                <a:latin typeface="Verdana"/>
                <a:cs typeface="Verdana"/>
              </a:rPr>
              <a:t>Insertar autor</a:t>
            </a:r>
            <a:br>
              <a:rPr lang="es-CL" sz="1600" noProof="0" smtClean="0">
                <a:solidFill>
                  <a:schemeClr val="bg1"/>
                </a:solidFill>
                <a:latin typeface="Verdana"/>
                <a:cs typeface="Verdana"/>
              </a:rPr>
            </a:br>
            <a:r>
              <a:rPr lang="es-CL" sz="1200" noProof="0" smtClean="0">
                <a:solidFill>
                  <a:schemeClr val="bg1"/>
                </a:solidFill>
                <a:latin typeface="Verdana"/>
                <a:cs typeface="Verdana"/>
              </a:rPr>
              <a:t>Insertar Fecha</a:t>
            </a:r>
            <a:endParaRPr lang="es-CL" sz="1200" noProof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097053"/>
            <a:ext cx="5463926" cy="950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>
              <a:buNone/>
              <a:defRPr lang="en-US" sz="1200" dirty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609600" lvl="0" indent="-609600" algn="r" defTabSz="457200">
              <a:lnSpc>
                <a:spcPct val="70000"/>
              </a:lnSpc>
            </a:pPr>
            <a:r>
              <a:rPr lang="es-CL" sz="1200" noProof="0" dirty="0" smtClean="0">
                <a:solidFill>
                  <a:schemeClr val="bg1"/>
                </a:solidFill>
                <a:latin typeface="Verdana"/>
                <a:cs typeface="Verdana"/>
              </a:rPr>
              <a:t>Tel.(56 2) 2236 4557</a:t>
            </a:r>
          </a:p>
          <a:p>
            <a:pPr marL="609600" lvl="0" indent="-609600" algn="r" defTabSz="457200">
              <a:lnSpc>
                <a:spcPct val="70000"/>
              </a:lnSpc>
            </a:pPr>
            <a:r>
              <a:rPr lang="es-CL" sz="1200" noProof="0" dirty="0" smtClean="0">
                <a:solidFill>
                  <a:schemeClr val="bg1"/>
                </a:solidFill>
                <a:latin typeface="Verdana"/>
                <a:cs typeface="Verdana"/>
              </a:rPr>
              <a:t>info@rimisp.org</a:t>
            </a:r>
          </a:p>
          <a:p>
            <a:pPr marL="609600" lvl="0" indent="-609600" algn="r" defTabSz="457200">
              <a:lnSpc>
                <a:spcPct val="70000"/>
              </a:lnSpc>
            </a:pPr>
            <a:r>
              <a:rPr lang="es-CL" sz="1200" noProof="0" dirty="0" smtClean="0">
                <a:solidFill>
                  <a:schemeClr val="bg1"/>
                </a:solidFill>
                <a:latin typeface="Verdana"/>
                <a:cs typeface="Verdana"/>
              </a:rPr>
              <a:t>www.rimisp.org/cohesionterritorial</a:t>
            </a:r>
            <a:endParaRPr lang="es-CL" sz="1200" noProof="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273359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40078" y="2378652"/>
            <a:ext cx="7479792" cy="1417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0" algn="l" defTabSz="457200" rtl="0" eaLnBrk="1" latinLnBrk="0" hangingPunct="1">
              <a:spcBef>
                <a:spcPct val="20000"/>
              </a:spcBef>
              <a:defRPr lang="es-CL" sz="3200" kern="1200" dirty="0">
                <a:solidFill>
                  <a:schemeClr val="accent5">
                    <a:lumMod val="50000"/>
                  </a:schemeClr>
                </a:solidFill>
                <a:latin typeface="Verdana"/>
                <a:ea typeface="+mn-ea"/>
                <a:cs typeface="Verdana"/>
              </a:defRPr>
            </a:lvl1pPr>
          </a:lstStyle>
          <a:p>
            <a:pPr>
              <a:spcBef>
                <a:spcPct val="20000"/>
              </a:spcBef>
            </a:pPr>
            <a:r>
              <a:rPr lang="es-ES" sz="3200" noProof="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Título Portadilla: </a:t>
            </a:r>
            <a:r>
              <a:rPr lang="es-ES" sz="3200" noProof="0" dirty="0" err="1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Verdana</a:t>
            </a:r>
            <a:r>
              <a:rPr lang="es-ES" sz="3200" noProof="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32 | Color Petróleo | Tipo Título |Justificado Izquierda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182092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s-CL" noProof="0" dirty="0" smtClean="0"/>
              <a:t>Título </a:t>
            </a:r>
            <a:r>
              <a:rPr lang="es-CL" noProof="0" dirty="0" err="1" smtClean="0"/>
              <a:t>Diapo</a:t>
            </a:r>
            <a:r>
              <a:rPr lang="es-CL" noProof="0" dirty="0" smtClean="0"/>
              <a:t>: </a:t>
            </a:r>
            <a:r>
              <a:rPr lang="es-CL" noProof="0" dirty="0" err="1" smtClean="0"/>
              <a:t>Verdana</a:t>
            </a:r>
            <a:r>
              <a:rPr lang="es-CL" noProof="0" dirty="0" smtClean="0"/>
              <a:t> 28 | Col. Petróleo | Tipo Título| </a:t>
            </a:r>
            <a:r>
              <a:rPr lang="es-CL" noProof="0" dirty="0" err="1" smtClean="0"/>
              <a:t>Just</a:t>
            </a:r>
            <a:r>
              <a:rPr lang="es-CL" noProof="0" dirty="0" smtClean="0"/>
              <a:t>. </a:t>
            </a:r>
            <a:r>
              <a:rPr lang="es-CL" noProof="0" dirty="0" err="1" smtClean="0"/>
              <a:t>Izqu</a:t>
            </a:r>
            <a:r>
              <a:rPr lang="es-CL" noProof="0" dirty="0" smtClean="0"/>
              <a:t>. </a:t>
            </a:r>
            <a:endParaRPr lang="es-CL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151" y="1600199"/>
            <a:ext cx="8540496" cy="4764024"/>
          </a:xfrm>
          <a:prstGeom prst="rect">
            <a:avLst/>
          </a:prstGeom>
          <a:extLst/>
        </p:spPr>
        <p:txBody>
          <a:bodyPr vert="horz" lIns="91440" tIns="45720" rIns="91440" bIns="45720" rtlCol="0">
            <a:normAutofit/>
          </a:bodyPr>
          <a:lstStyle>
            <a:lvl1pPr>
              <a:defRPr lang="es-CL" noProof="0" dirty="0" smtClean="0"/>
            </a:lvl1pPr>
            <a:lvl2pPr>
              <a:defRPr lang="es-CL" noProof="0" dirty="0" smtClean="0"/>
            </a:lvl2pPr>
            <a:lvl3pPr>
              <a:defRPr lang="es-CL" noProof="0" dirty="0" smtClean="0"/>
            </a:lvl3pPr>
            <a:lvl4pPr>
              <a:defRPr lang="es-CL" noProof="0" dirty="0" smtClean="0"/>
            </a:lvl4pPr>
            <a:lvl5pPr>
              <a:defRPr lang="es-CL" noProof="0" dirty="0" smtClean="0"/>
            </a:lvl5pPr>
            <a:lvl6pPr>
              <a:defRPr lang="es-CL" noProof="0" dirty="0"/>
            </a:lvl6pPr>
          </a:lstStyle>
          <a:p>
            <a:pPr lvl="0"/>
            <a:r>
              <a:rPr lang="es-CL" noProof="0" dirty="0" smtClean="0"/>
              <a:t>Click to edit Master text styles</a:t>
            </a:r>
          </a:p>
          <a:p>
            <a:pPr lvl="1"/>
            <a:r>
              <a:rPr lang="es-CL" noProof="0" dirty="0" smtClean="0"/>
              <a:t>Second level</a:t>
            </a:r>
          </a:p>
          <a:p>
            <a:pPr lvl="2"/>
            <a:r>
              <a:rPr lang="es-CL" noProof="0" dirty="0" smtClean="0"/>
              <a:t>Third level</a:t>
            </a:r>
          </a:p>
          <a:p>
            <a:pPr lvl="3"/>
            <a:r>
              <a:rPr lang="es-CL" noProof="0" dirty="0" smtClean="0"/>
              <a:t>Fourth level</a:t>
            </a:r>
          </a:p>
          <a:p>
            <a:pPr lvl="4"/>
            <a:r>
              <a:rPr lang="es-CL" noProof="0" dirty="0" err="1" smtClean="0"/>
              <a:t>Fifth</a:t>
            </a:r>
            <a:r>
              <a:rPr lang="es-CL" noProof="0" dirty="0" smtClean="0"/>
              <a:t> </a:t>
            </a:r>
            <a:r>
              <a:rPr lang="es-CL" noProof="0" dirty="0" err="1" smtClean="0"/>
              <a:t>level</a:t>
            </a:r>
            <a:endParaRPr lang="es-CL" noProof="0" dirty="0" smtClean="0"/>
          </a:p>
        </p:txBody>
      </p:sp>
    </p:spTree>
    <p:extLst>
      <p:ext uri="{BB962C8B-B14F-4D97-AF65-F5344CB8AC3E}">
        <p14:creationId xmlns:p14="http://schemas.microsoft.com/office/powerpoint/2010/main" val="2659809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s-CL" noProof="0" dirty="0" smtClean="0"/>
              <a:t>Título </a:t>
            </a:r>
            <a:r>
              <a:rPr lang="es-CL" noProof="0" dirty="0" err="1" smtClean="0"/>
              <a:t>Diapo</a:t>
            </a:r>
            <a:r>
              <a:rPr lang="es-CL" noProof="0" dirty="0" smtClean="0"/>
              <a:t>: </a:t>
            </a:r>
            <a:r>
              <a:rPr lang="es-CL" noProof="0" dirty="0" err="1" smtClean="0"/>
              <a:t>Verdana</a:t>
            </a:r>
            <a:r>
              <a:rPr lang="es-CL" noProof="0" dirty="0" smtClean="0"/>
              <a:t> 28 | Col. Petróleo | Tipo Título| </a:t>
            </a:r>
            <a:r>
              <a:rPr lang="es-CL" noProof="0" dirty="0" err="1" smtClean="0"/>
              <a:t>Just</a:t>
            </a:r>
            <a:r>
              <a:rPr lang="es-CL" noProof="0" dirty="0" smtClean="0"/>
              <a:t>. </a:t>
            </a:r>
            <a:r>
              <a:rPr lang="es-CL" noProof="0" dirty="0" err="1" smtClean="0"/>
              <a:t>Izqu</a:t>
            </a:r>
            <a:r>
              <a:rPr lang="es-CL" noProof="0" dirty="0" smtClean="0"/>
              <a:t>. </a:t>
            </a:r>
            <a:endParaRPr lang="es-CL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extLst/>
        </p:spPr>
        <p:txBody>
          <a:bodyPr vert="horz" lIns="91440" tIns="45720" rIns="91440" bIns="45720" rtlCol="0">
            <a:normAutofit/>
          </a:bodyPr>
          <a:lstStyle>
            <a:lvl1pPr>
              <a:defRPr lang="es-CL" noProof="0" smtClean="0"/>
            </a:lvl1pPr>
            <a:lvl2pPr>
              <a:defRPr lang="es-CL" noProof="0" smtClean="0"/>
            </a:lvl2pPr>
            <a:lvl3pPr>
              <a:defRPr lang="es-CL" noProof="0" smtClean="0"/>
            </a:lvl3pPr>
            <a:lvl4pPr>
              <a:defRPr lang="es-CL" noProof="0" smtClean="0"/>
            </a:lvl4pPr>
            <a:lvl5pPr>
              <a:defRPr lang="es-CL" noProof="0"/>
            </a:lvl5pPr>
          </a:lstStyle>
          <a:p>
            <a:pPr lvl="0"/>
            <a:r>
              <a:rPr lang="es-CL" noProof="0" smtClean="0"/>
              <a:t>Click to edit Master text styles</a:t>
            </a:r>
          </a:p>
          <a:p>
            <a:pPr lvl="1"/>
            <a:r>
              <a:rPr lang="es-CL" noProof="0" smtClean="0"/>
              <a:t>Second level</a:t>
            </a:r>
          </a:p>
          <a:p>
            <a:pPr lvl="2"/>
            <a:r>
              <a:rPr lang="es-CL" noProof="0" smtClean="0"/>
              <a:t>Third level</a:t>
            </a:r>
          </a:p>
          <a:p>
            <a:pPr lvl="3"/>
            <a:r>
              <a:rPr lang="es-CL" noProof="0" smtClean="0"/>
              <a:t>Fourth level</a:t>
            </a:r>
          </a:p>
          <a:p>
            <a:pPr lvl="4"/>
            <a:r>
              <a:rPr lang="es-CL" noProof="0" smtClean="0"/>
              <a:t>Fifth level</a:t>
            </a:r>
            <a:endParaRPr lang="es-CL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extLst/>
        </p:spPr>
        <p:txBody>
          <a:bodyPr vert="horz" lIns="91440" tIns="45720" rIns="91440" bIns="45720" rtlCol="0">
            <a:normAutofit/>
          </a:bodyPr>
          <a:lstStyle>
            <a:lvl1pPr>
              <a:defRPr lang="es-CL" noProof="0" smtClean="0"/>
            </a:lvl1pPr>
            <a:lvl2pPr>
              <a:defRPr lang="es-CL" noProof="0" smtClean="0"/>
            </a:lvl2pPr>
            <a:lvl3pPr>
              <a:defRPr lang="es-CL" noProof="0" smtClean="0"/>
            </a:lvl3pPr>
            <a:lvl4pPr>
              <a:defRPr lang="es-CL" noProof="0" smtClean="0"/>
            </a:lvl4pPr>
            <a:lvl5pPr>
              <a:defRPr lang="es-CL" noProof="0"/>
            </a:lvl5pPr>
          </a:lstStyle>
          <a:p>
            <a:pPr lvl="0"/>
            <a:r>
              <a:rPr lang="es-CL" noProof="0" smtClean="0"/>
              <a:t>Click to edit Master text styles</a:t>
            </a:r>
          </a:p>
          <a:p>
            <a:pPr lvl="1"/>
            <a:r>
              <a:rPr lang="es-CL" noProof="0" smtClean="0"/>
              <a:t>Second level</a:t>
            </a:r>
          </a:p>
          <a:p>
            <a:pPr lvl="2"/>
            <a:r>
              <a:rPr lang="es-CL" noProof="0" smtClean="0"/>
              <a:t>Third level</a:t>
            </a:r>
          </a:p>
          <a:p>
            <a:pPr lvl="3"/>
            <a:r>
              <a:rPr lang="es-CL" noProof="0" smtClean="0"/>
              <a:t>Fourth level</a:t>
            </a:r>
          </a:p>
          <a:p>
            <a:pPr lvl="4"/>
            <a:r>
              <a:rPr lang="es-CL" noProof="0" smtClean="0"/>
              <a:t>Fifth level</a:t>
            </a:r>
            <a:endParaRPr lang="es-CL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887417-C5D0-4735-A7F1-7A786335138F}" type="datetimeFigureOut">
              <a:rPr lang="es-CL" noProof="0" smtClean="0"/>
              <a:t>20-08-2015</a:t>
            </a:fld>
            <a:endParaRPr lang="es-CL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8F1D28-AF1A-46E1-BEF0-135AA0B31BED}" type="slidenum">
              <a:rPr lang="es-CL" noProof="0" smtClean="0"/>
              <a:t>‹Nº›</a:t>
            </a:fld>
            <a:endParaRPr lang="es-CL" noProof="0"/>
          </a:p>
        </p:txBody>
      </p:sp>
    </p:spTree>
    <p:extLst>
      <p:ext uri="{BB962C8B-B14F-4D97-AF65-F5344CB8AC3E}">
        <p14:creationId xmlns:p14="http://schemas.microsoft.com/office/powerpoint/2010/main" val="3987358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L" noProof="0" dirty="0" smtClean="0"/>
              <a:t>Título </a:t>
            </a:r>
            <a:r>
              <a:rPr lang="es-CL" noProof="0" dirty="0" err="1" smtClean="0"/>
              <a:t>Diapo</a:t>
            </a:r>
            <a:r>
              <a:rPr lang="es-CL" noProof="0" dirty="0" smtClean="0"/>
              <a:t>: </a:t>
            </a:r>
            <a:r>
              <a:rPr lang="es-CL" noProof="0" dirty="0" err="1" smtClean="0"/>
              <a:t>Verdana</a:t>
            </a:r>
            <a:r>
              <a:rPr lang="es-CL" noProof="0" dirty="0" smtClean="0"/>
              <a:t> 28 | Col. Petróleo | Tipo Título| </a:t>
            </a:r>
            <a:r>
              <a:rPr lang="es-CL" noProof="0" dirty="0" err="1" smtClean="0"/>
              <a:t>Just</a:t>
            </a:r>
            <a:r>
              <a:rPr lang="es-CL" noProof="0" dirty="0" smtClean="0"/>
              <a:t>. </a:t>
            </a:r>
            <a:r>
              <a:rPr lang="es-CL" noProof="0" dirty="0" err="1" smtClean="0"/>
              <a:t>Izqu</a:t>
            </a:r>
            <a:r>
              <a:rPr lang="es-CL" noProof="0" dirty="0" smtClean="0"/>
              <a:t>. </a:t>
            </a:r>
            <a:endParaRPr lang="es-CL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CL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extLst/>
        </p:spPr>
        <p:txBody>
          <a:bodyPr vert="horz" lIns="91440" tIns="45720" rIns="91440" bIns="45720" rtlCol="0">
            <a:normAutofit/>
          </a:bodyPr>
          <a:lstStyle>
            <a:lvl1pPr>
              <a:defRPr lang="es-CL" noProof="0" smtClean="0"/>
            </a:lvl1pPr>
            <a:lvl2pPr>
              <a:defRPr lang="es-CL" noProof="0" smtClean="0"/>
            </a:lvl2pPr>
            <a:lvl3pPr>
              <a:defRPr lang="es-CL" noProof="0" smtClean="0"/>
            </a:lvl3pPr>
            <a:lvl4pPr>
              <a:defRPr lang="es-CL" noProof="0" smtClean="0"/>
            </a:lvl4pPr>
            <a:lvl5pPr>
              <a:defRPr lang="es-CL" noProof="0"/>
            </a:lvl5pPr>
          </a:lstStyle>
          <a:p>
            <a:pPr lvl="0"/>
            <a:r>
              <a:rPr lang="es-CL" noProof="0" smtClean="0"/>
              <a:t>Click to edit Master text styles</a:t>
            </a:r>
          </a:p>
          <a:p>
            <a:pPr lvl="1"/>
            <a:r>
              <a:rPr lang="es-CL" noProof="0" smtClean="0"/>
              <a:t>Second level</a:t>
            </a:r>
          </a:p>
          <a:p>
            <a:pPr lvl="2"/>
            <a:r>
              <a:rPr lang="es-CL" noProof="0" smtClean="0"/>
              <a:t>Third level</a:t>
            </a:r>
          </a:p>
          <a:p>
            <a:pPr lvl="3"/>
            <a:r>
              <a:rPr lang="es-CL" noProof="0" smtClean="0"/>
              <a:t>Fourth level</a:t>
            </a:r>
          </a:p>
          <a:p>
            <a:pPr lvl="4"/>
            <a:r>
              <a:rPr lang="es-CL" noProof="0" smtClean="0"/>
              <a:t>Fifth level</a:t>
            </a:r>
            <a:endParaRPr lang="es-CL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CL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extLst/>
        </p:spPr>
        <p:txBody>
          <a:bodyPr vert="horz" lIns="91440" tIns="45720" rIns="91440" bIns="45720" rtlCol="0">
            <a:normAutofit/>
          </a:bodyPr>
          <a:lstStyle>
            <a:lvl1pPr>
              <a:defRPr lang="es-CL" noProof="0" smtClean="0"/>
            </a:lvl1pPr>
            <a:lvl2pPr>
              <a:defRPr lang="es-CL" noProof="0" smtClean="0"/>
            </a:lvl2pPr>
            <a:lvl3pPr>
              <a:defRPr lang="es-CL" noProof="0" smtClean="0"/>
            </a:lvl3pPr>
            <a:lvl4pPr>
              <a:defRPr lang="es-CL" noProof="0" smtClean="0"/>
            </a:lvl4pPr>
            <a:lvl5pPr>
              <a:defRPr lang="es-CL" noProof="0"/>
            </a:lvl5pPr>
          </a:lstStyle>
          <a:p>
            <a:pPr lvl="0"/>
            <a:r>
              <a:rPr lang="es-CL" noProof="0" smtClean="0"/>
              <a:t>Click to edit Master text styles</a:t>
            </a:r>
          </a:p>
          <a:p>
            <a:pPr lvl="1"/>
            <a:r>
              <a:rPr lang="es-CL" noProof="0" smtClean="0"/>
              <a:t>Second level</a:t>
            </a:r>
          </a:p>
          <a:p>
            <a:pPr lvl="2"/>
            <a:r>
              <a:rPr lang="es-CL" noProof="0" smtClean="0"/>
              <a:t>Third level</a:t>
            </a:r>
          </a:p>
          <a:p>
            <a:pPr lvl="3"/>
            <a:r>
              <a:rPr lang="es-CL" noProof="0" smtClean="0"/>
              <a:t>Fourth level</a:t>
            </a:r>
          </a:p>
          <a:p>
            <a:pPr lvl="4"/>
            <a:r>
              <a:rPr lang="es-CL" noProof="0" smtClean="0"/>
              <a:t>Fifth level</a:t>
            </a:r>
            <a:endParaRPr lang="es-CL" noProof="0"/>
          </a:p>
        </p:txBody>
      </p:sp>
    </p:spTree>
    <p:extLst>
      <p:ext uri="{BB962C8B-B14F-4D97-AF65-F5344CB8AC3E}">
        <p14:creationId xmlns:p14="http://schemas.microsoft.com/office/powerpoint/2010/main" val="1877178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s-CL" noProof="0" dirty="0" smtClean="0"/>
              <a:t>Título </a:t>
            </a:r>
            <a:r>
              <a:rPr lang="es-CL" noProof="0" dirty="0" err="1" smtClean="0"/>
              <a:t>Diapo</a:t>
            </a:r>
            <a:r>
              <a:rPr lang="es-CL" noProof="0" dirty="0" smtClean="0"/>
              <a:t>: </a:t>
            </a:r>
            <a:r>
              <a:rPr lang="es-CL" noProof="0" dirty="0" err="1" smtClean="0"/>
              <a:t>Verdana</a:t>
            </a:r>
            <a:r>
              <a:rPr lang="es-CL" noProof="0" dirty="0" smtClean="0"/>
              <a:t> 28 | Col. Petróleo | Tipo Título| </a:t>
            </a:r>
            <a:r>
              <a:rPr lang="es-CL" noProof="0" dirty="0" err="1" smtClean="0"/>
              <a:t>Just</a:t>
            </a:r>
            <a:r>
              <a:rPr lang="es-CL" noProof="0" dirty="0" smtClean="0"/>
              <a:t>. </a:t>
            </a:r>
            <a:r>
              <a:rPr lang="es-CL" noProof="0" dirty="0" err="1" smtClean="0"/>
              <a:t>Izqu</a:t>
            </a:r>
            <a:r>
              <a:rPr lang="es-CL" noProof="0" dirty="0" smtClean="0"/>
              <a:t>. </a:t>
            </a:r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3755786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8319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CL" noProof="0" dirty="0" err="1" smtClean="0"/>
              <a:t>Click</a:t>
            </a:r>
            <a:r>
              <a:rPr lang="es-CL" noProof="0" dirty="0" smtClean="0"/>
              <a:t> </a:t>
            </a:r>
            <a:r>
              <a:rPr lang="es-CL" noProof="0" dirty="0" err="1" smtClean="0"/>
              <a:t>to</a:t>
            </a:r>
            <a:r>
              <a:rPr lang="es-CL" noProof="0" dirty="0" smtClean="0"/>
              <a:t> </a:t>
            </a:r>
            <a:r>
              <a:rPr lang="es-CL" noProof="0" dirty="0" err="1" smtClean="0"/>
              <a:t>edit</a:t>
            </a:r>
            <a:r>
              <a:rPr lang="es-CL" noProof="0" dirty="0" smtClean="0"/>
              <a:t> Master </a:t>
            </a:r>
            <a:r>
              <a:rPr lang="es-CL" noProof="0" dirty="0" err="1" smtClean="0"/>
              <a:t>title</a:t>
            </a:r>
            <a:r>
              <a:rPr lang="es-CL" noProof="0" dirty="0" smtClean="0"/>
              <a:t> </a:t>
            </a:r>
            <a:r>
              <a:rPr lang="es-CL" noProof="0" dirty="0" err="1" smtClean="0"/>
              <a:t>style</a:t>
            </a:r>
            <a:endParaRPr lang="es-CL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extLst/>
        </p:spPr>
        <p:txBody>
          <a:bodyPr vert="horz" lIns="91440" tIns="45720" rIns="91440" bIns="45720" rtlCol="0">
            <a:normAutofit/>
          </a:bodyPr>
          <a:lstStyle>
            <a:lvl1pPr>
              <a:defRPr lang="es-CL" noProof="0" smtClean="0"/>
            </a:lvl1pPr>
            <a:lvl2pPr>
              <a:defRPr lang="es-CL" noProof="0" smtClean="0"/>
            </a:lvl2pPr>
            <a:lvl3pPr>
              <a:defRPr lang="es-CL" noProof="0" smtClean="0"/>
            </a:lvl3pPr>
            <a:lvl4pPr>
              <a:defRPr lang="es-CL" noProof="0" smtClean="0"/>
            </a:lvl4pPr>
            <a:lvl5pPr>
              <a:defRPr lang="es-CL" noProof="0"/>
            </a:lvl5pPr>
          </a:lstStyle>
          <a:p>
            <a:pPr lvl="0"/>
            <a:r>
              <a:rPr lang="es-CL" noProof="0" smtClean="0"/>
              <a:t>Click to edit Master text styles</a:t>
            </a:r>
          </a:p>
          <a:p>
            <a:pPr lvl="1"/>
            <a:r>
              <a:rPr lang="es-CL" noProof="0" smtClean="0"/>
              <a:t>Second level</a:t>
            </a:r>
          </a:p>
          <a:p>
            <a:pPr lvl="2"/>
            <a:r>
              <a:rPr lang="es-CL" noProof="0" smtClean="0"/>
              <a:t>Third level</a:t>
            </a:r>
          </a:p>
          <a:p>
            <a:pPr lvl="3"/>
            <a:r>
              <a:rPr lang="es-CL" noProof="0" smtClean="0"/>
              <a:t>Fourth level</a:t>
            </a:r>
          </a:p>
          <a:p>
            <a:pPr lvl="4"/>
            <a:r>
              <a:rPr lang="es-CL" noProof="0" smtClean="0"/>
              <a:t>Fifth level</a:t>
            </a:r>
            <a:endParaRPr lang="es-C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CL" noProof="0" dirty="0" err="1" smtClean="0"/>
              <a:t>Click</a:t>
            </a:r>
            <a:r>
              <a:rPr lang="es-CL" noProof="0" dirty="0" smtClean="0"/>
              <a:t> </a:t>
            </a:r>
            <a:r>
              <a:rPr lang="es-CL" noProof="0" dirty="0" err="1" smtClean="0"/>
              <a:t>to</a:t>
            </a:r>
            <a:r>
              <a:rPr lang="es-CL" noProof="0" dirty="0" smtClean="0"/>
              <a:t> </a:t>
            </a:r>
            <a:r>
              <a:rPr lang="es-CL" noProof="0" dirty="0" err="1" smtClean="0"/>
              <a:t>edit</a:t>
            </a:r>
            <a:r>
              <a:rPr lang="es-CL" noProof="0" dirty="0" smtClean="0"/>
              <a:t> Master </a:t>
            </a:r>
            <a:r>
              <a:rPr lang="es-CL" noProof="0" dirty="0" err="1" smtClean="0"/>
              <a:t>text</a:t>
            </a:r>
            <a:r>
              <a:rPr lang="es-CL" noProof="0" dirty="0" smtClean="0"/>
              <a:t> </a:t>
            </a:r>
            <a:r>
              <a:rPr lang="es-CL" noProof="0" dirty="0" err="1" smtClean="0"/>
              <a:t>styles</a:t>
            </a:r>
            <a:endParaRPr lang="es-CL" noProof="0" dirty="0" smtClean="0"/>
          </a:p>
        </p:txBody>
      </p:sp>
    </p:spTree>
    <p:extLst>
      <p:ext uri="{BB962C8B-B14F-4D97-AF65-F5344CB8AC3E}">
        <p14:creationId xmlns:p14="http://schemas.microsoft.com/office/powerpoint/2010/main" val="1759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CL" noProof="0" smtClean="0"/>
              <a:t>Click to edit Master title style</a:t>
            </a:r>
            <a:endParaRPr lang="es-CL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CL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331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4" y="0"/>
            <a:ext cx="9158400" cy="486895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s-CL" noProof="0"/>
          </a:p>
        </p:txBody>
      </p:sp>
      <p:sp>
        <p:nvSpPr>
          <p:cNvPr id="8" name="Rectangle 7"/>
          <p:cNvSpPr/>
          <p:nvPr userDrawn="1"/>
        </p:nvSpPr>
        <p:spPr>
          <a:xfrm>
            <a:off x="-10" y="4868959"/>
            <a:ext cx="9158400" cy="152400"/>
          </a:xfrm>
          <a:prstGeom prst="rect">
            <a:avLst/>
          </a:prstGeom>
          <a:solidFill>
            <a:srgbClr val="3AB4C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s-CL" noProof="0"/>
          </a:p>
        </p:txBody>
      </p:sp>
      <p:sp>
        <p:nvSpPr>
          <p:cNvPr id="9" name="Rectangle 8"/>
          <p:cNvSpPr/>
          <p:nvPr userDrawn="1"/>
        </p:nvSpPr>
        <p:spPr>
          <a:xfrm>
            <a:off x="-6376" y="5021359"/>
            <a:ext cx="9158400" cy="152400"/>
          </a:xfrm>
          <a:prstGeom prst="rect">
            <a:avLst/>
          </a:prstGeom>
          <a:solidFill>
            <a:srgbClr val="D243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s-CL" noProof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5964" y="5569522"/>
            <a:ext cx="4522699" cy="1072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956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-6376" y="2349277"/>
            <a:ext cx="1117680" cy="1585241"/>
            <a:chOff x="-6376" y="4721462"/>
            <a:chExt cx="9158400" cy="452297"/>
          </a:xfrm>
        </p:grpSpPr>
        <p:sp>
          <p:nvSpPr>
            <p:cNvPr id="9" name="Rectangle 8"/>
            <p:cNvSpPr/>
            <p:nvPr/>
          </p:nvSpPr>
          <p:spPr>
            <a:xfrm>
              <a:off x="-6376" y="4868959"/>
              <a:ext cx="9158400" cy="152400"/>
            </a:xfrm>
            <a:prstGeom prst="rect">
              <a:avLst/>
            </a:prstGeom>
            <a:solidFill>
              <a:srgbClr val="3AB4C1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endParaRPr lang="es-CL" noProof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6376" y="5021359"/>
              <a:ext cx="9158400" cy="152400"/>
            </a:xfrm>
            <a:prstGeom prst="rect">
              <a:avLst/>
            </a:prstGeom>
            <a:solidFill>
              <a:srgbClr val="D2432E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endParaRPr lang="es-CL" noProof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-6376" y="4721462"/>
              <a:ext cx="9158400" cy="1524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endParaRPr lang="es-CL" noProof="0"/>
            </a:p>
          </p:txBody>
        </p:sp>
      </p:grpSp>
      <p:pic>
        <p:nvPicPr>
          <p:cNvPr id="3" name="2 Imagen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346" y="6283939"/>
            <a:ext cx="1023402" cy="558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82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4938" y="361373"/>
            <a:ext cx="8174736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20000"/>
              </a:spcBef>
              <a:defRPr/>
            </a:pPr>
            <a:r>
              <a:rPr lang="es-CL" sz="2800" noProof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Título Diapo: Verdana 28 | </a:t>
            </a:r>
            <a:r>
              <a:rPr lang="es-CL" sz="2800" noProof="0" smtClean="0">
                <a:solidFill>
                  <a:srgbClr val="215968"/>
                </a:solidFill>
                <a:latin typeface="Verdana"/>
                <a:cs typeface="Verdana"/>
              </a:rPr>
              <a:t>Col. Petróleo</a:t>
            </a:r>
            <a:r>
              <a:rPr lang="es-CL" sz="2800" noProof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| Tipo Título| Just. Izqu. </a:t>
            </a:r>
            <a:endParaRPr lang="es-CL" sz="2800" noProof="0">
              <a:solidFill>
                <a:schemeClr val="accent5">
                  <a:lumMod val="50000"/>
                </a:schemeClr>
              </a:solidFill>
              <a:latin typeface="Verdana"/>
              <a:cs typeface="Verdana"/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0" y="335182"/>
            <a:ext cx="570848" cy="740929"/>
            <a:chOff x="-6376" y="4721462"/>
            <a:chExt cx="9158400" cy="452297"/>
          </a:xfrm>
        </p:grpSpPr>
        <p:sp>
          <p:nvSpPr>
            <p:cNvPr id="9" name="Rectangle 8"/>
            <p:cNvSpPr/>
            <p:nvPr/>
          </p:nvSpPr>
          <p:spPr>
            <a:xfrm>
              <a:off x="-6376" y="4868959"/>
              <a:ext cx="9158400" cy="152400"/>
            </a:xfrm>
            <a:prstGeom prst="rect">
              <a:avLst/>
            </a:prstGeom>
            <a:solidFill>
              <a:srgbClr val="3AB4C1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endParaRPr lang="es-CL" noProof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6376" y="5021359"/>
              <a:ext cx="9158400" cy="152400"/>
            </a:xfrm>
            <a:prstGeom prst="rect">
              <a:avLst/>
            </a:prstGeom>
            <a:solidFill>
              <a:srgbClr val="D2432E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endParaRPr lang="es-CL" noProof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-6376" y="4721462"/>
              <a:ext cx="9158400" cy="1524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endParaRPr lang="es-CL" noProof="0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CL" noProof="0" smtClean="0"/>
              <a:t>Click to edit Master text styles</a:t>
            </a:r>
          </a:p>
          <a:p>
            <a:pPr lvl="1"/>
            <a:r>
              <a:rPr lang="es-CL" noProof="0" smtClean="0"/>
              <a:t>Second level</a:t>
            </a:r>
          </a:p>
          <a:p>
            <a:pPr lvl="2"/>
            <a:r>
              <a:rPr lang="es-CL" noProof="0" smtClean="0"/>
              <a:t>Third level</a:t>
            </a:r>
          </a:p>
          <a:p>
            <a:pPr lvl="3"/>
            <a:r>
              <a:rPr lang="es-CL" noProof="0" smtClean="0"/>
              <a:t>Fourth level</a:t>
            </a:r>
          </a:p>
          <a:p>
            <a:pPr lvl="4"/>
            <a:r>
              <a:rPr lang="es-CL" noProof="0" smtClean="0"/>
              <a:t>Fifth level</a:t>
            </a:r>
          </a:p>
        </p:txBody>
      </p:sp>
      <p:pic>
        <p:nvPicPr>
          <p:cNvPr id="12" name="11 Imagen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346" y="6283939"/>
            <a:ext cx="1023402" cy="558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190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8" r:id="rId10"/>
    <p:sldLayoutId id="2147483683" r:id="rId11"/>
    <p:sldLayoutId id="2147483679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s-CL" sz="2800" kern="1200">
          <a:solidFill>
            <a:schemeClr val="accent5">
              <a:lumMod val="50000"/>
            </a:schemeClr>
          </a:solidFill>
          <a:latin typeface="Verdana"/>
          <a:ea typeface="+mn-ea"/>
          <a:cs typeface="+mj-cs"/>
        </a:defRPr>
      </a:lvl1pPr>
    </p:titleStyle>
    <p:bodyStyle>
      <a:lvl1pPr marL="365760" indent="-365760" algn="l" defTabSz="914400" rtl="0" eaLnBrk="1" latinLnBrk="0" hangingPunct="1">
        <a:spcBef>
          <a:spcPts val="600"/>
        </a:spcBef>
        <a:buClr>
          <a:srgbClr val="D2432E"/>
        </a:buClr>
        <a:buSzPct val="95000"/>
        <a:buFont typeface="Wingdings 3" pitchFamily="18" charset="2"/>
        <a:buChar char=""/>
        <a:defRPr lang="es-CL" sz="2000" b="1" kern="1200" baseline="0" noProof="0" dirty="0" smtClean="0">
          <a:solidFill>
            <a:schemeClr val="tx1">
              <a:lumMod val="75000"/>
              <a:lumOff val="25000"/>
            </a:schemeClr>
          </a:solidFill>
          <a:latin typeface="Verdana"/>
          <a:ea typeface="+mn-ea"/>
          <a:cs typeface="Verdana"/>
        </a:defRPr>
      </a:lvl1pPr>
      <a:lvl2pPr marL="731520" indent="-365760" algn="l" defTabSz="914400" rtl="0" eaLnBrk="1" latinLnBrk="0" hangingPunct="1">
        <a:spcBef>
          <a:spcPts val="600"/>
        </a:spcBef>
        <a:buClr>
          <a:srgbClr val="D2432E"/>
        </a:buClr>
        <a:buSzPct val="95000"/>
        <a:buFont typeface="Wingdings 3" pitchFamily="18" charset="2"/>
        <a:buChar char=""/>
        <a:defRPr lang="es-CL" sz="1800" b="0" i="0" kern="1200" noProof="0" dirty="0" smtClean="0">
          <a:solidFill>
            <a:schemeClr val="tx1">
              <a:lumMod val="75000"/>
              <a:lumOff val="25000"/>
            </a:schemeClr>
          </a:solidFill>
          <a:latin typeface="Verdana"/>
          <a:ea typeface="+mn-ea"/>
          <a:cs typeface="Verdana"/>
        </a:defRPr>
      </a:lvl2pPr>
      <a:lvl3pPr marL="1097280" indent="-365760" algn="l" defTabSz="914400" rtl="0" eaLnBrk="1" latinLnBrk="0" hangingPunct="1">
        <a:spcBef>
          <a:spcPts val="400"/>
        </a:spcBef>
        <a:buClr>
          <a:srgbClr val="D2432E"/>
        </a:buClr>
        <a:buSzPct val="95000"/>
        <a:buFont typeface="Wingdings 3" pitchFamily="18" charset="2"/>
        <a:buChar char=""/>
        <a:defRPr lang="es-CL" sz="1600" b="0" kern="1200" baseline="0" noProof="0" dirty="0" smtClean="0">
          <a:solidFill>
            <a:schemeClr val="tx1"/>
          </a:solidFill>
          <a:latin typeface="Verdana"/>
          <a:ea typeface="+mn-ea"/>
          <a:cs typeface="+mn-cs"/>
        </a:defRPr>
      </a:lvl3pPr>
      <a:lvl4pPr marL="1463040" indent="-365760" algn="l" defTabSz="914400" rtl="0" eaLnBrk="1" latinLnBrk="0" hangingPunct="1">
        <a:spcBef>
          <a:spcPct val="20000"/>
        </a:spcBef>
        <a:buClr>
          <a:srgbClr val="D2432E"/>
        </a:buClr>
        <a:buSzPct val="95000"/>
        <a:buFont typeface="Wingdings 3" pitchFamily="18" charset="2"/>
        <a:buChar char=""/>
        <a:defRPr lang="es-CL" sz="1600" kern="1200" noProof="0" dirty="0" smtClean="0">
          <a:solidFill>
            <a:schemeClr val="tx1"/>
          </a:solidFill>
          <a:latin typeface="Verdana"/>
          <a:ea typeface="+mn-ea"/>
          <a:cs typeface="+mn-cs"/>
        </a:defRPr>
      </a:lvl4pPr>
      <a:lvl5pPr marL="1828800" indent="-365760" algn="l" defTabSz="914400" rtl="0" eaLnBrk="1" latinLnBrk="0" hangingPunct="1">
        <a:spcBef>
          <a:spcPct val="20000"/>
        </a:spcBef>
        <a:buClr>
          <a:srgbClr val="D2432E"/>
        </a:buClr>
        <a:buSzPct val="95000"/>
        <a:buFont typeface="Wingdings 3" pitchFamily="18" charset="2"/>
        <a:buChar char=""/>
        <a:defRPr lang="es-CL" sz="1600" kern="1200" noProof="0" dirty="0" smtClean="0">
          <a:solidFill>
            <a:schemeClr val="tx1"/>
          </a:solidFill>
          <a:latin typeface="Verdana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s-CL" sz="1600" kern="1200" noProof="0" dirty="0" smtClean="0">
          <a:solidFill>
            <a:schemeClr val="tx1"/>
          </a:solidFill>
          <a:latin typeface="Verdana" pitchFamily="34" charset="0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-2"/>
            <a:ext cx="6361406" cy="6877249"/>
            <a:chOff x="-6376" y="4721462"/>
            <a:chExt cx="9158400" cy="452297"/>
          </a:xfrm>
        </p:grpSpPr>
        <p:sp>
          <p:nvSpPr>
            <p:cNvPr id="8" name="Rectangle 7"/>
            <p:cNvSpPr/>
            <p:nvPr/>
          </p:nvSpPr>
          <p:spPr>
            <a:xfrm>
              <a:off x="-6376" y="5062563"/>
              <a:ext cx="9158400" cy="51161"/>
            </a:xfrm>
            <a:prstGeom prst="rect">
              <a:avLst/>
            </a:prstGeom>
            <a:solidFill>
              <a:srgbClr val="3AB4C1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endParaRPr lang="es-CL" noProof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-6376" y="5113724"/>
              <a:ext cx="9158400" cy="60035"/>
            </a:xfrm>
            <a:prstGeom prst="rect">
              <a:avLst/>
            </a:prstGeom>
            <a:solidFill>
              <a:srgbClr val="D2432E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endParaRPr lang="es-CL" noProof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6376" y="4721462"/>
              <a:ext cx="9158400" cy="34110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endParaRPr lang="es-CL" noProof="0"/>
            </a:p>
          </p:txBody>
        </p:sp>
      </p:grp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38427" y="5782987"/>
            <a:ext cx="1673408" cy="75592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791505" y="856340"/>
            <a:ext cx="1967253" cy="466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374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" y="1109838"/>
            <a:ext cx="8778240" cy="1892808"/>
          </a:xfrm>
        </p:spPr>
        <p:txBody>
          <a:bodyPr/>
          <a:lstStyle/>
          <a:p>
            <a:r>
              <a:rPr lang="es-CL" sz="3800" b="1" dirty="0" smtClean="0"/>
              <a:t>Inclusión Productiva Rural</a:t>
            </a:r>
            <a:br>
              <a:rPr lang="es-CL" sz="3800" b="1" dirty="0" smtClean="0"/>
            </a:br>
            <a:r>
              <a:rPr lang="es-CL" sz="3200" b="1" dirty="0"/>
              <a:t/>
            </a:r>
            <a:br>
              <a:rPr lang="es-CL" sz="3200" b="1" dirty="0"/>
            </a:br>
            <a:r>
              <a:rPr lang="es-CL" sz="3200" b="1" dirty="0" smtClean="0"/>
              <a:t/>
            </a:r>
            <a:br>
              <a:rPr lang="es-CL" sz="3200" b="1" dirty="0" smtClean="0"/>
            </a:br>
            <a:r>
              <a:rPr lang="es-CL" sz="1800" b="1" dirty="0" smtClean="0"/>
              <a:t>Julio A. Berdegué</a:t>
            </a:r>
            <a:br>
              <a:rPr lang="es-CL" sz="1800" b="1" dirty="0" smtClean="0"/>
            </a:br>
            <a:r>
              <a:rPr lang="es-CL" sz="1800" b="1" dirty="0" smtClean="0"/>
              <a:t/>
            </a:r>
            <a:br>
              <a:rPr lang="es-CL" sz="1800" b="1" dirty="0" smtClean="0"/>
            </a:br>
            <a:r>
              <a:rPr lang="es-CL" sz="1800" b="1" dirty="0" smtClean="0"/>
              <a:t>Con ideas desarrolladas con </a:t>
            </a:r>
            <a:br>
              <a:rPr lang="es-CL" sz="1800" b="1" dirty="0" smtClean="0"/>
            </a:br>
            <a:r>
              <a:rPr lang="es-CL" sz="1800" b="1" dirty="0" smtClean="0"/>
              <a:t/>
            </a:r>
            <a:br>
              <a:rPr lang="es-CL" sz="1800" b="1" dirty="0" smtClean="0"/>
            </a:br>
            <a:r>
              <a:rPr lang="es-CL" sz="1800" b="1" dirty="0" smtClean="0"/>
              <a:t>Gerardo Franco, Gustavo Gordillo, Héctor Robles, Tomás Rosada, John Scott, Isidro Soloaga, Carolina Trivelli y Antonio Yunez</a:t>
            </a:r>
            <a:r>
              <a:rPr lang="es-CL" sz="2500" b="1" dirty="0" smtClean="0"/>
              <a:t/>
            </a:r>
            <a:br>
              <a:rPr lang="es-CL" sz="2500" b="1" dirty="0" smtClean="0"/>
            </a:br>
            <a:r>
              <a:rPr lang="es-CL" sz="1000" b="1" dirty="0" smtClean="0"/>
              <a:t/>
            </a:r>
            <a:br>
              <a:rPr lang="es-CL" sz="1000" b="1" dirty="0" smtClean="0"/>
            </a:br>
            <a:r>
              <a:rPr lang="es-CL" sz="1000" b="1" dirty="0" smtClean="0"/>
              <a:t/>
            </a:r>
            <a:br>
              <a:rPr lang="es-CL" sz="1000" b="1" dirty="0" smtClean="0"/>
            </a:br>
            <a:r>
              <a:rPr lang="es-CL" sz="1000" b="1" dirty="0"/>
              <a:t/>
            </a:r>
            <a:br>
              <a:rPr lang="es-CL" sz="1000" b="1" dirty="0"/>
            </a:br>
            <a:r>
              <a:rPr lang="es-CL" sz="1000" b="1" dirty="0" smtClean="0"/>
              <a:t/>
            </a:r>
            <a:br>
              <a:rPr lang="es-CL" sz="1000" b="1" dirty="0" smtClean="0"/>
            </a:br>
            <a:r>
              <a:rPr lang="es-CL" sz="1000" b="1" dirty="0"/>
              <a:t/>
            </a:r>
            <a:br>
              <a:rPr lang="es-CL" sz="1000" b="1" dirty="0"/>
            </a:br>
            <a:r>
              <a:rPr lang="es-CL" sz="1000" dirty="0" smtClean="0"/>
              <a:t>Taller Internacional “</a:t>
            </a:r>
            <a:r>
              <a:rPr lang="es-CL" sz="1000" b="1" dirty="0" smtClean="0"/>
              <a:t>Estrategia </a:t>
            </a:r>
            <a:r>
              <a:rPr lang="es-CL" sz="1000" b="1" dirty="0"/>
              <a:t>de monitoreo y evaluación de los componentes de inclusión productiva de </a:t>
            </a:r>
            <a:r>
              <a:rPr lang="es-CL" sz="1000" b="1" dirty="0" smtClean="0"/>
              <a:t>PROSPERA”</a:t>
            </a:r>
            <a:r>
              <a:rPr lang="es-CL" sz="1000" dirty="0" smtClean="0"/>
              <a:t>, Secretaría de Hacienda y Crédito Público, Secretaría de Desarrollo Social y PROSPERA-Programa de Inclusión Social, 20-21 de agosto 2015, México DF</a:t>
            </a:r>
            <a:r>
              <a:rPr lang="es-CL" sz="1300" b="1" dirty="0" smtClean="0"/>
              <a:t/>
            </a:r>
            <a:br>
              <a:rPr lang="es-CL" sz="1300" b="1" dirty="0" smtClean="0"/>
            </a:br>
            <a:r>
              <a:rPr lang="es-CL" sz="1500" b="1" dirty="0"/>
              <a:t/>
            </a:r>
            <a:br>
              <a:rPr lang="es-CL" sz="1500" b="1" dirty="0"/>
            </a:br>
            <a:r>
              <a:rPr lang="es-CL" sz="3000" b="1" dirty="0"/>
              <a:t/>
            </a:r>
            <a:br>
              <a:rPr lang="es-CL" sz="3000" b="1" dirty="0"/>
            </a:br>
            <a:r>
              <a:rPr lang="es-CL" sz="3000" b="1" dirty="0" smtClean="0"/>
              <a:t/>
            </a:r>
            <a:br>
              <a:rPr lang="es-CL" sz="3000" b="1" dirty="0" smtClean="0"/>
            </a:br>
            <a:r>
              <a:rPr lang="es-CL" sz="3000" b="1" dirty="0"/>
              <a:t/>
            </a:r>
            <a:br>
              <a:rPr lang="es-CL" sz="3000" b="1" dirty="0"/>
            </a:br>
            <a:r>
              <a:rPr lang="es-CL" sz="3000" b="1" dirty="0" smtClean="0"/>
              <a:t/>
            </a:r>
            <a:br>
              <a:rPr lang="es-CL" sz="3000" b="1" dirty="0" smtClean="0"/>
            </a:br>
            <a:r>
              <a:rPr lang="es-CL" sz="3000" b="1" dirty="0" smtClean="0"/>
              <a:t/>
            </a:r>
            <a:br>
              <a:rPr lang="es-CL" sz="3000" b="1" dirty="0" smtClean="0"/>
            </a:br>
            <a:endParaRPr lang="es-CL" sz="3000" b="1" dirty="0"/>
          </a:p>
        </p:txBody>
      </p:sp>
    </p:spTree>
    <p:extLst>
      <p:ext uri="{BB962C8B-B14F-4D97-AF65-F5344CB8AC3E}">
        <p14:creationId xmlns:p14="http://schemas.microsoft.com/office/powerpoint/2010/main" val="346040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lvl="0"/>
            <a:r>
              <a:rPr lang="es-ES" sz="3000" dirty="0" smtClean="0"/>
              <a:t>¿Es posible?</a:t>
            </a:r>
            <a:endParaRPr lang="es-ES" sz="3000" dirty="0"/>
          </a:p>
        </p:txBody>
      </p:sp>
    </p:spTree>
    <p:extLst>
      <p:ext uri="{BB962C8B-B14F-4D97-AF65-F5344CB8AC3E}">
        <p14:creationId xmlns:p14="http://schemas.microsoft.com/office/powerpoint/2010/main" val="132102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Más fácil de decir que de hacer</a:t>
            </a:r>
            <a:endParaRPr lang="es-CL" sz="25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5151" y="1037442"/>
            <a:ext cx="8540496" cy="52488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L" b="0" dirty="0" smtClean="0"/>
          </a:p>
          <a:p>
            <a:r>
              <a:rPr lang="es-CL" b="0" dirty="0" smtClean="0"/>
              <a:t>En México, una larga historia con éxitos notables pero con demasiados fracasos</a:t>
            </a:r>
          </a:p>
          <a:p>
            <a:endParaRPr lang="es-CL" b="0" dirty="0"/>
          </a:p>
          <a:p>
            <a:r>
              <a:rPr lang="es-CL" b="0" dirty="0" smtClean="0"/>
              <a:t>La sociedad rural mexicana ha cambiado profundamente</a:t>
            </a:r>
          </a:p>
          <a:p>
            <a:endParaRPr lang="es-CL" b="0" dirty="0"/>
          </a:p>
          <a:p>
            <a:r>
              <a:rPr lang="es-CL" b="0" dirty="0" smtClean="0"/>
              <a:t>Desempolvar las viejas estrategias es un boleto directo al despeñadero</a:t>
            </a:r>
          </a:p>
          <a:p>
            <a:endParaRPr lang="es-CL" b="0" dirty="0"/>
          </a:p>
          <a:p>
            <a:r>
              <a:rPr lang="es-CL" b="0" dirty="0" smtClean="0"/>
              <a:t>México tiene que crear, más que recuperar, su estrategia de inclusión productiva rural</a:t>
            </a:r>
            <a:endParaRPr lang="es-CL" b="0" dirty="0"/>
          </a:p>
          <a:p>
            <a:endParaRPr lang="es-CL" b="0" dirty="0" smtClean="0"/>
          </a:p>
          <a:p>
            <a:pPr marL="457200" indent="-457200">
              <a:buFont typeface="+mj-lt"/>
              <a:buAutoNum type="arabicPeriod"/>
            </a:pPr>
            <a:endParaRPr lang="es-CL" b="0" dirty="0"/>
          </a:p>
          <a:p>
            <a:pPr marL="457200" indent="-457200">
              <a:buFont typeface="+mj-lt"/>
              <a:buAutoNum type="arabicPeriod"/>
            </a:pPr>
            <a:endParaRPr lang="es-CL" b="0" dirty="0"/>
          </a:p>
          <a:p>
            <a:endParaRPr lang="es-CL" b="0" dirty="0" smtClean="0"/>
          </a:p>
          <a:p>
            <a:endParaRPr lang="es-CL" b="0" dirty="0"/>
          </a:p>
          <a:p>
            <a:endParaRPr lang="es-CL" dirty="0" smtClean="0"/>
          </a:p>
          <a:p>
            <a:pPr lvl="1"/>
            <a:endParaRPr lang="es-CL" sz="2000" dirty="0" smtClean="0"/>
          </a:p>
          <a:p>
            <a:pPr lvl="1"/>
            <a:endParaRPr lang="es-CL" sz="2000" dirty="0"/>
          </a:p>
          <a:p>
            <a:pPr lvl="1"/>
            <a:endParaRPr lang="es-MX" sz="2000" dirty="0" smtClean="0"/>
          </a:p>
          <a:p>
            <a:pPr marL="0" indent="0">
              <a:buNone/>
            </a:pPr>
            <a:endParaRPr lang="es-CL" b="0" dirty="0"/>
          </a:p>
          <a:p>
            <a:pPr marL="0" indent="0">
              <a:buNone/>
            </a:pPr>
            <a:endParaRPr lang="es-CL" b="0" dirty="0" smtClean="0"/>
          </a:p>
          <a:p>
            <a:pPr marL="0" indent="0">
              <a:buNone/>
            </a:pPr>
            <a:endParaRPr lang="es-CL" b="0" dirty="0"/>
          </a:p>
          <a:p>
            <a:pPr marL="0" indent="0">
              <a:buNone/>
            </a:pPr>
            <a:endParaRPr lang="es-CL" b="0" dirty="0" smtClean="0"/>
          </a:p>
          <a:p>
            <a:pPr marL="731520" lvl="2" indent="0">
              <a:buNone/>
            </a:pPr>
            <a:endParaRPr lang="es-CL" sz="2000" dirty="0"/>
          </a:p>
          <a:p>
            <a:pPr marL="0" indent="0">
              <a:buNone/>
            </a:pPr>
            <a:endParaRPr lang="es-CL" b="0" dirty="0" smtClean="0"/>
          </a:p>
          <a:p>
            <a:pPr marL="0" indent="0">
              <a:buNone/>
            </a:pPr>
            <a:endParaRPr lang="es-CL" b="0" dirty="0" smtClean="0"/>
          </a:p>
        </p:txBody>
      </p:sp>
    </p:spTree>
    <p:extLst>
      <p:ext uri="{BB962C8B-B14F-4D97-AF65-F5344CB8AC3E}">
        <p14:creationId xmlns:p14="http://schemas.microsoft.com/office/powerpoint/2010/main" val="398294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Mecanismos</a:t>
            </a:r>
            <a:endParaRPr lang="es-CL" sz="25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5151" y="1037442"/>
            <a:ext cx="8540496" cy="5248810"/>
          </a:xfrm>
        </p:spPr>
        <p:txBody>
          <a:bodyPr>
            <a:noAutofit/>
          </a:bodyPr>
          <a:lstStyle/>
          <a:p>
            <a:pPr lvl="1"/>
            <a:endParaRPr lang="es-MX" sz="2000" b="0" dirty="0" smtClean="0">
              <a:solidFill>
                <a:schemeClr val="tx1"/>
              </a:solidFill>
            </a:endParaRPr>
          </a:p>
          <a:p>
            <a:r>
              <a:rPr lang="es-MX" dirty="0" smtClean="0"/>
              <a:t>Nivel individual </a:t>
            </a:r>
          </a:p>
          <a:p>
            <a:pPr lvl="1"/>
            <a:r>
              <a:rPr lang="es-MX" sz="2000" dirty="0" smtClean="0"/>
              <a:t>Construir y proteger capital humano y activos productivos</a:t>
            </a:r>
          </a:p>
          <a:p>
            <a:pPr lvl="1"/>
            <a:r>
              <a:rPr lang="es-MX" sz="2000" dirty="0" smtClean="0"/>
              <a:t>Habilitar a las personas en condición de pobreza para invertir y para adoptar estrategias con mayor rentabilidad y riesgo</a:t>
            </a:r>
          </a:p>
          <a:p>
            <a:endParaRPr lang="es-MX" dirty="0" smtClean="0"/>
          </a:p>
          <a:p>
            <a:r>
              <a:rPr lang="es-MX" dirty="0" smtClean="0"/>
              <a:t>Efectos en el desarrollo económico local y territorial</a:t>
            </a:r>
          </a:p>
          <a:p>
            <a:pPr lvl="1"/>
            <a:r>
              <a:rPr lang="es-MX" sz="2000" dirty="0" smtClean="0"/>
              <a:t>Fortalecimiento de activos comunitarios y territoriales (infraestructura, organización social y acción colectiva, </a:t>
            </a:r>
            <a:r>
              <a:rPr lang="es-MX" sz="2000" dirty="0" err="1" smtClean="0"/>
              <a:t>etc</a:t>
            </a:r>
            <a:r>
              <a:rPr lang="es-MX" sz="2000" dirty="0" smtClean="0"/>
              <a:t>)</a:t>
            </a:r>
          </a:p>
          <a:p>
            <a:pPr lvl="1"/>
            <a:r>
              <a:rPr lang="es-MX" sz="2000" dirty="0" smtClean="0"/>
              <a:t>Efectos positivos de los beneficiarios a los no beneficiarios</a:t>
            </a:r>
            <a:endParaRPr lang="es-MX" sz="2000" b="0" dirty="0" smtClean="0">
              <a:solidFill>
                <a:schemeClr val="tx1"/>
              </a:solidFill>
            </a:endParaRPr>
          </a:p>
          <a:p>
            <a:endParaRPr lang="es-MX" b="0" dirty="0" smtClean="0">
              <a:solidFill>
                <a:schemeClr val="tx1"/>
              </a:solidFill>
            </a:endParaRPr>
          </a:p>
          <a:p>
            <a:endParaRPr lang="es-MX" b="0" dirty="0" smtClean="0">
              <a:solidFill>
                <a:schemeClr val="tx1"/>
              </a:solidFill>
            </a:endParaRPr>
          </a:p>
          <a:p>
            <a:pPr marL="0" indent="0" fontAlgn="base">
              <a:buNone/>
            </a:pPr>
            <a:r>
              <a:rPr lang="es-CL" sz="1500" b="0" dirty="0" smtClean="0">
                <a:solidFill>
                  <a:schemeClr val="tx1"/>
                </a:solidFill>
              </a:rPr>
              <a:t>(Basado en </a:t>
            </a:r>
            <a:r>
              <a:rPr lang="en-US" sz="1500" dirty="0" smtClean="0"/>
              <a:t>Alderman y </a:t>
            </a:r>
            <a:r>
              <a:rPr lang="en-US" sz="1500" dirty="0" err="1" smtClean="0"/>
              <a:t>Yemtsov</a:t>
            </a:r>
            <a:r>
              <a:rPr lang="en-US" sz="1500" dirty="0" smtClean="0"/>
              <a:t> 2012)</a:t>
            </a:r>
            <a:r>
              <a:rPr lang="en-US" sz="1500" dirty="0"/>
              <a:t> </a:t>
            </a:r>
          </a:p>
          <a:p>
            <a:pPr marL="0" indent="0">
              <a:buNone/>
            </a:pPr>
            <a:endParaRPr lang="es-CL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b="0" dirty="0" smtClean="0">
              <a:solidFill>
                <a:schemeClr val="tx1"/>
              </a:solidFill>
            </a:endParaRPr>
          </a:p>
          <a:p>
            <a:pPr marL="731520" lvl="2" indent="0">
              <a:buNone/>
            </a:pPr>
            <a:endParaRPr lang="es-CL" sz="2000" dirty="0"/>
          </a:p>
          <a:p>
            <a:pPr marL="0" indent="0">
              <a:buNone/>
            </a:pPr>
            <a:endParaRPr lang="es-CL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16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Ejemplos con resultados evaluados</a:t>
            </a:r>
            <a:endParaRPr lang="es-CL" sz="25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5151" y="1037442"/>
            <a:ext cx="8540496" cy="5248810"/>
          </a:xfrm>
        </p:spPr>
        <p:txBody>
          <a:bodyPr>
            <a:normAutofit fontScale="92500" lnSpcReduction="10000"/>
          </a:bodyPr>
          <a:lstStyle/>
          <a:p>
            <a:endParaRPr lang="es-CL" sz="1800" b="0" dirty="0" smtClean="0">
              <a:solidFill>
                <a:schemeClr val="tx1"/>
              </a:solidFill>
            </a:endParaRPr>
          </a:p>
          <a:p>
            <a:r>
              <a:rPr lang="es-CL" sz="1800" b="0" dirty="0" smtClean="0">
                <a:solidFill>
                  <a:schemeClr val="tx1"/>
                </a:solidFill>
              </a:rPr>
              <a:t>A partir de transferencias monetarias </a:t>
            </a:r>
          </a:p>
          <a:p>
            <a:pPr lvl="1"/>
            <a:r>
              <a:rPr lang="es-MX" sz="1600" b="0" dirty="0" smtClean="0">
                <a:solidFill>
                  <a:schemeClr val="tx1"/>
                </a:solidFill>
              </a:rPr>
              <a:t>Brasil</a:t>
            </a:r>
            <a:r>
              <a:rPr lang="es-MX" sz="1600" b="0" dirty="0">
                <a:solidFill>
                  <a:schemeClr val="tx1"/>
                </a:solidFill>
              </a:rPr>
              <a:t>, Bolsa Familia </a:t>
            </a:r>
            <a:r>
              <a:rPr lang="es-MX" sz="1600" b="0" dirty="0" smtClean="0">
                <a:solidFill>
                  <a:schemeClr val="tx1"/>
                </a:solidFill>
              </a:rPr>
              <a:t>(</a:t>
            </a:r>
            <a:r>
              <a:rPr lang="en-US" sz="1600" dirty="0" err="1" smtClean="0"/>
              <a:t>Landim</a:t>
            </a:r>
            <a:r>
              <a:rPr lang="en-US" sz="1600" dirty="0" smtClean="0"/>
              <a:t> 2009</a:t>
            </a:r>
            <a:r>
              <a:rPr lang="es-MX" sz="1600" b="0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s-MX" sz="1600" dirty="0" smtClean="0">
                <a:solidFill>
                  <a:schemeClr val="tx1"/>
                </a:solidFill>
              </a:rPr>
              <a:t>Colombia, Familias en Acción (Econométrica 2006)</a:t>
            </a:r>
            <a:endParaRPr lang="es-CL" sz="1600" b="0" dirty="0">
              <a:solidFill>
                <a:schemeClr val="tx1"/>
              </a:solidFill>
            </a:endParaRPr>
          </a:p>
          <a:p>
            <a:pPr lvl="1"/>
            <a:r>
              <a:rPr lang="es-CL" sz="1600" b="0" dirty="0" smtClean="0">
                <a:solidFill>
                  <a:schemeClr val="tx1"/>
                </a:solidFill>
              </a:rPr>
              <a:t>Nicaragua, Atención a Crisis y Red de Protección Social (</a:t>
            </a:r>
            <a:r>
              <a:rPr lang="es-CL" sz="1600" b="0" dirty="0" err="1" smtClean="0">
                <a:solidFill>
                  <a:schemeClr val="tx1"/>
                </a:solidFill>
              </a:rPr>
              <a:t>Mancour</a:t>
            </a:r>
            <a:r>
              <a:rPr lang="es-CL" sz="1600" b="0" dirty="0" smtClean="0">
                <a:solidFill>
                  <a:schemeClr val="tx1"/>
                </a:solidFill>
              </a:rPr>
              <a:t> et al 2011; </a:t>
            </a:r>
            <a:r>
              <a:rPr lang="es-MX" sz="1600" dirty="0" err="1" smtClean="0">
                <a:solidFill>
                  <a:schemeClr val="tx1"/>
                </a:solidFill>
              </a:rPr>
              <a:t>Barham</a:t>
            </a:r>
            <a:r>
              <a:rPr lang="es-MX" sz="1600" dirty="0" smtClean="0">
                <a:solidFill>
                  <a:schemeClr val="tx1"/>
                </a:solidFill>
              </a:rPr>
              <a:t> </a:t>
            </a:r>
            <a:r>
              <a:rPr lang="es-MX" sz="1600" dirty="0">
                <a:solidFill>
                  <a:schemeClr val="tx1"/>
                </a:solidFill>
              </a:rPr>
              <a:t>et al 2013</a:t>
            </a:r>
            <a:r>
              <a:rPr lang="es-CL" sz="1600" b="0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s-MX" sz="1600" b="0" dirty="0" smtClean="0">
                <a:solidFill>
                  <a:schemeClr val="tx1"/>
                </a:solidFill>
              </a:rPr>
              <a:t>México, </a:t>
            </a:r>
            <a:r>
              <a:rPr lang="es-MX" sz="1600" b="0" dirty="0">
                <a:solidFill>
                  <a:schemeClr val="tx1"/>
                </a:solidFill>
              </a:rPr>
              <a:t>Progresa/Oportunidades (Bando y López-Calva, 2005; de </a:t>
            </a:r>
            <a:r>
              <a:rPr lang="es-MX" sz="1600" b="0" dirty="0" smtClean="0">
                <a:solidFill>
                  <a:schemeClr val="tx1"/>
                </a:solidFill>
              </a:rPr>
              <a:t>Janvry et al 2001; </a:t>
            </a:r>
            <a:r>
              <a:rPr lang="en-US" sz="1600" dirty="0"/>
              <a:t>Gertler et al. </a:t>
            </a:r>
            <a:r>
              <a:rPr lang="en-US" sz="1600" dirty="0" smtClean="0"/>
              <a:t>2006;</a:t>
            </a:r>
            <a:r>
              <a:rPr lang="es-MX" sz="1600" b="0" dirty="0" smtClean="0">
                <a:solidFill>
                  <a:schemeClr val="tx1"/>
                </a:solidFill>
              </a:rPr>
              <a:t> </a:t>
            </a:r>
            <a:r>
              <a:rPr lang="es-MX" sz="1600" b="0" dirty="0" err="1" smtClean="0">
                <a:solidFill>
                  <a:schemeClr val="tx1"/>
                </a:solidFill>
              </a:rPr>
              <a:t>Debowitz</a:t>
            </a:r>
            <a:r>
              <a:rPr lang="es-MX" sz="1600" b="0" dirty="0" smtClean="0">
                <a:solidFill>
                  <a:schemeClr val="tx1"/>
                </a:solidFill>
              </a:rPr>
              <a:t> y </a:t>
            </a:r>
            <a:r>
              <a:rPr lang="es-MX" sz="1600" b="0" dirty="0" err="1" smtClean="0">
                <a:solidFill>
                  <a:schemeClr val="tx1"/>
                </a:solidFill>
              </a:rPr>
              <a:t>Golan</a:t>
            </a:r>
            <a:r>
              <a:rPr lang="es-MX" sz="1600" b="0" dirty="0" smtClean="0">
                <a:solidFill>
                  <a:schemeClr val="tx1"/>
                </a:solidFill>
              </a:rPr>
              <a:t>, 2013) </a:t>
            </a:r>
            <a:endParaRPr lang="es-MX" sz="1600" b="0" dirty="0">
              <a:solidFill>
                <a:schemeClr val="tx1"/>
              </a:solidFill>
            </a:endParaRPr>
          </a:p>
          <a:p>
            <a:pPr lvl="1"/>
            <a:r>
              <a:rPr lang="es-MX" sz="1600" b="0" dirty="0">
                <a:solidFill>
                  <a:schemeClr val="tx1"/>
                </a:solidFill>
              </a:rPr>
              <a:t>Perú, Juntos (Perova y </a:t>
            </a:r>
            <a:r>
              <a:rPr lang="es-MX" sz="1600" b="0" dirty="0" err="1">
                <a:solidFill>
                  <a:schemeClr val="tx1"/>
                </a:solidFill>
              </a:rPr>
              <a:t>Vakis</a:t>
            </a:r>
            <a:r>
              <a:rPr lang="es-MX" sz="1600" b="0" dirty="0">
                <a:solidFill>
                  <a:schemeClr val="tx1"/>
                </a:solidFill>
              </a:rPr>
              <a:t>, 2009; Del Pozo y Guzmán, 2010</a:t>
            </a:r>
            <a:r>
              <a:rPr lang="es-MX" sz="1600" b="0" dirty="0" smtClean="0">
                <a:solidFill>
                  <a:schemeClr val="tx1"/>
                </a:solidFill>
              </a:rPr>
              <a:t>)</a:t>
            </a:r>
          </a:p>
          <a:p>
            <a:pPr lvl="1"/>
            <a:endParaRPr lang="es-MX" sz="1600" b="0" dirty="0" smtClean="0">
              <a:solidFill>
                <a:schemeClr val="tx1"/>
              </a:solidFill>
            </a:endParaRPr>
          </a:p>
          <a:p>
            <a:r>
              <a:rPr lang="es-MX" sz="1800" b="0" dirty="0" smtClean="0">
                <a:solidFill>
                  <a:schemeClr val="tx1"/>
                </a:solidFill>
              </a:rPr>
              <a:t>A partir de programas de desarrollo de agricultura campesina</a:t>
            </a:r>
          </a:p>
          <a:p>
            <a:pPr lvl="1"/>
            <a:r>
              <a:rPr lang="es-MX" sz="1600" dirty="0" smtClean="0">
                <a:solidFill>
                  <a:schemeClr val="tx1"/>
                </a:solidFill>
              </a:rPr>
              <a:t>Brasil, Estrategia de agricultura familiar del Min de Desarrollo Agrario</a:t>
            </a:r>
          </a:p>
          <a:p>
            <a:pPr lvl="1"/>
            <a:r>
              <a:rPr lang="es-MX" sz="1600" b="0" dirty="0" smtClean="0">
                <a:solidFill>
                  <a:schemeClr val="tx1"/>
                </a:solidFill>
              </a:rPr>
              <a:t>Chile, Instituto de Desarrollo Agropecuario (Berdegué et al 2001, 2002, 2014)</a:t>
            </a:r>
          </a:p>
          <a:p>
            <a:pPr lvl="1"/>
            <a:r>
              <a:rPr lang="es-MX" sz="1600" dirty="0" smtClean="0">
                <a:solidFill>
                  <a:schemeClr val="tx1"/>
                </a:solidFill>
              </a:rPr>
              <a:t>México, PESA-Guerrero (Yunez et al., 2009)</a:t>
            </a:r>
            <a:endParaRPr lang="es-MX" sz="1600" b="0" dirty="0" smtClean="0">
              <a:solidFill>
                <a:schemeClr val="tx1"/>
              </a:solidFill>
            </a:endParaRPr>
          </a:p>
          <a:p>
            <a:pPr lvl="1"/>
            <a:endParaRPr lang="es-MX" sz="1600" dirty="0">
              <a:solidFill>
                <a:schemeClr val="tx1"/>
              </a:solidFill>
            </a:endParaRPr>
          </a:p>
          <a:p>
            <a:r>
              <a:rPr lang="es-MX" b="0" dirty="0" smtClean="0">
                <a:solidFill>
                  <a:schemeClr val="tx1"/>
                </a:solidFill>
              </a:rPr>
              <a:t>A partir de programas de desarrollo territorial rural</a:t>
            </a:r>
          </a:p>
          <a:p>
            <a:pPr lvl="1"/>
            <a:r>
              <a:rPr lang="es-MX" sz="1600" dirty="0">
                <a:solidFill>
                  <a:schemeClr val="tx1"/>
                </a:solidFill>
              </a:rPr>
              <a:t>Perú, Corredor </a:t>
            </a:r>
            <a:r>
              <a:rPr lang="es-MX" sz="1600" dirty="0" smtClean="0">
                <a:solidFill>
                  <a:schemeClr val="tx1"/>
                </a:solidFill>
              </a:rPr>
              <a:t>Puno-Cusco (FIDA, 2013)</a:t>
            </a:r>
          </a:p>
          <a:p>
            <a:pPr lvl="1"/>
            <a:r>
              <a:rPr lang="es-MX" sz="1600" dirty="0" smtClean="0">
                <a:solidFill>
                  <a:schemeClr val="tx1"/>
                </a:solidFill>
              </a:rPr>
              <a:t>Brasil, Territorios de Identidad (Favareto, 2015; Valencia et al., 2015)</a:t>
            </a:r>
            <a:endParaRPr lang="es-MX" sz="1600" dirty="0">
              <a:solidFill>
                <a:schemeClr val="tx1"/>
              </a:solidFill>
            </a:endParaRPr>
          </a:p>
          <a:p>
            <a:pPr lvl="1"/>
            <a:endParaRPr lang="es-MX" b="0" dirty="0" smtClean="0">
              <a:solidFill>
                <a:schemeClr val="tx1"/>
              </a:solidFill>
            </a:endParaRPr>
          </a:p>
          <a:p>
            <a:endParaRPr lang="es-MX" sz="1800" b="0" dirty="0" smtClean="0">
              <a:solidFill>
                <a:schemeClr val="tx1"/>
              </a:solidFill>
            </a:endParaRPr>
          </a:p>
          <a:p>
            <a:endParaRPr lang="es-MX" sz="1800" b="0" dirty="0" smtClean="0">
              <a:solidFill>
                <a:schemeClr val="tx1"/>
              </a:solidFill>
            </a:endParaRPr>
          </a:p>
          <a:p>
            <a:endParaRPr lang="es-MX" sz="1800" b="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s-CL" sz="1800" b="0" dirty="0">
              <a:solidFill>
                <a:schemeClr val="tx1"/>
              </a:solidFill>
            </a:endParaRPr>
          </a:p>
          <a:p>
            <a:endParaRPr lang="es-CL" sz="1800" b="0" dirty="0" smtClean="0">
              <a:solidFill>
                <a:schemeClr val="tx1"/>
              </a:solidFill>
            </a:endParaRPr>
          </a:p>
          <a:p>
            <a:endParaRPr lang="es-CL" sz="1800" b="0" dirty="0">
              <a:solidFill>
                <a:schemeClr val="tx1"/>
              </a:solidFill>
            </a:endParaRPr>
          </a:p>
          <a:p>
            <a:endParaRPr lang="es-CL" sz="1800" dirty="0" smtClean="0">
              <a:solidFill>
                <a:schemeClr val="tx1"/>
              </a:solidFill>
            </a:endParaRPr>
          </a:p>
          <a:p>
            <a:pPr lvl="1"/>
            <a:endParaRPr lang="es-CL" dirty="0" smtClean="0">
              <a:solidFill>
                <a:schemeClr val="tx1"/>
              </a:solidFill>
            </a:endParaRPr>
          </a:p>
          <a:p>
            <a:pPr lvl="1"/>
            <a:endParaRPr lang="es-CL" dirty="0">
              <a:solidFill>
                <a:schemeClr val="tx1"/>
              </a:solidFill>
            </a:endParaRPr>
          </a:p>
          <a:p>
            <a:pPr lvl="1"/>
            <a:endParaRPr lang="es-MX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sz="1800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sz="1800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sz="1800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sz="1800" b="0" dirty="0" smtClean="0">
              <a:solidFill>
                <a:schemeClr val="tx1"/>
              </a:solidFill>
            </a:endParaRPr>
          </a:p>
          <a:p>
            <a:pPr marL="731520" lvl="2" indent="0">
              <a:buNone/>
            </a:pPr>
            <a:endParaRPr lang="es-CL" sz="1800" dirty="0"/>
          </a:p>
          <a:p>
            <a:pPr marL="0" indent="0">
              <a:buNone/>
            </a:pPr>
            <a:endParaRPr lang="es-CL" sz="1800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sz="18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59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La última generación</a:t>
            </a:r>
            <a:endParaRPr lang="es-CL" sz="25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5151" y="1037442"/>
            <a:ext cx="8540496" cy="5248810"/>
          </a:xfrm>
        </p:spPr>
        <p:txBody>
          <a:bodyPr>
            <a:normAutofit/>
          </a:bodyPr>
          <a:lstStyle/>
          <a:p>
            <a:pPr lvl="1"/>
            <a:endParaRPr lang="es-MX" b="0" dirty="0" smtClean="0">
              <a:solidFill>
                <a:schemeClr val="tx1"/>
              </a:solidFill>
            </a:endParaRPr>
          </a:p>
          <a:p>
            <a:r>
              <a:rPr lang="es-MX" b="0" dirty="0" smtClean="0">
                <a:solidFill>
                  <a:schemeClr val="tx1"/>
                </a:solidFill>
              </a:rPr>
              <a:t>Programas basados en articular transferencias monetarias e intervenciones de fomento productivo </a:t>
            </a:r>
          </a:p>
          <a:p>
            <a:pPr lvl="1"/>
            <a:r>
              <a:rPr lang="es-MX" dirty="0" smtClean="0">
                <a:solidFill>
                  <a:schemeClr val="tx1"/>
                </a:solidFill>
              </a:rPr>
              <a:t>Brasil, Plan Brasil </a:t>
            </a:r>
            <a:r>
              <a:rPr lang="es-MX" dirty="0" err="1" smtClean="0">
                <a:solidFill>
                  <a:schemeClr val="tx1"/>
                </a:solidFill>
              </a:rPr>
              <a:t>Sem</a:t>
            </a:r>
            <a:r>
              <a:rPr lang="es-MX" dirty="0" smtClean="0">
                <a:solidFill>
                  <a:schemeClr val="tx1"/>
                </a:solidFill>
              </a:rPr>
              <a:t> </a:t>
            </a:r>
            <a:r>
              <a:rPr lang="es-MX" dirty="0" err="1">
                <a:solidFill>
                  <a:schemeClr val="tx1"/>
                </a:solidFill>
              </a:rPr>
              <a:t>Miséria</a:t>
            </a:r>
            <a:r>
              <a:rPr lang="es-MX" dirty="0">
                <a:solidFill>
                  <a:schemeClr val="tx1"/>
                </a:solidFill>
              </a:rPr>
              <a:t> / </a:t>
            </a:r>
            <a:r>
              <a:rPr lang="en-US" dirty="0">
                <a:solidFill>
                  <a:schemeClr val="tx1"/>
                </a:solidFill>
              </a:rPr>
              <a:t>Inclusão Produtiva Rural</a:t>
            </a:r>
          </a:p>
          <a:p>
            <a:pPr lvl="1"/>
            <a:r>
              <a:rPr lang="es-MX" dirty="0" smtClean="0">
                <a:solidFill>
                  <a:schemeClr val="tx1"/>
                </a:solidFill>
              </a:rPr>
              <a:t>Colombia</a:t>
            </a:r>
            <a:r>
              <a:rPr lang="es-MX" dirty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Produciendo por Mi Futuro</a:t>
            </a:r>
            <a:endParaRPr lang="es-MX" dirty="0">
              <a:solidFill>
                <a:schemeClr val="tx1"/>
              </a:solidFill>
            </a:endParaRPr>
          </a:p>
          <a:p>
            <a:pPr lvl="1"/>
            <a:r>
              <a:rPr lang="es-MX" dirty="0">
                <a:solidFill>
                  <a:schemeClr val="tx1"/>
                </a:solidFill>
              </a:rPr>
              <a:t>Perú, </a:t>
            </a:r>
            <a:r>
              <a:rPr lang="es-MX" dirty="0" err="1">
                <a:solidFill>
                  <a:schemeClr val="tx1"/>
                </a:solidFill>
              </a:rPr>
              <a:t>Haku</a:t>
            </a:r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err="1" smtClean="0">
                <a:solidFill>
                  <a:schemeClr val="tx1"/>
                </a:solidFill>
              </a:rPr>
              <a:t>Wiñay</a:t>
            </a:r>
            <a:endParaRPr lang="es-MX" dirty="0" smtClean="0">
              <a:solidFill>
                <a:schemeClr val="tx1"/>
              </a:solidFill>
            </a:endParaRPr>
          </a:p>
          <a:p>
            <a:pPr lvl="1"/>
            <a:r>
              <a:rPr lang="es-MX" dirty="0" smtClean="0">
                <a:solidFill>
                  <a:schemeClr val="tx1"/>
                </a:solidFill>
              </a:rPr>
              <a:t>México, Programa Piloto Territorios Productivos</a:t>
            </a:r>
          </a:p>
          <a:p>
            <a:pPr lvl="1"/>
            <a:r>
              <a:rPr lang="es-MX" dirty="0" smtClean="0">
                <a:solidFill>
                  <a:schemeClr val="tx1"/>
                </a:solidFill>
              </a:rPr>
              <a:t>Varios en África y Asia</a:t>
            </a:r>
          </a:p>
          <a:p>
            <a:pPr marL="365760" lvl="1" indent="0">
              <a:buNone/>
            </a:pPr>
            <a:endParaRPr lang="es-MX" sz="2000" dirty="0">
              <a:solidFill>
                <a:schemeClr val="tx1"/>
              </a:solidFill>
            </a:endParaRPr>
          </a:p>
          <a:p>
            <a:r>
              <a:rPr lang="es-MX" b="0" dirty="0">
                <a:solidFill>
                  <a:schemeClr val="tx1"/>
                </a:solidFill>
              </a:rPr>
              <a:t>Modelo de Graduación BRAC </a:t>
            </a:r>
          </a:p>
          <a:p>
            <a:pPr lvl="1"/>
            <a:r>
              <a:rPr lang="en-US" b="0" dirty="0">
                <a:solidFill>
                  <a:schemeClr val="tx1"/>
                </a:solidFill>
              </a:rPr>
              <a:t>Abhijit Banerjee</a:t>
            </a:r>
            <a:r>
              <a:rPr lang="en-US" b="0" dirty="0" smtClean="0">
                <a:solidFill>
                  <a:schemeClr val="tx1"/>
                </a:solidFill>
              </a:rPr>
              <a:t>, et al. 2015</a:t>
            </a:r>
            <a:r>
              <a:rPr lang="en-US" b="0" dirty="0">
                <a:solidFill>
                  <a:schemeClr val="tx1"/>
                </a:solidFill>
              </a:rPr>
              <a:t>. A multifaceted program </a:t>
            </a:r>
            <a:r>
              <a:rPr lang="en-US" b="0" dirty="0" smtClean="0">
                <a:solidFill>
                  <a:schemeClr val="tx1"/>
                </a:solidFill>
              </a:rPr>
              <a:t>causes lasting </a:t>
            </a:r>
            <a:r>
              <a:rPr lang="en-US" b="0" dirty="0">
                <a:solidFill>
                  <a:schemeClr val="tx1"/>
                </a:solidFill>
              </a:rPr>
              <a:t>progress for the very poor</a:t>
            </a:r>
            <a:r>
              <a:rPr lang="en-US" b="0" dirty="0" smtClean="0">
                <a:solidFill>
                  <a:schemeClr val="tx1"/>
                </a:solidFill>
              </a:rPr>
              <a:t>: Evidence </a:t>
            </a:r>
            <a:r>
              <a:rPr lang="en-US" b="0" dirty="0">
                <a:solidFill>
                  <a:schemeClr val="tx1"/>
                </a:solidFill>
              </a:rPr>
              <a:t>from six </a:t>
            </a:r>
            <a:r>
              <a:rPr lang="en-US" b="0" dirty="0" smtClean="0">
                <a:solidFill>
                  <a:schemeClr val="tx1"/>
                </a:solidFill>
              </a:rPr>
              <a:t>countries. Science </a:t>
            </a:r>
            <a:r>
              <a:rPr lang="en-US" b="0" dirty="0">
                <a:solidFill>
                  <a:schemeClr val="tx1"/>
                </a:solidFill>
              </a:rPr>
              <a:t>348</a:t>
            </a:r>
            <a:endParaRPr lang="es-MX" b="0" dirty="0">
              <a:solidFill>
                <a:schemeClr val="tx1"/>
              </a:solidFill>
            </a:endParaRPr>
          </a:p>
          <a:p>
            <a:pPr lvl="1"/>
            <a:endParaRPr lang="es-MX" b="0" dirty="0" smtClean="0">
              <a:solidFill>
                <a:schemeClr val="tx1"/>
              </a:solidFill>
            </a:endParaRPr>
          </a:p>
          <a:p>
            <a:endParaRPr lang="es-MX" sz="1800" b="0" dirty="0" smtClean="0">
              <a:solidFill>
                <a:schemeClr val="tx1"/>
              </a:solidFill>
            </a:endParaRPr>
          </a:p>
          <a:p>
            <a:endParaRPr lang="es-MX" sz="1800" b="0" dirty="0" smtClean="0">
              <a:solidFill>
                <a:schemeClr val="tx1"/>
              </a:solidFill>
            </a:endParaRPr>
          </a:p>
          <a:p>
            <a:endParaRPr lang="es-MX" sz="1800" b="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s-CL" sz="1800" b="0" dirty="0">
              <a:solidFill>
                <a:schemeClr val="tx1"/>
              </a:solidFill>
            </a:endParaRPr>
          </a:p>
          <a:p>
            <a:endParaRPr lang="es-CL" sz="1800" b="0" dirty="0" smtClean="0">
              <a:solidFill>
                <a:schemeClr val="tx1"/>
              </a:solidFill>
            </a:endParaRPr>
          </a:p>
          <a:p>
            <a:endParaRPr lang="es-CL" sz="1800" b="0" dirty="0">
              <a:solidFill>
                <a:schemeClr val="tx1"/>
              </a:solidFill>
            </a:endParaRPr>
          </a:p>
          <a:p>
            <a:endParaRPr lang="es-CL" sz="1800" dirty="0" smtClean="0">
              <a:solidFill>
                <a:schemeClr val="tx1"/>
              </a:solidFill>
            </a:endParaRPr>
          </a:p>
          <a:p>
            <a:pPr lvl="1"/>
            <a:endParaRPr lang="es-CL" dirty="0" smtClean="0">
              <a:solidFill>
                <a:schemeClr val="tx1"/>
              </a:solidFill>
            </a:endParaRPr>
          </a:p>
          <a:p>
            <a:pPr lvl="1"/>
            <a:endParaRPr lang="es-CL" dirty="0">
              <a:solidFill>
                <a:schemeClr val="tx1"/>
              </a:solidFill>
            </a:endParaRPr>
          </a:p>
          <a:p>
            <a:pPr lvl="1"/>
            <a:endParaRPr lang="es-MX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sz="1800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sz="1800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sz="1800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sz="1800" b="0" dirty="0" smtClean="0">
              <a:solidFill>
                <a:schemeClr val="tx1"/>
              </a:solidFill>
            </a:endParaRPr>
          </a:p>
          <a:p>
            <a:pPr marL="731520" lvl="2" indent="0">
              <a:buNone/>
            </a:pPr>
            <a:endParaRPr lang="es-CL" sz="1800" dirty="0"/>
          </a:p>
          <a:p>
            <a:pPr marL="0" indent="0">
              <a:buNone/>
            </a:pPr>
            <a:endParaRPr lang="es-CL" sz="1800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sz="18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54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Elementos claves</a:t>
            </a:r>
            <a:endParaRPr lang="es-CL" sz="25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5151" y="1037442"/>
            <a:ext cx="8540496" cy="52488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L" b="0" dirty="0" smtClean="0"/>
          </a:p>
          <a:p>
            <a:pPr marL="457200" indent="-457200">
              <a:buFont typeface="+mj-lt"/>
              <a:buAutoNum type="arabicPeriod"/>
            </a:pPr>
            <a:r>
              <a:rPr lang="es-CL" b="0" dirty="0" smtClean="0"/>
              <a:t>Estrategias nacionales de mediano a largo plazo</a:t>
            </a:r>
          </a:p>
          <a:p>
            <a:pPr marL="457200" indent="-457200">
              <a:buFont typeface="+mj-lt"/>
              <a:buAutoNum type="arabicPeriod"/>
            </a:pPr>
            <a:r>
              <a:rPr lang="es-CL" b="0" dirty="0"/>
              <a:t>Reconocer las condicionantes impuestas al desarrollo productivo por la nueva realidad de la sociedad rural</a:t>
            </a:r>
          </a:p>
          <a:p>
            <a:pPr marL="457200" indent="-457200">
              <a:buFont typeface="+mj-lt"/>
              <a:buAutoNum type="arabicPeriod"/>
            </a:pPr>
            <a:r>
              <a:rPr lang="es-CL" b="0" dirty="0" smtClean="0"/>
              <a:t>Articulación, coordinación</a:t>
            </a:r>
          </a:p>
          <a:p>
            <a:pPr marL="730250" lvl="1" indent="-279400"/>
            <a:r>
              <a:rPr lang="es-CL" dirty="0" smtClean="0"/>
              <a:t>Políticas sociales con políticas productivas</a:t>
            </a:r>
          </a:p>
          <a:p>
            <a:pPr marL="730250" lvl="1" indent="-279400"/>
            <a:r>
              <a:rPr lang="es-CL" b="0" dirty="0" smtClean="0"/>
              <a:t>Conjuntos coherentes de bienes y servicios </a:t>
            </a:r>
          </a:p>
          <a:p>
            <a:pPr marL="730250" lvl="1" indent="-279400"/>
            <a:r>
              <a:rPr lang="es-CL" dirty="0" smtClean="0"/>
              <a:t>Agentes </a:t>
            </a:r>
            <a:r>
              <a:rPr lang="es-CL" dirty="0"/>
              <a:t>públicos y privados que son indispensables dado el carácter </a:t>
            </a:r>
            <a:r>
              <a:rPr lang="es-CL" dirty="0" err="1"/>
              <a:t>multi</a:t>
            </a:r>
            <a:r>
              <a:rPr lang="es-CL" dirty="0"/>
              <a:t>-dimensional del problema</a:t>
            </a:r>
          </a:p>
          <a:p>
            <a:pPr marL="542290" indent="-457200">
              <a:buFont typeface="+mj-lt"/>
              <a:buAutoNum type="arabicPeriod"/>
            </a:pPr>
            <a:r>
              <a:rPr lang="es-CL" b="0" dirty="0" smtClean="0"/>
              <a:t>Inversiones sustantivas para permitir movimiento de salida de trampa de pobreza</a:t>
            </a:r>
          </a:p>
          <a:p>
            <a:pPr marL="542290" indent="-457200">
              <a:buFont typeface="+mj-lt"/>
              <a:buAutoNum type="arabicPeriod"/>
            </a:pPr>
            <a:r>
              <a:rPr lang="es-CL" b="0" dirty="0" smtClean="0"/>
              <a:t>Empoderamiento </a:t>
            </a:r>
            <a:r>
              <a:rPr lang="es-CL" u="sng" dirty="0" smtClean="0"/>
              <a:t>real</a:t>
            </a:r>
            <a:r>
              <a:rPr lang="es-CL" b="0" dirty="0" smtClean="0"/>
              <a:t> de las personas en </a:t>
            </a:r>
            <a:r>
              <a:rPr lang="es-CL" b="0" dirty="0"/>
              <a:t>condición de pobreza </a:t>
            </a:r>
            <a:r>
              <a:rPr lang="es-CL" b="0" dirty="0" smtClean="0"/>
              <a:t>y de sus diversas comunidades y organizaciones</a:t>
            </a:r>
          </a:p>
          <a:p>
            <a:pPr marL="542290" indent="-457200">
              <a:buFont typeface="+mj-lt"/>
              <a:buAutoNum type="arabicPeriod"/>
            </a:pPr>
            <a:endParaRPr lang="es-CL" b="0" dirty="0"/>
          </a:p>
          <a:p>
            <a:pPr marL="542290" indent="-457200">
              <a:buFont typeface="+mj-lt"/>
              <a:buAutoNum type="arabicPeriod"/>
            </a:pPr>
            <a:endParaRPr lang="es-CL" b="0" dirty="0" smtClean="0"/>
          </a:p>
          <a:p>
            <a:pPr marL="542290" indent="-457200">
              <a:buFont typeface="+mj-lt"/>
              <a:buAutoNum type="arabicPeriod"/>
            </a:pPr>
            <a:endParaRPr lang="es-CL" b="0" dirty="0"/>
          </a:p>
          <a:p>
            <a:endParaRPr lang="es-CL" b="0" dirty="0"/>
          </a:p>
          <a:p>
            <a:endParaRPr lang="es-CL" b="0" dirty="0" smtClean="0"/>
          </a:p>
          <a:p>
            <a:pPr marL="457200" indent="-457200">
              <a:buFont typeface="+mj-lt"/>
              <a:buAutoNum type="arabicPeriod"/>
            </a:pPr>
            <a:endParaRPr lang="es-CL" b="0" dirty="0"/>
          </a:p>
          <a:p>
            <a:pPr marL="457200" indent="-457200">
              <a:buFont typeface="+mj-lt"/>
              <a:buAutoNum type="arabicPeriod"/>
            </a:pPr>
            <a:endParaRPr lang="es-CL" b="0" dirty="0"/>
          </a:p>
          <a:p>
            <a:endParaRPr lang="es-CL" b="0" dirty="0" smtClean="0"/>
          </a:p>
          <a:p>
            <a:endParaRPr lang="es-CL" b="0" dirty="0"/>
          </a:p>
          <a:p>
            <a:endParaRPr lang="es-CL" dirty="0" smtClean="0"/>
          </a:p>
          <a:p>
            <a:pPr lvl="1"/>
            <a:endParaRPr lang="es-CL" sz="2000" dirty="0" smtClean="0"/>
          </a:p>
          <a:p>
            <a:pPr lvl="1"/>
            <a:endParaRPr lang="es-CL" sz="2000" dirty="0"/>
          </a:p>
          <a:p>
            <a:pPr lvl="1"/>
            <a:endParaRPr lang="es-MX" sz="2000" dirty="0" smtClean="0"/>
          </a:p>
          <a:p>
            <a:pPr marL="0" indent="0">
              <a:buNone/>
            </a:pPr>
            <a:endParaRPr lang="es-CL" b="0" dirty="0"/>
          </a:p>
          <a:p>
            <a:pPr marL="0" indent="0">
              <a:buNone/>
            </a:pPr>
            <a:endParaRPr lang="es-CL" b="0" dirty="0" smtClean="0"/>
          </a:p>
          <a:p>
            <a:pPr marL="0" indent="0">
              <a:buNone/>
            </a:pPr>
            <a:endParaRPr lang="es-CL" b="0" dirty="0"/>
          </a:p>
          <a:p>
            <a:pPr marL="0" indent="0">
              <a:buNone/>
            </a:pPr>
            <a:endParaRPr lang="es-CL" b="0" dirty="0" smtClean="0"/>
          </a:p>
          <a:p>
            <a:pPr marL="731520" lvl="2" indent="0">
              <a:buNone/>
            </a:pPr>
            <a:endParaRPr lang="es-CL" sz="2000" dirty="0"/>
          </a:p>
          <a:p>
            <a:pPr marL="0" indent="0">
              <a:buNone/>
            </a:pPr>
            <a:endParaRPr lang="es-CL" b="0" dirty="0" smtClean="0"/>
          </a:p>
          <a:p>
            <a:pPr marL="0" indent="0">
              <a:buNone/>
            </a:pPr>
            <a:endParaRPr lang="es-CL" b="0" dirty="0" smtClean="0"/>
          </a:p>
        </p:txBody>
      </p:sp>
    </p:spTree>
    <p:extLst>
      <p:ext uri="{BB962C8B-B14F-4D97-AF65-F5344CB8AC3E}">
        <p14:creationId xmlns:p14="http://schemas.microsoft.com/office/powerpoint/2010/main" val="48388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lvl="0"/>
            <a:r>
              <a:rPr lang="es-ES" sz="3000" dirty="0" smtClean="0"/>
              <a:t>Territorios Productivos: un espacio de aprendizaje</a:t>
            </a:r>
            <a:endParaRPr lang="es-ES" sz="3000" dirty="0"/>
          </a:p>
        </p:txBody>
      </p:sp>
    </p:spTree>
    <p:extLst>
      <p:ext uri="{BB962C8B-B14F-4D97-AF65-F5344CB8AC3E}">
        <p14:creationId xmlns:p14="http://schemas.microsoft.com/office/powerpoint/2010/main" val="216054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Espacio político y actores</a:t>
            </a:r>
            <a:endParaRPr lang="es-CL" sz="25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5151" y="1037442"/>
            <a:ext cx="8540496" cy="52488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L" b="0" dirty="0" smtClean="0"/>
          </a:p>
          <a:p>
            <a:r>
              <a:rPr lang="es-CL" b="0" dirty="0" smtClean="0"/>
              <a:t>Tres políticas públicas convergentes</a:t>
            </a:r>
          </a:p>
          <a:p>
            <a:pPr marL="907098" lvl="2" indent="-457200"/>
            <a:r>
              <a:rPr lang="es-CL" sz="1800" dirty="0"/>
              <a:t>Cruzada</a:t>
            </a:r>
            <a:r>
              <a:rPr lang="es-CL" sz="1800" dirty="0" smtClean="0"/>
              <a:t> Nacional Contra el Hambre</a:t>
            </a:r>
          </a:p>
          <a:p>
            <a:pPr marL="907098" lvl="2" indent="-457200"/>
            <a:r>
              <a:rPr lang="es-CL" sz="1800" b="0" dirty="0" smtClean="0"/>
              <a:t>Programa para Democratizar la Productividad</a:t>
            </a:r>
          </a:p>
          <a:p>
            <a:pPr marL="907098" lvl="2" indent="-457200"/>
            <a:r>
              <a:rPr lang="es-CL" sz="1800" dirty="0" smtClean="0"/>
              <a:t>Nueva estrategia de inclusión productiva y PROSPERA</a:t>
            </a:r>
          </a:p>
          <a:p>
            <a:pPr marL="541338" indent="-457200"/>
            <a:endParaRPr lang="es-CL" b="0" dirty="0" smtClean="0"/>
          </a:p>
          <a:p>
            <a:pPr marL="541338" indent="-457200"/>
            <a:r>
              <a:rPr lang="es-CL" b="0" dirty="0" smtClean="0"/>
              <a:t>Trabajo conjunto de</a:t>
            </a:r>
          </a:p>
          <a:p>
            <a:pPr marL="907098" lvl="2" indent="-457200"/>
            <a:r>
              <a:rPr lang="es-CL" sz="1800" b="0" dirty="0" smtClean="0"/>
              <a:t>Secretaría de Desarrollo Social</a:t>
            </a:r>
          </a:p>
          <a:p>
            <a:pPr marL="907098" lvl="2" indent="-457200"/>
            <a:r>
              <a:rPr lang="es-CL" sz="1800" dirty="0" smtClean="0"/>
              <a:t>Secretaría de Hacienda y Crédito Público</a:t>
            </a:r>
          </a:p>
          <a:p>
            <a:pPr marL="907098" lvl="2" indent="-457200"/>
            <a:r>
              <a:rPr lang="es-CL" sz="1800" b="0" dirty="0" smtClean="0"/>
              <a:t>PROSPERA</a:t>
            </a:r>
          </a:p>
          <a:p>
            <a:pPr marL="907098" lvl="2" indent="-457200"/>
            <a:r>
              <a:rPr lang="es-CL" sz="1800" dirty="0" smtClean="0"/>
              <a:t>Fondo Internacional de Desarrollo Agrícola (FIDA)</a:t>
            </a:r>
          </a:p>
          <a:p>
            <a:pPr marL="907098" lvl="2" indent="-457200"/>
            <a:r>
              <a:rPr lang="es-CL" sz="1800" b="0" dirty="0" smtClean="0"/>
              <a:t>International Development </a:t>
            </a:r>
            <a:r>
              <a:rPr lang="es-CL" sz="1800" b="0" dirty="0" err="1" smtClean="0"/>
              <a:t>Research</a:t>
            </a:r>
            <a:r>
              <a:rPr lang="es-CL" sz="1800" b="0" dirty="0" smtClean="0"/>
              <a:t> Centre (IDRC)</a:t>
            </a:r>
          </a:p>
          <a:p>
            <a:pPr marL="907098" lvl="2" indent="-457200"/>
            <a:r>
              <a:rPr lang="es-CL" sz="1800" dirty="0" smtClean="0"/>
              <a:t>Rimisp-Centro Latinoamericano para el Desarrollo Rural</a:t>
            </a:r>
          </a:p>
          <a:p>
            <a:pPr marL="907098" lvl="2" indent="-457200"/>
            <a:r>
              <a:rPr lang="es-CL" sz="1800" b="0" dirty="0" smtClean="0"/>
              <a:t>15 programas federales de siete dependencias</a:t>
            </a:r>
            <a:endParaRPr lang="es-CL" sz="1800" b="0" dirty="0"/>
          </a:p>
          <a:p>
            <a:pPr marL="541338" indent="-457200"/>
            <a:endParaRPr lang="es-CL" b="0" dirty="0"/>
          </a:p>
          <a:p>
            <a:pPr marL="542290" indent="-457200">
              <a:buFont typeface="+mj-lt"/>
              <a:buAutoNum type="arabicPeriod"/>
            </a:pPr>
            <a:endParaRPr lang="es-CL" b="0" dirty="0" smtClean="0"/>
          </a:p>
          <a:p>
            <a:pPr marL="542290" indent="-457200">
              <a:buFont typeface="+mj-lt"/>
              <a:buAutoNum type="arabicPeriod"/>
            </a:pPr>
            <a:endParaRPr lang="es-CL" b="0" dirty="0"/>
          </a:p>
          <a:p>
            <a:endParaRPr lang="es-CL" b="0" dirty="0"/>
          </a:p>
          <a:p>
            <a:endParaRPr lang="es-CL" b="0" dirty="0" smtClean="0"/>
          </a:p>
          <a:p>
            <a:pPr marL="457200" indent="-457200">
              <a:buFont typeface="+mj-lt"/>
              <a:buAutoNum type="arabicPeriod"/>
            </a:pPr>
            <a:endParaRPr lang="es-CL" b="0" dirty="0"/>
          </a:p>
          <a:p>
            <a:pPr marL="457200" indent="-457200">
              <a:buFont typeface="+mj-lt"/>
              <a:buAutoNum type="arabicPeriod"/>
            </a:pPr>
            <a:endParaRPr lang="es-CL" b="0" dirty="0"/>
          </a:p>
          <a:p>
            <a:endParaRPr lang="es-CL" b="0" dirty="0" smtClean="0"/>
          </a:p>
          <a:p>
            <a:endParaRPr lang="es-CL" b="0" dirty="0"/>
          </a:p>
          <a:p>
            <a:endParaRPr lang="es-CL" dirty="0" smtClean="0"/>
          </a:p>
          <a:p>
            <a:pPr lvl="1"/>
            <a:endParaRPr lang="es-CL" sz="2000" dirty="0" smtClean="0"/>
          </a:p>
          <a:p>
            <a:pPr lvl="1"/>
            <a:endParaRPr lang="es-CL" sz="2000" dirty="0"/>
          </a:p>
          <a:p>
            <a:pPr lvl="1"/>
            <a:endParaRPr lang="es-MX" sz="2000" dirty="0" smtClean="0"/>
          </a:p>
          <a:p>
            <a:pPr marL="0" indent="0">
              <a:buNone/>
            </a:pPr>
            <a:endParaRPr lang="es-CL" b="0" dirty="0"/>
          </a:p>
          <a:p>
            <a:pPr marL="0" indent="0">
              <a:buNone/>
            </a:pPr>
            <a:endParaRPr lang="es-CL" b="0" dirty="0" smtClean="0"/>
          </a:p>
          <a:p>
            <a:pPr marL="0" indent="0">
              <a:buNone/>
            </a:pPr>
            <a:endParaRPr lang="es-CL" b="0" dirty="0"/>
          </a:p>
          <a:p>
            <a:pPr marL="0" indent="0">
              <a:buNone/>
            </a:pPr>
            <a:endParaRPr lang="es-CL" b="0" dirty="0" smtClean="0"/>
          </a:p>
          <a:p>
            <a:pPr marL="731520" lvl="2" indent="0">
              <a:buNone/>
            </a:pPr>
            <a:endParaRPr lang="es-CL" sz="2000" dirty="0"/>
          </a:p>
          <a:p>
            <a:pPr marL="0" indent="0">
              <a:buNone/>
            </a:pPr>
            <a:endParaRPr lang="es-CL" b="0" dirty="0" smtClean="0"/>
          </a:p>
          <a:p>
            <a:pPr marL="0" indent="0">
              <a:buNone/>
            </a:pPr>
            <a:endParaRPr lang="es-CL" b="0" dirty="0" smtClean="0"/>
          </a:p>
        </p:txBody>
      </p:sp>
    </p:spTree>
    <p:extLst>
      <p:ext uri="{BB962C8B-B14F-4D97-AF65-F5344CB8AC3E}">
        <p14:creationId xmlns:p14="http://schemas.microsoft.com/office/powerpoint/2010/main" val="623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¿Por qué el programa?</a:t>
            </a:r>
            <a:endParaRPr lang="es-CL" sz="25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5151" y="1037442"/>
            <a:ext cx="8540496" cy="52488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L" b="0" dirty="0" smtClean="0"/>
          </a:p>
          <a:p>
            <a:pPr lvl="0"/>
            <a:r>
              <a:rPr lang="es-MX" b="0" dirty="0"/>
              <a:t>Pobreza rural no cede</a:t>
            </a:r>
            <a:endParaRPr lang="en-US" sz="3200" b="0" dirty="0"/>
          </a:p>
          <a:p>
            <a:pPr lvl="0"/>
            <a:r>
              <a:rPr lang="es-MX" b="0" dirty="0"/>
              <a:t>Productividad sectorial estancada</a:t>
            </a:r>
            <a:endParaRPr lang="en-US" sz="3200" b="0" dirty="0"/>
          </a:p>
          <a:p>
            <a:pPr lvl="0"/>
            <a:r>
              <a:rPr lang="es-MX" b="0" dirty="0"/>
              <a:t>Casi nulo acceso de familias PROSPERA </a:t>
            </a:r>
            <a:r>
              <a:rPr lang="es-MX" b="0" dirty="0" smtClean="0"/>
              <a:t>a </a:t>
            </a:r>
            <a:r>
              <a:rPr lang="es-MX" b="0" dirty="0"/>
              <a:t>programas productivos</a:t>
            </a:r>
            <a:endParaRPr lang="en-US" sz="3200" b="0" dirty="0"/>
          </a:p>
          <a:p>
            <a:pPr lvl="0"/>
            <a:r>
              <a:rPr lang="es-MX" b="0" dirty="0"/>
              <a:t>Doble desarticulación de la oferta pública:</a:t>
            </a:r>
            <a:endParaRPr lang="en-US" sz="3200" b="0" dirty="0"/>
          </a:p>
          <a:p>
            <a:pPr lvl="1"/>
            <a:r>
              <a:rPr lang="es-MX" dirty="0"/>
              <a:t>Política social vs política de fomento productivo</a:t>
            </a:r>
            <a:endParaRPr lang="en-US" sz="2800" dirty="0"/>
          </a:p>
          <a:p>
            <a:pPr lvl="1"/>
            <a:r>
              <a:rPr lang="es-MX" b="0" dirty="0"/>
              <a:t>Entre programas </a:t>
            </a:r>
            <a:r>
              <a:rPr lang="es-MX" b="0" dirty="0" smtClean="0"/>
              <a:t>productivos que </a:t>
            </a:r>
            <a:r>
              <a:rPr lang="es-MX" b="0" dirty="0"/>
              <a:t>ofrecen distintos bienes y servicios de fomento productivo</a:t>
            </a:r>
            <a:endParaRPr lang="es-CL" b="0" dirty="0"/>
          </a:p>
          <a:p>
            <a:pPr marL="542290" indent="-457200">
              <a:buFont typeface="+mj-lt"/>
              <a:buAutoNum type="arabicPeriod"/>
            </a:pPr>
            <a:endParaRPr lang="es-CL" b="0" dirty="0" smtClean="0"/>
          </a:p>
          <a:p>
            <a:pPr marL="542290" indent="-457200">
              <a:buFont typeface="+mj-lt"/>
              <a:buAutoNum type="arabicPeriod"/>
            </a:pPr>
            <a:endParaRPr lang="es-CL" b="0" dirty="0"/>
          </a:p>
          <a:p>
            <a:endParaRPr lang="es-CL" b="0" dirty="0"/>
          </a:p>
          <a:p>
            <a:endParaRPr lang="es-CL" b="0" dirty="0" smtClean="0"/>
          </a:p>
          <a:p>
            <a:pPr marL="457200" indent="-457200">
              <a:buFont typeface="+mj-lt"/>
              <a:buAutoNum type="arabicPeriod"/>
            </a:pPr>
            <a:endParaRPr lang="es-CL" b="0" dirty="0"/>
          </a:p>
          <a:p>
            <a:pPr marL="457200" indent="-457200">
              <a:buFont typeface="+mj-lt"/>
              <a:buAutoNum type="arabicPeriod"/>
            </a:pPr>
            <a:endParaRPr lang="es-CL" b="0" dirty="0"/>
          </a:p>
          <a:p>
            <a:endParaRPr lang="es-CL" b="0" dirty="0" smtClean="0"/>
          </a:p>
          <a:p>
            <a:endParaRPr lang="es-CL" b="0" dirty="0"/>
          </a:p>
          <a:p>
            <a:endParaRPr lang="es-CL" b="0" dirty="0" smtClean="0"/>
          </a:p>
          <a:p>
            <a:pPr lvl="1"/>
            <a:endParaRPr lang="es-CL" sz="2000" dirty="0" smtClean="0"/>
          </a:p>
          <a:p>
            <a:pPr lvl="1"/>
            <a:endParaRPr lang="es-CL" sz="2000" dirty="0"/>
          </a:p>
          <a:p>
            <a:pPr lvl="1"/>
            <a:endParaRPr lang="es-MX" sz="2000" dirty="0" smtClean="0"/>
          </a:p>
          <a:p>
            <a:pPr marL="0" indent="0">
              <a:buNone/>
            </a:pPr>
            <a:endParaRPr lang="es-CL" b="0" dirty="0"/>
          </a:p>
          <a:p>
            <a:pPr marL="0" indent="0">
              <a:buNone/>
            </a:pPr>
            <a:endParaRPr lang="es-CL" b="0" dirty="0" smtClean="0"/>
          </a:p>
          <a:p>
            <a:pPr marL="0" indent="0">
              <a:buNone/>
            </a:pPr>
            <a:endParaRPr lang="es-CL" b="0" dirty="0"/>
          </a:p>
          <a:p>
            <a:pPr marL="0" indent="0">
              <a:buNone/>
            </a:pPr>
            <a:endParaRPr lang="es-CL" b="0" dirty="0" smtClean="0"/>
          </a:p>
          <a:p>
            <a:pPr marL="731520" lvl="2" indent="0">
              <a:buNone/>
            </a:pPr>
            <a:endParaRPr lang="es-CL" sz="2000" dirty="0"/>
          </a:p>
          <a:p>
            <a:pPr marL="0" indent="0">
              <a:buNone/>
            </a:pPr>
            <a:endParaRPr lang="es-CL" b="0" dirty="0" smtClean="0"/>
          </a:p>
          <a:p>
            <a:pPr marL="0" indent="0">
              <a:buNone/>
            </a:pPr>
            <a:endParaRPr lang="es-CL" b="0" dirty="0" smtClean="0"/>
          </a:p>
        </p:txBody>
      </p:sp>
    </p:spTree>
    <p:extLst>
      <p:ext uri="{BB962C8B-B14F-4D97-AF65-F5344CB8AC3E}">
        <p14:creationId xmlns:p14="http://schemas.microsoft.com/office/powerpoint/2010/main" val="283533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Objetivo</a:t>
            </a:r>
            <a:endParaRPr lang="es-CL" sz="25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5151" y="1037442"/>
            <a:ext cx="8540496" cy="52488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L" b="0" dirty="0" smtClean="0">
              <a:solidFill>
                <a:schemeClr val="tx1"/>
              </a:solidFill>
            </a:endParaRPr>
          </a:p>
          <a:p>
            <a:r>
              <a:rPr lang="es-MX" b="0" dirty="0">
                <a:solidFill>
                  <a:schemeClr val="tx1"/>
                </a:solidFill>
              </a:rPr>
              <a:t>Que los hogares que forman parte de la población objetivo: </a:t>
            </a:r>
            <a:endParaRPr lang="en-US" b="0" dirty="0">
              <a:solidFill>
                <a:schemeClr val="tx1"/>
              </a:solidFill>
            </a:endParaRPr>
          </a:p>
          <a:p>
            <a:pPr lvl="1"/>
            <a:endParaRPr lang="es-MX" sz="2000" b="0" dirty="0" smtClean="0">
              <a:solidFill>
                <a:schemeClr val="tx1"/>
              </a:solidFill>
            </a:endParaRPr>
          </a:p>
          <a:p>
            <a:pPr lvl="1"/>
            <a:r>
              <a:rPr lang="es-MX" sz="2000" b="0" dirty="0" smtClean="0">
                <a:solidFill>
                  <a:schemeClr val="tx1"/>
                </a:solidFill>
              </a:rPr>
              <a:t>Aumenten </a:t>
            </a:r>
            <a:r>
              <a:rPr lang="es-MX" sz="2000" b="0" dirty="0">
                <a:solidFill>
                  <a:schemeClr val="tx1"/>
                </a:solidFill>
              </a:rPr>
              <a:t>la </a:t>
            </a:r>
            <a:r>
              <a:rPr lang="es-MX" sz="2000" b="1" dirty="0">
                <a:solidFill>
                  <a:schemeClr val="tx1"/>
                </a:solidFill>
              </a:rPr>
              <a:t>productividad</a:t>
            </a:r>
            <a:r>
              <a:rPr lang="es-MX" sz="2000" b="0" dirty="0">
                <a:solidFill>
                  <a:schemeClr val="tx1"/>
                </a:solidFill>
              </a:rPr>
              <a:t> de los factores de producción de que </a:t>
            </a:r>
            <a:r>
              <a:rPr lang="es-MX" sz="2000" b="0" dirty="0" smtClean="0">
                <a:solidFill>
                  <a:schemeClr val="tx1"/>
                </a:solidFill>
              </a:rPr>
              <a:t>disponen </a:t>
            </a:r>
            <a:endParaRPr lang="en-US" sz="2000" b="0" dirty="0">
              <a:solidFill>
                <a:schemeClr val="tx1"/>
              </a:solidFill>
            </a:endParaRPr>
          </a:p>
          <a:p>
            <a:pPr lvl="1"/>
            <a:r>
              <a:rPr lang="es-MX" sz="2000" b="0" dirty="0">
                <a:solidFill>
                  <a:schemeClr val="tx1"/>
                </a:solidFill>
              </a:rPr>
              <a:t>Aumenten sus </a:t>
            </a:r>
            <a:r>
              <a:rPr lang="es-MX" sz="2000" b="1" dirty="0" smtClean="0">
                <a:solidFill>
                  <a:schemeClr val="tx1"/>
                </a:solidFill>
              </a:rPr>
              <a:t>ingresos </a:t>
            </a:r>
            <a:endParaRPr lang="en-US" sz="2000" b="1" dirty="0">
              <a:solidFill>
                <a:schemeClr val="tx1"/>
              </a:solidFill>
            </a:endParaRPr>
          </a:p>
          <a:p>
            <a:pPr lvl="1"/>
            <a:r>
              <a:rPr lang="es-MX" sz="2000" b="0" dirty="0">
                <a:solidFill>
                  <a:schemeClr val="tx1"/>
                </a:solidFill>
              </a:rPr>
              <a:t>Aumenten su producción de </a:t>
            </a:r>
            <a:r>
              <a:rPr lang="es-MX" sz="2000" b="1" dirty="0" smtClean="0">
                <a:solidFill>
                  <a:schemeClr val="tx1"/>
                </a:solidFill>
              </a:rPr>
              <a:t>alimentos </a:t>
            </a:r>
            <a:endParaRPr lang="en-US" sz="2000" b="1" dirty="0">
              <a:solidFill>
                <a:schemeClr val="tx1"/>
              </a:solidFill>
            </a:endParaRPr>
          </a:p>
          <a:p>
            <a:pPr lvl="1"/>
            <a:r>
              <a:rPr lang="es-MX" sz="2000" b="1" dirty="0">
                <a:solidFill>
                  <a:schemeClr val="tx1"/>
                </a:solidFill>
              </a:rPr>
              <a:t>Accedan</a:t>
            </a:r>
            <a:r>
              <a:rPr lang="es-MX" sz="2000" b="0" dirty="0">
                <a:solidFill>
                  <a:schemeClr val="tx1"/>
                </a:solidFill>
              </a:rPr>
              <a:t> efectivamente a las políticas y programas públicos de fomento productivo para los cuales </a:t>
            </a:r>
            <a:r>
              <a:rPr lang="es-MX" sz="2000" b="0" dirty="0" smtClean="0">
                <a:solidFill>
                  <a:schemeClr val="tx1"/>
                </a:solidFill>
              </a:rPr>
              <a:t>califican</a:t>
            </a:r>
            <a:endParaRPr lang="en-US" sz="2000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MX" b="0" dirty="0">
                <a:solidFill>
                  <a:schemeClr val="tx1"/>
                </a:solidFill>
              </a:rPr>
              <a:t> </a:t>
            </a:r>
            <a:endParaRPr lang="en-US" b="0" dirty="0">
              <a:solidFill>
                <a:schemeClr val="tx1"/>
              </a:solidFill>
            </a:endParaRPr>
          </a:p>
          <a:p>
            <a:pPr marL="542290" indent="-457200">
              <a:buFont typeface="+mj-lt"/>
              <a:buAutoNum type="arabicPeriod"/>
            </a:pPr>
            <a:endParaRPr lang="es-CL" b="0" dirty="0" smtClean="0">
              <a:solidFill>
                <a:schemeClr val="tx1"/>
              </a:solidFill>
            </a:endParaRPr>
          </a:p>
          <a:p>
            <a:pPr marL="542290" indent="-457200">
              <a:buFont typeface="+mj-lt"/>
              <a:buAutoNum type="arabicPeriod"/>
            </a:pPr>
            <a:endParaRPr lang="es-CL" b="0" dirty="0">
              <a:solidFill>
                <a:schemeClr val="tx1"/>
              </a:solidFill>
            </a:endParaRPr>
          </a:p>
          <a:p>
            <a:endParaRPr lang="es-CL" b="0" dirty="0">
              <a:solidFill>
                <a:schemeClr val="tx1"/>
              </a:solidFill>
            </a:endParaRPr>
          </a:p>
          <a:p>
            <a:endParaRPr lang="es-CL" b="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s-CL" b="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s-CL" b="0" dirty="0">
              <a:solidFill>
                <a:schemeClr val="tx1"/>
              </a:solidFill>
            </a:endParaRPr>
          </a:p>
          <a:p>
            <a:endParaRPr lang="es-CL" b="0" dirty="0" smtClean="0">
              <a:solidFill>
                <a:schemeClr val="tx1"/>
              </a:solidFill>
            </a:endParaRPr>
          </a:p>
          <a:p>
            <a:endParaRPr lang="es-CL" b="0" dirty="0">
              <a:solidFill>
                <a:schemeClr val="tx1"/>
              </a:solidFill>
            </a:endParaRPr>
          </a:p>
          <a:p>
            <a:endParaRPr lang="es-CL" b="0" dirty="0" smtClean="0">
              <a:solidFill>
                <a:schemeClr val="tx1"/>
              </a:solidFill>
            </a:endParaRPr>
          </a:p>
          <a:p>
            <a:pPr lvl="1"/>
            <a:endParaRPr lang="es-CL" sz="2000" dirty="0" smtClean="0">
              <a:solidFill>
                <a:schemeClr val="tx1"/>
              </a:solidFill>
            </a:endParaRPr>
          </a:p>
          <a:p>
            <a:pPr lvl="1"/>
            <a:endParaRPr lang="es-CL" sz="2000" dirty="0">
              <a:solidFill>
                <a:schemeClr val="tx1"/>
              </a:solidFill>
            </a:endParaRPr>
          </a:p>
          <a:p>
            <a:pPr lvl="1"/>
            <a:endParaRPr lang="es-MX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b="0" dirty="0" smtClean="0">
              <a:solidFill>
                <a:schemeClr val="tx1"/>
              </a:solidFill>
            </a:endParaRPr>
          </a:p>
          <a:p>
            <a:pPr marL="731520" lvl="2" indent="0">
              <a:buNone/>
            </a:pPr>
            <a:endParaRPr lang="es-CL" sz="2000" dirty="0"/>
          </a:p>
          <a:p>
            <a:pPr marL="0" indent="0">
              <a:buNone/>
            </a:pPr>
            <a:endParaRPr lang="es-CL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66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Contenidos</a:t>
            </a:r>
            <a:endParaRPr lang="es-C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5151" y="1047173"/>
            <a:ext cx="8540496" cy="52488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L" b="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s-CL" b="0" dirty="0" smtClean="0">
                <a:solidFill>
                  <a:schemeClr val="tx1"/>
                </a:solidFill>
              </a:rPr>
              <a:t>¿Para qué una estrategia de inclusión productiva rural en México?</a:t>
            </a:r>
          </a:p>
          <a:p>
            <a:pPr marL="457200" indent="-457200">
              <a:buFont typeface="+mj-lt"/>
              <a:buAutoNum type="arabicPeriod"/>
            </a:pPr>
            <a:endParaRPr lang="es-CL" b="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s-CL" b="0" dirty="0" smtClean="0">
                <a:solidFill>
                  <a:schemeClr val="tx1"/>
                </a:solidFill>
              </a:rPr>
              <a:t>¿Es posible? </a:t>
            </a:r>
          </a:p>
          <a:p>
            <a:pPr marL="457200" indent="-457200">
              <a:buFont typeface="+mj-lt"/>
              <a:buAutoNum type="arabicPeriod"/>
            </a:pPr>
            <a:endParaRPr lang="es-CL" b="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s-CL" b="0" dirty="0" smtClean="0">
                <a:solidFill>
                  <a:schemeClr val="tx1"/>
                </a:solidFill>
              </a:rPr>
              <a:t>Territorios Productivos: un caso para pensar en los desafíos</a:t>
            </a:r>
          </a:p>
          <a:p>
            <a:pPr lvl="1"/>
            <a:endParaRPr lang="es-CL" sz="1800" dirty="0">
              <a:solidFill>
                <a:schemeClr val="tx1"/>
              </a:solidFill>
            </a:endParaRPr>
          </a:p>
          <a:p>
            <a:pPr lvl="1"/>
            <a:endParaRPr lang="es-MX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b="0" dirty="0" smtClean="0">
              <a:solidFill>
                <a:schemeClr val="tx1"/>
              </a:solidFill>
            </a:endParaRPr>
          </a:p>
          <a:p>
            <a:pPr marL="731520" lvl="2" indent="0">
              <a:buNone/>
            </a:pPr>
            <a:endParaRPr lang="es-CL" sz="2000" dirty="0"/>
          </a:p>
          <a:p>
            <a:pPr marL="0" indent="0">
              <a:buNone/>
            </a:pPr>
            <a:endParaRPr lang="es-CL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80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Población objetivo</a:t>
            </a:r>
            <a:endParaRPr lang="es-CL" sz="25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5151" y="1037442"/>
            <a:ext cx="8540496" cy="5248810"/>
          </a:xfrm>
        </p:spPr>
        <p:txBody>
          <a:bodyPr>
            <a:normAutofit/>
          </a:bodyPr>
          <a:lstStyle/>
          <a:p>
            <a:endParaRPr lang="es-CL" sz="1900" b="0" dirty="0" smtClean="0">
              <a:solidFill>
                <a:schemeClr val="tx1"/>
              </a:solidFill>
            </a:endParaRPr>
          </a:p>
          <a:p>
            <a:r>
              <a:rPr lang="es-CL" sz="1900" b="0" dirty="0" smtClean="0">
                <a:solidFill>
                  <a:schemeClr val="tx1"/>
                </a:solidFill>
              </a:rPr>
              <a:t>Los </a:t>
            </a:r>
            <a:r>
              <a:rPr lang="es-CL" sz="1900" b="0" dirty="0">
                <a:solidFill>
                  <a:schemeClr val="tx1"/>
                </a:solidFill>
              </a:rPr>
              <a:t>hogares beneficiarios de PROSPERA que habitan en municipios de la CNCH en los que la pequeña agricultura es una actividad importante. La población objetivo es estimada en 727 mil </a:t>
            </a:r>
            <a:r>
              <a:rPr lang="es-CL" sz="1900" b="0" dirty="0" smtClean="0">
                <a:solidFill>
                  <a:schemeClr val="tx1"/>
                </a:solidFill>
              </a:rPr>
              <a:t>personas.</a:t>
            </a:r>
            <a:endParaRPr lang="es-MX" sz="1900" b="0" dirty="0" smtClean="0">
              <a:solidFill>
                <a:schemeClr val="tx1"/>
              </a:solidFill>
            </a:endParaRPr>
          </a:p>
          <a:p>
            <a:endParaRPr lang="es-MX" sz="1900" b="0" dirty="0" smtClean="0">
              <a:solidFill>
                <a:schemeClr val="tx1"/>
              </a:solidFill>
            </a:endParaRPr>
          </a:p>
          <a:p>
            <a:r>
              <a:rPr lang="es-MX" sz="1900" b="0" dirty="0" smtClean="0">
                <a:solidFill>
                  <a:schemeClr val="tx1"/>
                </a:solidFill>
              </a:rPr>
              <a:t>Focalización territorial (entidades federativas, territorios funcionales, municipios y </a:t>
            </a:r>
            <a:r>
              <a:rPr lang="es-CL" sz="1900" b="0" dirty="0" smtClean="0">
                <a:solidFill>
                  <a:schemeClr val="tx1"/>
                </a:solidFill>
              </a:rPr>
              <a:t>localidades) - priorizadas </a:t>
            </a:r>
            <a:r>
              <a:rPr lang="es-CL" sz="1900" b="0" dirty="0">
                <a:solidFill>
                  <a:schemeClr val="tx1"/>
                </a:solidFill>
              </a:rPr>
              <a:t>con base en indicadores objetivos de pobreza y de importancia en ellas de la pequeña agricultura </a:t>
            </a:r>
            <a:endParaRPr lang="es-CL" sz="1900" b="0" dirty="0" smtClean="0">
              <a:solidFill>
                <a:schemeClr val="tx1"/>
              </a:solidFill>
            </a:endParaRPr>
          </a:p>
          <a:p>
            <a:endParaRPr lang="es-CL" sz="1900" b="0" dirty="0">
              <a:solidFill>
                <a:schemeClr val="tx1"/>
              </a:solidFill>
            </a:endParaRPr>
          </a:p>
          <a:p>
            <a:r>
              <a:rPr lang="es-CL" sz="1900" b="0" dirty="0" smtClean="0">
                <a:solidFill>
                  <a:schemeClr val="tx1"/>
                </a:solidFill>
              </a:rPr>
              <a:t>En las localidades atendidas, todas las personas mayores de 18 años de familias PROSPERA</a:t>
            </a:r>
          </a:p>
          <a:p>
            <a:pPr lvl="1"/>
            <a:endParaRPr lang="es-MX" sz="1900" b="0" dirty="0" smtClean="0">
              <a:solidFill>
                <a:schemeClr val="tx1"/>
              </a:solidFill>
            </a:endParaRPr>
          </a:p>
          <a:p>
            <a:endParaRPr lang="es-CL" sz="1900" b="0" dirty="0">
              <a:solidFill>
                <a:schemeClr val="tx1"/>
              </a:solidFill>
            </a:endParaRPr>
          </a:p>
          <a:p>
            <a:endParaRPr lang="es-CL" sz="1900" b="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s-CL" sz="1900" b="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s-CL" sz="1900" b="0" dirty="0">
              <a:solidFill>
                <a:schemeClr val="tx1"/>
              </a:solidFill>
            </a:endParaRPr>
          </a:p>
          <a:p>
            <a:endParaRPr lang="es-CL" sz="1900" b="0" dirty="0" smtClean="0">
              <a:solidFill>
                <a:schemeClr val="tx1"/>
              </a:solidFill>
            </a:endParaRPr>
          </a:p>
          <a:p>
            <a:endParaRPr lang="es-CL" sz="1900" b="0" dirty="0">
              <a:solidFill>
                <a:schemeClr val="tx1"/>
              </a:solidFill>
            </a:endParaRPr>
          </a:p>
          <a:p>
            <a:endParaRPr lang="es-CL" sz="1900" b="0" dirty="0" smtClean="0">
              <a:solidFill>
                <a:schemeClr val="tx1"/>
              </a:solidFill>
            </a:endParaRPr>
          </a:p>
          <a:p>
            <a:pPr lvl="1"/>
            <a:endParaRPr lang="es-CL" sz="1900" dirty="0" smtClean="0">
              <a:solidFill>
                <a:schemeClr val="tx1"/>
              </a:solidFill>
            </a:endParaRPr>
          </a:p>
          <a:p>
            <a:pPr lvl="1"/>
            <a:endParaRPr lang="es-CL" sz="1900" dirty="0">
              <a:solidFill>
                <a:schemeClr val="tx1"/>
              </a:solidFill>
            </a:endParaRPr>
          </a:p>
          <a:p>
            <a:pPr lvl="1"/>
            <a:endParaRPr lang="es-MX" sz="19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sz="1900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sz="1900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sz="1900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sz="1900" b="0" dirty="0" smtClean="0">
              <a:solidFill>
                <a:schemeClr val="tx1"/>
              </a:solidFill>
            </a:endParaRPr>
          </a:p>
          <a:p>
            <a:pPr marL="731520" lvl="2" indent="0">
              <a:buNone/>
            </a:pPr>
            <a:endParaRPr lang="es-CL" sz="1900" dirty="0"/>
          </a:p>
          <a:p>
            <a:pPr marL="0" indent="0">
              <a:buNone/>
            </a:pPr>
            <a:endParaRPr lang="es-CL" sz="1900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sz="19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27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Características principales </a:t>
            </a:r>
            <a:r>
              <a:rPr lang="es-MX" dirty="0" smtClean="0"/>
              <a:t>según </a:t>
            </a:r>
            <a:r>
              <a:rPr lang="es-MX" dirty="0"/>
              <a:t>el diseño</a:t>
            </a:r>
            <a:endParaRPr lang="es-CL" sz="25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5151" y="1037442"/>
            <a:ext cx="8540496" cy="524881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es-CL" b="0" dirty="0" smtClean="0">
              <a:solidFill>
                <a:schemeClr val="tx1"/>
              </a:solidFill>
            </a:endParaRPr>
          </a:p>
          <a:p>
            <a:pPr lvl="0">
              <a:buFont typeface="+mj-lt"/>
              <a:buAutoNum type="arabicPeriod"/>
            </a:pPr>
            <a:r>
              <a:rPr lang="es-MX" b="0" dirty="0">
                <a:solidFill>
                  <a:schemeClr val="tx1"/>
                </a:solidFill>
              </a:rPr>
              <a:t>Programa de aprendizaje</a:t>
            </a:r>
            <a:endParaRPr lang="en-US" b="0" dirty="0">
              <a:solidFill>
                <a:schemeClr val="tx1"/>
              </a:solidFill>
            </a:endParaRPr>
          </a:p>
          <a:p>
            <a:pPr lvl="0">
              <a:buFont typeface="+mj-lt"/>
              <a:buAutoNum type="arabicPeriod"/>
            </a:pPr>
            <a:r>
              <a:rPr lang="es-MX" b="0" dirty="0">
                <a:solidFill>
                  <a:schemeClr val="tx1"/>
                </a:solidFill>
              </a:rPr>
              <a:t>Fortalecer la capacidad de las familias PROSPERA de acceder y usar eficazmente los programas productivos existentes</a:t>
            </a:r>
            <a:endParaRPr lang="en-US" b="0" dirty="0">
              <a:solidFill>
                <a:schemeClr val="tx1"/>
              </a:solidFill>
            </a:endParaRPr>
          </a:p>
          <a:p>
            <a:pPr lvl="0">
              <a:buFont typeface="+mj-lt"/>
              <a:buAutoNum type="arabicPeriod"/>
            </a:pPr>
            <a:r>
              <a:rPr lang="es-MX" b="0" dirty="0">
                <a:solidFill>
                  <a:schemeClr val="tx1"/>
                </a:solidFill>
              </a:rPr>
              <a:t>Coordinación de la oferta pública desde abajo </a:t>
            </a:r>
            <a:endParaRPr lang="es-MX" b="0" dirty="0" smtClean="0">
              <a:solidFill>
                <a:schemeClr val="tx1"/>
              </a:solidFill>
            </a:endParaRPr>
          </a:p>
          <a:p>
            <a:pPr lvl="0">
              <a:buFont typeface="+mj-lt"/>
              <a:buAutoNum type="arabicPeriod"/>
            </a:pPr>
            <a:r>
              <a:rPr lang="es-MX" b="0" dirty="0" smtClean="0">
                <a:solidFill>
                  <a:schemeClr val="tx1"/>
                </a:solidFill>
              </a:rPr>
              <a:t>Enfoque territorial (efectos micro y meso de inclusión productiva)</a:t>
            </a:r>
            <a:endParaRPr lang="en-US" b="0" dirty="0">
              <a:solidFill>
                <a:schemeClr val="tx1"/>
              </a:solidFill>
            </a:endParaRPr>
          </a:p>
          <a:p>
            <a:pPr lvl="0">
              <a:buFont typeface="+mj-lt"/>
              <a:buAutoNum type="arabicPeriod"/>
            </a:pPr>
            <a:r>
              <a:rPr lang="es-MX" b="0" dirty="0">
                <a:solidFill>
                  <a:schemeClr val="tx1"/>
                </a:solidFill>
              </a:rPr>
              <a:t>Inversiones concentradas en </a:t>
            </a:r>
            <a:r>
              <a:rPr lang="es-MX" b="0" dirty="0" smtClean="0">
                <a:solidFill>
                  <a:schemeClr val="tx1"/>
                </a:solidFill>
              </a:rPr>
              <a:t>ejes </a:t>
            </a:r>
            <a:r>
              <a:rPr lang="es-MX" b="0" dirty="0">
                <a:solidFill>
                  <a:schemeClr val="tx1"/>
                </a:solidFill>
              </a:rPr>
              <a:t>de economía territorial prioritarios para las </a:t>
            </a:r>
            <a:r>
              <a:rPr lang="es-MX" b="0" dirty="0" smtClean="0">
                <a:solidFill>
                  <a:schemeClr val="tx1"/>
                </a:solidFill>
              </a:rPr>
              <a:t>participantes</a:t>
            </a:r>
            <a:endParaRPr lang="en-US" b="0" dirty="0">
              <a:solidFill>
                <a:schemeClr val="tx1"/>
              </a:solidFill>
            </a:endParaRPr>
          </a:p>
          <a:p>
            <a:pPr lvl="0">
              <a:buFont typeface="+mj-lt"/>
              <a:buAutoNum type="arabicPeriod"/>
            </a:pPr>
            <a:r>
              <a:rPr lang="es-MX" b="0" dirty="0" smtClean="0">
                <a:solidFill>
                  <a:schemeClr val="tx1"/>
                </a:solidFill>
              </a:rPr>
              <a:t>Recursos financieros y equipos técnicos gestionados </a:t>
            </a:r>
            <a:r>
              <a:rPr lang="es-MX" b="0" dirty="0">
                <a:solidFill>
                  <a:schemeClr val="tx1"/>
                </a:solidFill>
              </a:rPr>
              <a:t>directamente por los participantes a través de sus </a:t>
            </a:r>
            <a:r>
              <a:rPr lang="es-MX" b="0" dirty="0" smtClean="0">
                <a:solidFill>
                  <a:schemeClr val="tx1"/>
                </a:solidFill>
              </a:rPr>
              <a:t>organizaciones</a:t>
            </a:r>
          </a:p>
          <a:p>
            <a:pPr marL="457200" indent="-457200">
              <a:buFont typeface="+mj-lt"/>
              <a:buAutoNum type="arabicPeriod"/>
            </a:pPr>
            <a:endParaRPr lang="es-CL" b="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s-CL" b="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s-CL" b="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s-CL" b="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s-CL" b="0" dirty="0" smtClean="0">
              <a:solidFill>
                <a:schemeClr val="tx1"/>
              </a:solidFill>
            </a:endParaRPr>
          </a:p>
          <a:p>
            <a:pPr marL="822960" lvl="1" indent="-457200">
              <a:buFont typeface="+mj-lt"/>
              <a:buAutoNum type="arabicPeriod"/>
            </a:pPr>
            <a:endParaRPr lang="es-CL" sz="2000" dirty="0" smtClean="0">
              <a:solidFill>
                <a:schemeClr val="tx1"/>
              </a:solidFill>
            </a:endParaRPr>
          </a:p>
          <a:p>
            <a:pPr marL="822960" lvl="1" indent="-457200">
              <a:buFont typeface="+mj-lt"/>
              <a:buAutoNum type="arabicPeriod"/>
            </a:pPr>
            <a:endParaRPr lang="es-CL" sz="2000" dirty="0">
              <a:solidFill>
                <a:schemeClr val="tx1"/>
              </a:solidFill>
            </a:endParaRPr>
          </a:p>
          <a:p>
            <a:pPr marL="822960" lvl="1" indent="-457200">
              <a:buFont typeface="+mj-lt"/>
              <a:buAutoNum type="arabicPeriod"/>
            </a:pPr>
            <a:endParaRPr lang="es-MX" sz="20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s-CL" b="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s-CL" b="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s-CL" b="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s-CL" b="0" dirty="0" smtClean="0">
              <a:solidFill>
                <a:schemeClr val="tx1"/>
              </a:solidFill>
            </a:endParaRPr>
          </a:p>
          <a:p>
            <a:pPr marL="1188720" lvl="2" indent="-457200">
              <a:buFont typeface="+mj-lt"/>
              <a:buAutoNum type="arabicPeriod"/>
            </a:pPr>
            <a:endParaRPr lang="es-CL" sz="2000" dirty="0"/>
          </a:p>
          <a:p>
            <a:pPr marL="457200" indent="-457200">
              <a:buFont typeface="+mj-lt"/>
              <a:buAutoNum type="arabicPeriod"/>
            </a:pPr>
            <a:endParaRPr lang="es-CL" b="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s-CL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10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Ejecutores</a:t>
            </a:r>
            <a:endParaRPr lang="es-CL" sz="25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5151" y="1037442"/>
            <a:ext cx="8540496" cy="524881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es-CL" b="0" dirty="0" smtClean="0"/>
          </a:p>
          <a:p>
            <a:r>
              <a:rPr lang="es-CL" b="0" dirty="0" smtClean="0"/>
              <a:t>PROSPERA</a:t>
            </a:r>
          </a:p>
          <a:p>
            <a:r>
              <a:rPr lang="es-CL" b="0" dirty="0" smtClean="0"/>
              <a:t>Un equipo de </a:t>
            </a:r>
            <a:r>
              <a:rPr lang="es-CL" b="0" dirty="0" smtClean="0">
                <a:solidFill>
                  <a:schemeClr val="tx1"/>
                </a:solidFill>
              </a:rPr>
              <a:t>tres</a:t>
            </a:r>
            <a:r>
              <a:rPr lang="es-CL" b="0" dirty="0" smtClean="0">
                <a:solidFill>
                  <a:srgbClr val="FF0000"/>
                </a:solidFill>
              </a:rPr>
              <a:t> </a:t>
            </a:r>
            <a:r>
              <a:rPr lang="es-CL" b="0" dirty="0" smtClean="0"/>
              <a:t>personas en la Coordinación Nacional</a:t>
            </a:r>
          </a:p>
          <a:p>
            <a:r>
              <a:rPr lang="es-CL" b="0" dirty="0" smtClean="0"/>
              <a:t>Un </a:t>
            </a:r>
            <a:r>
              <a:rPr lang="es-CL" b="0" dirty="0" smtClean="0">
                <a:solidFill>
                  <a:schemeClr val="tx1"/>
                </a:solidFill>
              </a:rPr>
              <a:t>coordinador por estado (5)</a:t>
            </a:r>
          </a:p>
          <a:p>
            <a:r>
              <a:rPr lang="es-CL" b="0" dirty="0" smtClean="0">
                <a:solidFill>
                  <a:srgbClr val="C00000"/>
                </a:solidFill>
              </a:rPr>
              <a:t>14 promotores territoriales</a:t>
            </a:r>
          </a:p>
          <a:p>
            <a:r>
              <a:rPr lang="es-CL" b="0" dirty="0" smtClean="0">
                <a:solidFill>
                  <a:srgbClr val="C00000"/>
                </a:solidFill>
              </a:rPr>
              <a:t>43 promotores comunitarios</a:t>
            </a:r>
          </a:p>
          <a:p>
            <a:endParaRPr lang="es-CL" b="0" dirty="0"/>
          </a:p>
          <a:p>
            <a:r>
              <a:rPr lang="es-CL" b="0" dirty="0" smtClean="0"/>
              <a:t>Personal de 15 programas federales de siete dependencias con compromisos de responder a la demanda</a:t>
            </a:r>
          </a:p>
          <a:p>
            <a:pPr marL="457200" indent="-457200">
              <a:buFont typeface="+mj-lt"/>
              <a:buAutoNum type="arabicPeriod"/>
            </a:pPr>
            <a:endParaRPr lang="es-CL" b="0" dirty="0" smtClean="0"/>
          </a:p>
          <a:p>
            <a:pPr marL="457200" indent="-457200">
              <a:buFont typeface="+mj-lt"/>
              <a:buAutoNum type="arabicPeriod"/>
            </a:pPr>
            <a:endParaRPr lang="es-CL" b="0" dirty="0"/>
          </a:p>
          <a:p>
            <a:pPr marL="457200" indent="-457200">
              <a:buFont typeface="+mj-lt"/>
              <a:buAutoNum type="arabicPeriod"/>
            </a:pPr>
            <a:endParaRPr lang="es-CL" b="0" dirty="0"/>
          </a:p>
          <a:p>
            <a:pPr marL="457200" indent="-457200">
              <a:buFont typeface="+mj-lt"/>
              <a:buAutoNum type="arabicPeriod"/>
            </a:pPr>
            <a:endParaRPr lang="es-CL" b="0" dirty="0" smtClean="0"/>
          </a:p>
          <a:p>
            <a:pPr marL="457200" indent="-457200">
              <a:buFont typeface="+mj-lt"/>
              <a:buAutoNum type="arabicPeriod"/>
            </a:pPr>
            <a:endParaRPr lang="es-CL" b="0" dirty="0"/>
          </a:p>
          <a:p>
            <a:pPr marL="457200" indent="-457200">
              <a:buFont typeface="+mj-lt"/>
              <a:buAutoNum type="arabicPeriod"/>
            </a:pPr>
            <a:endParaRPr lang="es-CL" b="0" dirty="0" smtClean="0"/>
          </a:p>
          <a:p>
            <a:pPr marL="822960" lvl="1" indent="-457200">
              <a:buFont typeface="+mj-lt"/>
              <a:buAutoNum type="arabicPeriod"/>
            </a:pPr>
            <a:endParaRPr lang="es-CL" sz="2000" dirty="0" smtClean="0"/>
          </a:p>
          <a:p>
            <a:pPr marL="822960" lvl="1" indent="-457200">
              <a:buFont typeface="+mj-lt"/>
              <a:buAutoNum type="arabicPeriod"/>
            </a:pPr>
            <a:endParaRPr lang="es-CL" sz="2000" dirty="0"/>
          </a:p>
          <a:p>
            <a:pPr marL="822960" lvl="1" indent="-457200">
              <a:buFont typeface="+mj-lt"/>
              <a:buAutoNum type="arabicPeriod"/>
            </a:pPr>
            <a:endParaRPr lang="es-MX" sz="2000" dirty="0" smtClean="0"/>
          </a:p>
          <a:p>
            <a:pPr marL="457200" indent="-457200">
              <a:buFont typeface="+mj-lt"/>
              <a:buAutoNum type="arabicPeriod"/>
            </a:pPr>
            <a:endParaRPr lang="es-CL" b="0" dirty="0"/>
          </a:p>
          <a:p>
            <a:pPr marL="457200" indent="-457200">
              <a:buFont typeface="+mj-lt"/>
              <a:buAutoNum type="arabicPeriod"/>
            </a:pPr>
            <a:endParaRPr lang="es-CL" b="0" dirty="0" smtClean="0"/>
          </a:p>
          <a:p>
            <a:pPr marL="457200" indent="-457200">
              <a:buFont typeface="+mj-lt"/>
              <a:buAutoNum type="arabicPeriod"/>
            </a:pPr>
            <a:endParaRPr lang="es-CL" b="0" dirty="0"/>
          </a:p>
          <a:p>
            <a:pPr marL="457200" indent="-457200">
              <a:buFont typeface="+mj-lt"/>
              <a:buAutoNum type="arabicPeriod"/>
            </a:pPr>
            <a:endParaRPr lang="es-CL" b="0" dirty="0" smtClean="0"/>
          </a:p>
          <a:p>
            <a:pPr marL="1188720" lvl="2" indent="-457200">
              <a:buFont typeface="+mj-lt"/>
              <a:buAutoNum type="arabicPeriod"/>
            </a:pPr>
            <a:endParaRPr lang="es-CL" sz="2000" dirty="0"/>
          </a:p>
          <a:p>
            <a:pPr marL="457200" indent="-457200">
              <a:buFont typeface="+mj-lt"/>
              <a:buAutoNum type="arabicPeriod"/>
            </a:pPr>
            <a:endParaRPr lang="es-CL" b="0" dirty="0" smtClean="0"/>
          </a:p>
          <a:p>
            <a:pPr marL="457200" indent="-457200">
              <a:buFont typeface="+mj-lt"/>
              <a:buAutoNum type="arabicPeriod"/>
            </a:pPr>
            <a:endParaRPr lang="es-CL" b="0" dirty="0" smtClean="0"/>
          </a:p>
        </p:txBody>
      </p:sp>
    </p:spTree>
    <p:extLst>
      <p:ext uri="{BB962C8B-B14F-4D97-AF65-F5344CB8AC3E}">
        <p14:creationId xmlns:p14="http://schemas.microsoft.com/office/powerpoint/2010/main" val="241293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Presupuesto 2015</a:t>
            </a:r>
            <a:endParaRPr lang="es-CL" sz="25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5151" y="1037442"/>
            <a:ext cx="8540496" cy="524881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es-CL" b="0" dirty="0" smtClean="0"/>
          </a:p>
          <a:p>
            <a:r>
              <a:rPr lang="es-CL" b="0" dirty="0" smtClean="0"/>
              <a:t>PROSPERA, $103 millones (USD 6.4 millones)</a:t>
            </a:r>
          </a:p>
          <a:p>
            <a:endParaRPr lang="es-CL" b="0" dirty="0" smtClean="0"/>
          </a:p>
          <a:p>
            <a:r>
              <a:rPr lang="es-CL" b="0" dirty="0" smtClean="0"/>
              <a:t>A julio 2015, demanda generada desde los territorios hacia los programas federales concurrentes, $ 235 millones (USD 14.7 millones)</a:t>
            </a:r>
          </a:p>
          <a:p>
            <a:endParaRPr lang="es-CL" b="0" dirty="0"/>
          </a:p>
          <a:p>
            <a:pPr marL="457200" indent="-457200">
              <a:buFont typeface="+mj-lt"/>
              <a:buAutoNum type="arabicPeriod"/>
            </a:pPr>
            <a:endParaRPr lang="es-CL" b="0" dirty="0" smtClean="0"/>
          </a:p>
          <a:p>
            <a:pPr marL="457200" indent="-457200">
              <a:buFont typeface="+mj-lt"/>
              <a:buAutoNum type="arabicPeriod"/>
            </a:pPr>
            <a:endParaRPr lang="es-CL" b="0" dirty="0"/>
          </a:p>
          <a:p>
            <a:pPr marL="457200" indent="-457200">
              <a:buFont typeface="+mj-lt"/>
              <a:buAutoNum type="arabicPeriod"/>
            </a:pPr>
            <a:endParaRPr lang="es-CL" b="0" dirty="0"/>
          </a:p>
          <a:p>
            <a:pPr marL="457200" indent="-457200">
              <a:buFont typeface="+mj-lt"/>
              <a:buAutoNum type="arabicPeriod"/>
            </a:pPr>
            <a:endParaRPr lang="es-CL" b="0" dirty="0" smtClean="0"/>
          </a:p>
          <a:p>
            <a:pPr marL="457200" indent="-457200">
              <a:buFont typeface="+mj-lt"/>
              <a:buAutoNum type="arabicPeriod"/>
            </a:pPr>
            <a:endParaRPr lang="es-CL" b="0" dirty="0"/>
          </a:p>
          <a:p>
            <a:pPr marL="457200" indent="-457200">
              <a:buFont typeface="+mj-lt"/>
              <a:buAutoNum type="arabicPeriod"/>
            </a:pPr>
            <a:endParaRPr lang="es-CL" b="0" dirty="0" smtClean="0"/>
          </a:p>
          <a:p>
            <a:pPr marL="822960" lvl="1" indent="-457200">
              <a:buFont typeface="+mj-lt"/>
              <a:buAutoNum type="arabicPeriod"/>
            </a:pPr>
            <a:endParaRPr lang="es-CL" sz="2000" dirty="0" smtClean="0"/>
          </a:p>
          <a:p>
            <a:pPr marL="822960" lvl="1" indent="-457200">
              <a:buFont typeface="+mj-lt"/>
              <a:buAutoNum type="arabicPeriod"/>
            </a:pPr>
            <a:endParaRPr lang="es-CL" sz="2000" dirty="0"/>
          </a:p>
          <a:p>
            <a:pPr marL="822960" lvl="1" indent="-457200">
              <a:buFont typeface="+mj-lt"/>
              <a:buAutoNum type="arabicPeriod"/>
            </a:pPr>
            <a:endParaRPr lang="es-MX" sz="2000" dirty="0" smtClean="0"/>
          </a:p>
          <a:p>
            <a:pPr marL="457200" indent="-457200">
              <a:buFont typeface="+mj-lt"/>
              <a:buAutoNum type="arabicPeriod"/>
            </a:pPr>
            <a:endParaRPr lang="es-CL" b="0" dirty="0"/>
          </a:p>
          <a:p>
            <a:pPr marL="457200" indent="-457200">
              <a:buFont typeface="+mj-lt"/>
              <a:buAutoNum type="arabicPeriod"/>
            </a:pPr>
            <a:endParaRPr lang="es-CL" b="0" dirty="0" smtClean="0"/>
          </a:p>
          <a:p>
            <a:pPr marL="457200" indent="-457200">
              <a:buFont typeface="+mj-lt"/>
              <a:buAutoNum type="arabicPeriod"/>
            </a:pPr>
            <a:endParaRPr lang="es-CL" b="0" dirty="0"/>
          </a:p>
          <a:p>
            <a:pPr marL="457200" indent="-457200">
              <a:buFont typeface="+mj-lt"/>
              <a:buAutoNum type="arabicPeriod"/>
            </a:pPr>
            <a:endParaRPr lang="es-CL" b="0" dirty="0" smtClean="0"/>
          </a:p>
          <a:p>
            <a:pPr marL="1188720" lvl="2" indent="-457200">
              <a:buFont typeface="+mj-lt"/>
              <a:buAutoNum type="arabicPeriod"/>
            </a:pPr>
            <a:endParaRPr lang="es-CL" sz="2000" dirty="0"/>
          </a:p>
          <a:p>
            <a:pPr marL="457200" indent="-457200">
              <a:buFont typeface="+mj-lt"/>
              <a:buAutoNum type="arabicPeriod"/>
            </a:pPr>
            <a:endParaRPr lang="es-CL" b="0" dirty="0" smtClean="0"/>
          </a:p>
          <a:p>
            <a:pPr marL="457200" indent="-457200">
              <a:buFont typeface="+mj-lt"/>
              <a:buAutoNum type="arabicPeriod"/>
            </a:pPr>
            <a:endParaRPr lang="es-CL" b="0" dirty="0" smtClean="0"/>
          </a:p>
        </p:txBody>
      </p:sp>
    </p:spTree>
    <p:extLst>
      <p:ext uri="{BB962C8B-B14F-4D97-AF65-F5344CB8AC3E}">
        <p14:creationId xmlns:p14="http://schemas.microsoft.com/office/powerpoint/2010/main" val="300697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Estrategia de monitoreo y evaluación</a:t>
            </a:r>
            <a:endParaRPr lang="es-CL" sz="2500" dirty="0"/>
          </a:p>
        </p:txBody>
      </p:sp>
      <p:grpSp>
        <p:nvGrpSpPr>
          <p:cNvPr id="6" name="Grupo 32"/>
          <p:cNvGrpSpPr/>
          <p:nvPr/>
        </p:nvGrpSpPr>
        <p:grpSpPr>
          <a:xfrm>
            <a:off x="380016" y="1378046"/>
            <a:ext cx="8070624" cy="4642746"/>
            <a:chOff x="1809750" y="695326"/>
            <a:chExt cx="9725023" cy="5943599"/>
          </a:xfrm>
        </p:grpSpPr>
        <p:sp>
          <p:nvSpPr>
            <p:cNvPr id="8" name="Rectángulo redondeado 3"/>
            <p:cNvSpPr/>
            <p:nvPr/>
          </p:nvSpPr>
          <p:spPr>
            <a:xfrm>
              <a:off x="1819275" y="695326"/>
              <a:ext cx="2867025" cy="990600"/>
            </a:xfrm>
            <a:prstGeom prst="roundRect">
              <a:avLst/>
            </a:prstGeom>
            <a:solidFill>
              <a:srgbClr val="D2432E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/>
                <a:t>Monitoreo</a:t>
              </a:r>
              <a:endParaRPr lang="es-MX" b="1" dirty="0"/>
            </a:p>
          </p:txBody>
        </p:sp>
        <p:sp>
          <p:nvSpPr>
            <p:cNvPr id="9" name="Rectángulo redondeado 5"/>
            <p:cNvSpPr/>
            <p:nvPr/>
          </p:nvSpPr>
          <p:spPr>
            <a:xfrm>
              <a:off x="4848225" y="695326"/>
              <a:ext cx="6629400" cy="990600"/>
            </a:xfrm>
            <a:prstGeom prst="roundRect">
              <a:avLst/>
            </a:prstGeom>
            <a:solidFill>
              <a:srgbClr val="215968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/>
                <a:t>Evaluación</a:t>
              </a:r>
              <a:endParaRPr lang="es-MX" b="1" dirty="0"/>
            </a:p>
          </p:txBody>
        </p:sp>
        <p:sp>
          <p:nvSpPr>
            <p:cNvPr id="10" name="Rectángulo redondeado 6"/>
            <p:cNvSpPr/>
            <p:nvPr/>
          </p:nvSpPr>
          <p:spPr>
            <a:xfrm>
              <a:off x="1809750" y="1876426"/>
              <a:ext cx="2867025" cy="990600"/>
            </a:xfrm>
            <a:prstGeom prst="roundRect">
              <a:avLst/>
            </a:prstGeom>
            <a:solidFill>
              <a:srgbClr val="D2432E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/>
                <a:t>Propuesta de MIR</a:t>
              </a:r>
              <a:endParaRPr lang="es-MX" b="1" dirty="0"/>
            </a:p>
          </p:txBody>
        </p:sp>
        <p:sp>
          <p:nvSpPr>
            <p:cNvPr id="11" name="Rectángulo redondeado 7"/>
            <p:cNvSpPr/>
            <p:nvPr/>
          </p:nvSpPr>
          <p:spPr>
            <a:xfrm>
              <a:off x="1819275" y="2952751"/>
              <a:ext cx="2867025" cy="990600"/>
            </a:xfrm>
            <a:prstGeom prst="roundRect">
              <a:avLst/>
            </a:prstGeom>
            <a:solidFill>
              <a:srgbClr val="D2432E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/>
                <a:t>Mejoras a la MIR y medición de indicadores</a:t>
              </a:r>
              <a:endParaRPr lang="es-MX" b="1" dirty="0"/>
            </a:p>
          </p:txBody>
        </p:sp>
        <p:sp>
          <p:nvSpPr>
            <p:cNvPr id="12" name="Rectángulo redondeado 8"/>
            <p:cNvSpPr/>
            <p:nvPr/>
          </p:nvSpPr>
          <p:spPr>
            <a:xfrm>
              <a:off x="1828800" y="4086226"/>
              <a:ext cx="2867025" cy="990600"/>
            </a:xfrm>
            <a:prstGeom prst="roundRect">
              <a:avLst/>
            </a:prstGeom>
            <a:solidFill>
              <a:srgbClr val="D2432E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/>
                <a:t>Implementación del Sistema de Monitoreo</a:t>
              </a:r>
              <a:endParaRPr lang="es-MX" b="1" dirty="0"/>
            </a:p>
          </p:txBody>
        </p:sp>
        <p:sp>
          <p:nvSpPr>
            <p:cNvPr id="13" name="Rectángulo redondeado 9"/>
            <p:cNvSpPr/>
            <p:nvPr/>
          </p:nvSpPr>
          <p:spPr>
            <a:xfrm>
              <a:off x="4848225" y="1876426"/>
              <a:ext cx="1990726" cy="990600"/>
            </a:xfrm>
            <a:prstGeom prst="roundRect">
              <a:avLst/>
            </a:prstGeom>
            <a:solidFill>
              <a:srgbClr val="215968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/>
                <a:t>Línea de base</a:t>
              </a:r>
              <a:endParaRPr lang="es-MX" b="1" dirty="0"/>
            </a:p>
          </p:txBody>
        </p:sp>
        <p:sp>
          <p:nvSpPr>
            <p:cNvPr id="14" name="Rectángulo redondeado 10"/>
            <p:cNvSpPr/>
            <p:nvPr/>
          </p:nvSpPr>
          <p:spPr>
            <a:xfrm>
              <a:off x="9420225" y="1876426"/>
              <a:ext cx="1990725" cy="990600"/>
            </a:xfrm>
            <a:prstGeom prst="roundRect">
              <a:avLst/>
            </a:prstGeom>
            <a:solidFill>
              <a:srgbClr val="215968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/>
                <a:t>Evaluación de Diseño</a:t>
              </a:r>
              <a:endParaRPr lang="es-MX" b="1" dirty="0"/>
            </a:p>
          </p:txBody>
        </p:sp>
        <p:sp>
          <p:nvSpPr>
            <p:cNvPr id="15" name="Rectángulo redondeado 11"/>
            <p:cNvSpPr/>
            <p:nvPr/>
          </p:nvSpPr>
          <p:spPr>
            <a:xfrm>
              <a:off x="4848225" y="2952751"/>
              <a:ext cx="1990726" cy="990600"/>
            </a:xfrm>
            <a:prstGeom prst="roundRect">
              <a:avLst/>
            </a:prstGeom>
            <a:solidFill>
              <a:srgbClr val="215968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/>
                <a:t>Evaluación de efectos intermedios</a:t>
              </a:r>
              <a:endParaRPr lang="es-MX" b="1" dirty="0"/>
            </a:p>
          </p:txBody>
        </p:sp>
        <p:sp>
          <p:nvSpPr>
            <p:cNvPr id="16" name="Rectángulo redondeado 12"/>
            <p:cNvSpPr/>
            <p:nvPr/>
          </p:nvSpPr>
          <p:spPr>
            <a:xfrm>
              <a:off x="4848225" y="4086226"/>
              <a:ext cx="1990726" cy="990600"/>
            </a:xfrm>
            <a:prstGeom prst="roundRect">
              <a:avLst/>
            </a:prstGeom>
            <a:solidFill>
              <a:srgbClr val="215968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/>
                <a:t>Evaluación de efectos finales</a:t>
              </a:r>
              <a:endParaRPr lang="es-MX" b="1" dirty="0"/>
            </a:p>
          </p:txBody>
        </p:sp>
        <p:sp>
          <p:nvSpPr>
            <p:cNvPr id="17" name="Rectángulo redondeado 13"/>
            <p:cNvSpPr/>
            <p:nvPr/>
          </p:nvSpPr>
          <p:spPr>
            <a:xfrm>
              <a:off x="7086600" y="2533651"/>
              <a:ext cx="2095499" cy="990600"/>
            </a:xfrm>
            <a:prstGeom prst="roundRect">
              <a:avLst/>
            </a:prstGeom>
            <a:solidFill>
              <a:srgbClr val="215968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/>
                <a:t>Evaluación de procesos</a:t>
              </a:r>
              <a:endParaRPr lang="es-MX" b="1" dirty="0"/>
            </a:p>
          </p:txBody>
        </p:sp>
        <p:sp>
          <p:nvSpPr>
            <p:cNvPr id="18" name="Rectángulo redondeado 14"/>
            <p:cNvSpPr/>
            <p:nvPr/>
          </p:nvSpPr>
          <p:spPr>
            <a:xfrm>
              <a:off x="9420225" y="2952751"/>
              <a:ext cx="1990725" cy="990600"/>
            </a:xfrm>
            <a:prstGeom prst="roundRect">
              <a:avLst/>
            </a:prstGeom>
            <a:solidFill>
              <a:srgbClr val="215968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/>
                <a:t>Evaluación de Consistencia y Resultados</a:t>
              </a:r>
              <a:endParaRPr lang="es-MX" b="1" dirty="0"/>
            </a:p>
          </p:txBody>
        </p:sp>
        <p:sp>
          <p:nvSpPr>
            <p:cNvPr id="19" name="Rectángulo redondeado 16"/>
            <p:cNvSpPr/>
            <p:nvPr/>
          </p:nvSpPr>
          <p:spPr>
            <a:xfrm>
              <a:off x="7077075" y="3667127"/>
              <a:ext cx="2105023" cy="990600"/>
            </a:xfrm>
            <a:prstGeom prst="roundRect">
              <a:avLst/>
            </a:prstGeom>
            <a:solidFill>
              <a:srgbClr val="215968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/>
                <a:t>Evaluación de calidad de los servicios</a:t>
              </a:r>
              <a:endParaRPr lang="es-MX" b="1" dirty="0"/>
            </a:p>
          </p:txBody>
        </p:sp>
        <p:sp>
          <p:nvSpPr>
            <p:cNvPr id="20" name="Rectángulo redondeado 17"/>
            <p:cNvSpPr/>
            <p:nvPr/>
          </p:nvSpPr>
          <p:spPr>
            <a:xfrm>
              <a:off x="9458327" y="4086226"/>
              <a:ext cx="1952624" cy="990600"/>
            </a:xfrm>
            <a:prstGeom prst="roundRect">
              <a:avLst/>
            </a:prstGeom>
            <a:solidFill>
              <a:srgbClr val="215968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/>
                <a:t>Evaluaciones de Desempeño</a:t>
              </a:r>
              <a:endParaRPr lang="es-MX" b="1" dirty="0"/>
            </a:p>
          </p:txBody>
        </p:sp>
        <p:sp>
          <p:nvSpPr>
            <p:cNvPr id="21" name="Rectángulo redondeado 18"/>
            <p:cNvSpPr/>
            <p:nvPr/>
          </p:nvSpPr>
          <p:spPr>
            <a:xfrm>
              <a:off x="4762500" y="1771650"/>
              <a:ext cx="2200275" cy="4867275"/>
            </a:xfrm>
            <a:prstGeom prst="roundRect">
              <a:avLst/>
            </a:prstGeom>
            <a:noFill/>
            <a:ln w="38100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2" name="Rectángulo redondeado 19"/>
            <p:cNvSpPr/>
            <p:nvPr/>
          </p:nvSpPr>
          <p:spPr>
            <a:xfrm>
              <a:off x="4848225" y="5224463"/>
              <a:ext cx="1990726" cy="990600"/>
            </a:xfrm>
            <a:prstGeom prst="roundRect">
              <a:avLst/>
            </a:prstGeom>
            <a:solidFill>
              <a:srgbClr val="3AB4C1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solidFill>
                    <a:schemeClr val="tx1"/>
                  </a:solidFill>
                </a:rPr>
                <a:t>Evaluación de impacto</a:t>
              </a:r>
            </a:p>
            <a:p>
              <a:pPr algn="ctr"/>
              <a:r>
                <a:rPr lang="es-MX" b="1" dirty="0" err="1" smtClean="0">
                  <a:solidFill>
                    <a:schemeClr val="tx1"/>
                  </a:solidFill>
                </a:rPr>
                <a:t>cuali</a:t>
              </a:r>
              <a:r>
                <a:rPr lang="es-MX" b="1" dirty="0" smtClean="0">
                  <a:solidFill>
                    <a:schemeClr val="tx1"/>
                  </a:solidFill>
                </a:rPr>
                <a:t>/</a:t>
              </a:r>
              <a:r>
                <a:rPr lang="es-MX" b="1" dirty="0" err="1">
                  <a:solidFill>
                    <a:schemeClr val="tx1"/>
                  </a:solidFill>
                </a:rPr>
                <a:t>c</a:t>
              </a:r>
              <a:r>
                <a:rPr lang="es-MX" b="1" dirty="0" err="1" smtClean="0">
                  <a:solidFill>
                    <a:schemeClr val="tx1"/>
                  </a:solidFill>
                </a:rPr>
                <a:t>uanti</a:t>
              </a:r>
              <a:endParaRPr lang="es-MX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redondeado 22"/>
            <p:cNvSpPr/>
            <p:nvPr/>
          </p:nvSpPr>
          <p:spPr>
            <a:xfrm>
              <a:off x="7029450" y="1771650"/>
              <a:ext cx="2200275" cy="4867275"/>
            </a:xfrm>
            <a:prstGeom prst="roundRect">
              <a:avLst/>
            </a:prstGeom>
            <a:noFill/>
            <a:ln w="38100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4" name="Rectángulo redondeado 23"/>
            <p:cNvSpPr/>
            <p:nvPr/>
          </p:nvSpPr>
          <p:spPr>
            <a:xfrm>
              <a:off x="7134223" y="5219703"/>
              <a:ext cx="1990726" cy="990600"/>
            </a:xfrm>
            <a:prstGeom prst="roundRect">
              <a:avLst/>
            </a:prstGeom>
            <a:solidFill>
              <a:srgbClr val="3AB4C1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solidFill>
                    <a:schemeClr val="tx1"/>
                  </a:solidFill>
                </a:rPr>
                <a:t>Evaluaciones opcionales</a:t>
              </a:r>
              <a:endParaRPr lang="es-MX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redondeado 24"/>
            <p:cNvSpPr/>
            <p:nvPr/>
          </p:nvSpPr>
          <p:spPr>
            <a:xfrm>
              <a:off x="9334498" y="1771649"/>
              <a:ext cx="2200275" cy="4867275"/>
            </a:xfrm>
            <a:prstGeom prst="roundRect">
              <a:avLst/>
            </a:prstGeom>
            <a:noFill/>
            <a:ln w="38100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6" name="Rectángulo redondeado 25"/>
            <p:cNvSpPr/>
            <p:nvPr/>
          </p:nvSpPr>
          <p:spPr>
            <a:xfrm>
              <a:off x="9434512" y="5219703"/>
              <a:ext cx="1990726" cy="990600"/>
            </a:xfrm>
            <a:prstGeom prst="roundRect">
              <a:avLst/>
            </a:prstGeom>
            <a:solidFill>
              <a:srgbClr val="3AB4C1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solidFill>
                    <a:schemeClr val="tx1"/>
                  </a:solidFill>
                </a:rPr>
                <a:t>Evaluaciones obligatorias</a:t>
              </a:r>
              <a:endParaRPr lang="es-MX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Flecha izquierda y derecha 21"/>
            <p:cNvSpPr/>
            <p:nvPr/>
          </p:nvSpPr>
          <p:spPr>
            <a:xfrm>
              <a:off x="6543676" y="5514975"/>
              <a:ext cx="809624" cy="409576"/>
            </a:xfrm>
            <a:prstGeom prst="leftRightArrow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200845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Estrategia de monitoreo y evaluación</a:t>
            </a:r>
            <a:endParaRPr lang="es-CL" sz="2500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Con </a:t>
            </a:r>
            <a:r>
              <a:rPr lang="en-US" b="0" dirty="0" err="1" smtClean="0"/>
              <a:t>apoyo</a:t>
            </a:r>
            <a:r>
              <a:rPr lang="en-US" b="0" dirty="0" smtClean="0"/>
              <a:t> del FIDA e IDRC, </a:t>
            </a:r>
            <a:r>
              <a:rPr lang="en-US" b="0" dirty="0" err="1" smtClean="0"/>
              <a:t>seguimiento</a:t>
            </a:r>
            <a:r>
              <a:rPr lang="en-US" b="0" dirty="0" smtClean="0"/>
              <a:t> y </a:t>
            </a:r>
            <a:r>
              <a:rPr lang="en-US" b="0" dirty="0" err="1" smtClean="0"/>
              <a:t>sistematización</a:t>
            </a:r>
            <a:r>
              <a:rPr lang="en-US" b="0" dirty="0" smtClean="0"/>
              <a:t> de </a:t>
            </a:r>
            <a:r>
              <a:rPr lang="en-US" b="0" dirty="0" err="1" smtClean="0"/>
              <a:t>procesos</a:t>
            </a:r>
            <a:r>
              <a:rPr lang="en-US" b="0" dirty="0" smtClean="0"/>
              <a:t> </a:t>
            </a:r>
            <a:r>
              <a:rPr lang="en-US" b="0" dirty="0" err="1" smtClean="0"/>
              <a:t>críticos</a:t>
            </a:r>
            <a:endParaRPr lang="en-US" b="0" dirty="0" smtClean="0"/>
          </a:p>
          <a:p>
            <a:endParaRPr lang="en-US" b="0" dirty="0"/>
          </a:p>
          <a:p>
            <a:r>
              <a:rPr lang="en-US" b="0" dirty="0" err="1" smtClean="0"/>
              <a:t>Muestra</a:t>
            </a:r>
            <a:r>
              <a:rPr lang="en-US" b="0" dirty="0" smtClean="0"/>
              <a:t> de </a:t>
            </a:r>
            <a:r>
              <a:rPr lang="en-US" b="0" dirty="0" err="1" smtClean="0"/>
              <a:t>territorios</a:t>
            </a:r>
            <a:r>
              <a:rPr lang="en-US" b="0" dirty="0" smtClean="0"/>
              <a:t> y </a:t>
            </a:r>
            <a:r>
              <a:rPr lang="en-US" b="0" dirty="0" err="1" smtClean="0"/>
              <a:t>localidades</a:t>
            </a:r>
            <a:endParaRPr lang="en-US" b="0" dirty="0" smtClean="0"/>
          </a:p>
          <a:p>
            <a:endParaRPr lang="en-US" b="0" dirty="0"/>
          </a:p>
          <a:p>
            <a:r>
              <a:rPr lang="en-US" b="0" dirty="0" err="1" smtClean="0"/>
              <a:t>En</a:t>
            </a:r>
            <a:r>
              <a:rPr lang="en-US" b="0" dirty="0" smtClean="0"/>
              <a:t> el </a:t>
            </a:r>
            <a:r>
              <a:rPr lang="en-US" b="0" dirty="0" err="1" smtClean="0"/>
              <a:t>año</a:t>
            </a:r>
            <a:r>
              <a:rPr lang="en-US" b="0" dirty="0" smtClean="0"/>
              <a:t> 1 (2015)</a:t>
            </a:r>
          </a:p>
          <a:p>
            <a:pPr lvl="1">
              <a:buFont typeface="+mj-lt"/>
              <a:buAutoNum type="arabicPeriod"/>
            </a:pPr>
            <a:r>
              <a:rPr lang="en-US" sz="1700" dirty="0" err="1" smtClean="0"/>
              <a:t>Selección</a:t>
            </a:r>
            <a:r>
              <a:rPr lang="en-US" sz="1700" dirty="0" smtClean="0"/>
              <a:t> e </a:t>
            </a:r>
            <a:r>
              <a:rPr lang="en-US" sz="1700" dirty="0" err="1" smtClean="0"/>
              <a:t>incorporación</a:t>
            </a:r>
            <a:r>
              <a:rPr lang="en-US" sz="1700" dirty="0" smtClean="0"/>
              <a:t> de la </a:t>
            </a:r>
            <a:r>
              <a:rPr lang="en-US" sz="1700" dirty="0" err="1" smtClean="0"/>
              <a:t>población</a:t>
            </a:r>
            <a:r>
              <a:rPr lang="en-US" sz="1700" dirty="0" smtClean="0"/>
              <a:t> </a:t>
            </a:r>
            <a:r>
              <a:rPr lang="en-US" sz="1700" dirty="0" err="1" smtClean="0"/>
              <a:t>atendida</a:t>
            </a:r>
            <a:endParaRPr lang="en-US" sz="1700" dirty="0" smtClean="0"/>
          </a:p>
          <a:p>
            <a:pPr lvl="1">
              <a:buFont typeface="+mj-lt"/>
              <a:buAutoNum type="arabicPeriod"/>
            </a:pPr>
            <a:r>
              <a:rPr lang="en-US" sz="1700" b="0" dirty="0" err="1" smtClean="0"/>
              <a:t>Selección</a:t>
            </a:r>
            <a:r>
              <a:rPr lang="en-US" sz="1700" b="0" dirty="0" smtClean="0"/>
              <a:t> y </a:t>
            </a:r>
            <a:r>
              <a:rPr lang="en-US" sz="1700" b="0" dirty="0" err="1" smtClean="0"/>
              <a:t>capacitación</a:t>
            </a:r>
            <a:r>
              <a:rPr lang="en-US" sz="1700" b="0" dirty="0" smtClean="0"/>
              <a:t> de </a:t>
            </a:r>
            <a:r>
              <a:rPr lang="en-US" sz="1700" b="0" dirty="0" err="1" smtClean="0"/>
              <a:t>promotores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territoriales</a:t>
            </a:r>
            <a:r>
              <a:rPr lang="en-US" sz="1700" b="0" dirty="0" smtClean="0"/>
              <a:t> y </a:t>
            </a:r>
            <a:r>
              <a:rPr lang="en-US" sz="1700" b="0" dirty="0" err="1" smtClean="0"/>
              <a:t>comunitarios</a:t>
            </a:r>
            <a:endParaRPr lang="en-US" sz="1700" b="0" dirty="0" smtClean="0"/>
          </a:p>
          <a:p>
            <a:pPr lvl="1">
              <a:buFont typeface="+mj-lt"/>
              <a:buAutoNum type="arabicPeriod"/>
            </a:pPr>
            <a:r>
              <a:rPr lang="en-US" sz="1700" dirty="0" err="1" smtClean="0"/>
              <a:t>Formulación</a:t>
            </a:r>
            <a:r>
              <a:rPr lang="en-US" sz="1700" dirty="0" smtClean="0"/>
              <a:t> de planes </a:t>
            </a:r>
            <a:r>
              <a:rPr lang="en-US" sz="1700" dirty="0" err="1" smtClean="0"/>
              <a:t>comunitarios</a:t>
            </a:r>
            <a:r>
              <a:rPr lang="en-US" sz="1700" dirty="0" smtClean="0"/>
              <a:t> de </a:t>
            </a:r>
            <a:r>
              <a:rPr lang="en-US" sz="1700" dirty="0" err="1" smtClean="0"/>
              <a:t>desarrollo</a:t>
            </a:r>
            <a:endParaRPr lang="en-US" sz="1700" dirty="0" smtClean="0"/>
          </a:p>
          <a:p>
            <a:pPr lvl="1">
              <a:buFont typeface="+mj-lt"/>
              <a:buAutoNum type="arabicPeriod"/>
            </a:pPr>
            <a:r>
              <a:rPr lang="en-US" sz="1700" dirty="0" err="1" smtClean="0"/>
              <a:t>Diseño</a:t>
            </a:r>
            <a:r>
              <a:rPr lang="en-US" sz="1700" dirty="0" smtClean="0"/>
              <a:t> de </a:t>
            </a:r>
            <a:r>
              <a:rPr lang="en-US" sz="1700" dirty="0" err="1" smtClean="0"/>
              <a:t>proyectos</a:t>
            </a:r>
            <a:r>
              <a:rPr lang="en-US" sz="1700" dirty="0" smtClean="0"/>
              <a:t> </a:t>
            </a:r>
            <a:r>
              <a:rPr lang="en-US" sz="1700" dirty="0" err="1" smtClean="0"/>
              <a:t>productivos</a:t>
            </a:r>
            <a:r>
              <a:rPr lang="en-US" sz="1700" dirty="0" smtClean="0"/>
              <a:t> y de </a:t>
            </a:r>
            <a:r>
              <a:rPr lang="en-US" sz="1700" dirty="0" err="1" smtClean="0"/>
              <a:t>desarrollo</a:t>
            </a:r>
            <a:r>
              <a:rPr lang="en-US" sz="1700" dirty="0" smtClean="0"/>
              <a:t> </a:t>
            </a:r>
            <a:r>
              <a:rPr lang="en-US" sz="1700" dirty="0" err="1" smtClean="0"/>
              <a:t>organizacional</a:t>
            </a:r>
            <a:r>
              <a:rPr lang="en-US" sz="1700" dirty="0" smtClean="0"/>
              <a:t> y </a:t>
            </a:r>
            <a:r>
              <a:rPr lang="en-US" sz="1700" dirty="0" err="1" smtClean="0"/>
              <a:t>acceso</a:t>
            </a:r>
            <a:r>
              <a:rPr lang="en-US" sz="1700" dirty="0" smtClean="0"/>
              <a:t> a los </a:t>
            </a:r>
            <a:r>
              <a:rPr lang="en-US" sz="1700" dirty="0" err="1" smtClean="0"/>
              <a:t>programas</a:t>
            </a:r>
            <a:r>
              <a:rPr lang="en-US" sz="1700" dirty="0" smtClean="0"/>
              <a:t> </a:t>
            </a:r>
            <a:r>
              <a:rPr lang="en-US" sz="1700" dirty="0" err="1" smtClean="0"/>
              <a:t>productivos</a:t>
            </a:r>
            <a:r>
              <a:rPr lang="en-US" sz="1700" dirty="0" smtClean="0"/>
              <a:t> </a:t>
            </a:r>
            <a:r>
              <a:rPr lang="en-US" sz="1700" dirty="0" err="1" smtClean="0"/>
              <a:t>concurrentes</a:t>
            </a:r>
            <a:endParaRPr lang="en-US" sz="1700" dirty="0" smtClean="0"/>
          </a:p>
          <a:p>
            <a:pPr lvl="1">
              <a:buFont typeface="+mj-lt"/>
              <a:buAutoNum type="arabicPeriod"/>
            </a:pPr>
            <a:r>
              <a:rPr lang="en-US" sz="1700" b="0" dirty="0" smtClean="0"/>
              <a:t>Desarrollo de las </a:t>
            </a:r>
            <a:r>
              <a:rPr lang="en-US" sz="1700" b="0" dirty="0" err="1" smtClean="0"/>
              <a:t>organizaciones</a:t>
            </a:r>
            <a:r>
              <a:rPr lang="en-US" sz="1700" b="0" dirty="0" smtClean="0"/>
              <a:t> </a:t>
            </a:r>
            <a:r>
              <a:rPr lang="en-US" sz="1700" b="0" dirty="0" err="1" smtClean="0"/>
              <a:t>comunitarias</a:t>
            </a:r>
            <a:endParaRPr lang="en-US" sz="1700" b="0" dirty="0" smtClean="0"/>
          </a:p>
          <a:p>
            <a:pPr lvl="1">
              <a:buFont typeface="+mj-lt"/>
              <a:buAutoNum type="arabicPeriod"/>
            </a:pPr>
            <a:r>
              <a:rPr lang="en-US" sz="1700" dirty="0" err="1" smtClean="0"/>
              <a:t>Avances</a:t>
            </a:r>
            <a:r>
              <a:rPr lang="en-US" sz="1700" dirty="0" smtClean="0"/>
              <a:t> </a:t>
            </a:r>
            <a:r>
              <a:rPr lang="en-US" sz="1700" dirty="0" err="1" smtClean="0"/>
              <a:t>en</a:t>
            </a:r>
            <a:r>
              <a:rPr lang="en-US" sz="1700" dirty="0" smtClean="0"/>
              <a:t> la </a:t>
            </a:r>
            <a:r>
              <a:rPr lang="en-US" sz="1700" dirty="0" err="1" smtClean="0"/>
              <a:t>implementación</a:t>
            </a:r>
            <a:r>
              <a:rPr lang="en-US" sz="1700" dirty="0" smtClean="0"/>
              <a:t> de </a:t>
            </a:r>
            <a:r>
              <a:rPr lang="en-US" sz="1700" dirty="0" err="1" smtClean="0"/>
              <a:t>proyectos</a:t>
            </a:r>
            <a:r>
              <a:rPr lang="en-US" sz="1700" dirty="0" smtClean="0"/>
              <a:t> </a:t>
            </a:r>
            <a:r>
              <a:rPr lang="en-US" sz="1700" dirty="0" err="1" smtClean="0"/>
              <a:t>productivos</a:t>
            </a:r>
            <a:endParaRPr lang="en-US" sz="1700" b="0" dirty="0" smtClean="0"/>
          </a:p>
        </p:txBody>
      </p:sp>
    </p:spTree>
    <p:extLst>
      <p:ext uri="{BB962C8B-B14F-4D97-AF65-F5344CB8AC3E}">
        <p14:creationId xmlns:p14="http://schemas.microsoft.com/office/powerpoint/2010/main" val="3916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El (duro) aterrizaje del diseño en la realidad </a:t>
            </a:r>
            <a:endParaRPr lang="es-CL" sz="25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5151" y="1037442"/>
            <a:ext cx="8540496" cy="524881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es-CL" b="0" dirty="0" smtClean="0"/>
          </a:p>
          <a:p>
            <a:pPr lvl="0"/>
            <a:r>
              <a:rPr lang="es-MX" b="0" dirty="0" smtClean="0"/>
              <a:t>Implementación </a:t>
            </a:r>
            <a:r>
              <a:rPr lang="es-MX" b="0" dirty="0"/>
              <a:t>se inicia el 1 de abril </a:t>
            </a:r>
            <a:r>
              <a:rPr lang="es-MX" b="0" dirty="0" smtClean="0"/>
              <a:t>2015</a:t>
            </a:r>
          </a:p>
          <a:p>
            <a:pPr lvl="0"/>
            <a:endParaRPr lang="en-US" b="0" dirty="0"/>
          </a:p>
          <a:p>
            <a:pPr lvl="0"/>
            <a:r>
              <a:rPr lang="es-MX" b="0" dirty="0" smtClean="0"/>
              <a:t>En cuatro </a:t>
            </a:r>
            <a:r>
              <a:rPr lang="es-MX" b="0" dirty="0"/>
              <a:t>meses de implementación emergen preguntas que se pueden responder mediante el monitoreo y la </a:t>
            </a:r>
            <a:r>
              <a:rPr lang="es-MX" b="0" dirty="0" smtClean="0"/>
              <a:t>evaluación</a:t>
            </a:r>
          </a:p>
          <a:p>
            <a:pPr lvl="1">
              <a:buFont typeface="+mj-lt"/>
              <a:buAutoNum type="arabicPeriod"/>
            </a:pPr>
            <a:r>
              <a:rPr lang="es-MX" dirty="0" smtClean="0"/>
              <a:t>¿S</a:t>
            </a:r>
            <a:r>
              <a:rPr lang="es-MX" b="0" dirty="0" smtClean="0"/>
              <a:t>ujetos </a:t>
            </a:r>
            <a:r>
              <a:rPr lang="es-MX" b="0" dirty="0"/>
              <a:t>de procesos de desarrollo </a:t>
            </a:r>
            <a:r>
              <a:rPr lang="es-MX" b="0" dirty="0" smtClean="0"/>
              <a:t>o beneficiarios </a:t>
            </a:r>
            <a:r>
              <a:rPr lang="es-MX" b="0" dirty="0"/>
              <a:t>de </a:t>
            </a:r>
            <a:r>
              <a:rPr lang="es-MX" b="0" dirty="0" smtClean="0"/>
              <a:t>“apoyos”?</a:t>
            </a:r>
            <a:endParaRPr lang="en-US" sz="3000" b="0" dirty="0"/>
          </a:p>
          <a:p>
            <a:pPr lvl="1">
              <a:buFont typeface="+mj-lt"/>
              <a:buAutoNum type="arabicPeriod"/>
            </a:pPr>
            <a:r>
              <a:rPr lang="es-MX" b="0" dirty="0" smtClean="0"/>
              <a:t>¿Lógica </a:t>
            </a:r>
            <a:r>
              <a:rPr lang="es-MX" b="0" dirty="0"/>
              <a:t>individual </a:t>
            </a:r>
            <a:r>
              <a:rPr lang="es-MX" b="0" dirty="0" smtClean="0"/>
              <a:t>o disposición a y capacidad para la </a:t>
            </a:r>
            <a:r>
              <a:rPr lang="es-MX" b="0" dirty="0"/>
              <a:t>acción </a:t>
            </a:r>
            <a:r>
              <a:rPr lang="es-MX" b="0" dirty="0" smtClean="0"/>
              <a:t>colectiva?</a:t>
            </a:r>
            <a:endParaRPr lang="en-US" sz="3000" b="0" dirty="0"/>
          </a:p>
          <a:p>
            <a:pPr lvl="1">
              <a:buFont typeface="+mj-lt"/>
              <a:buAutoNum type="arabicPeriod"/>
            </a:pPr>
            <a:r>
              <a:rPr lang="es-MX" b="0" dirty="0" smtClean="0"/>
              <a:t>¿Intermediarios cuyos verdaderos clientes </a:t>
            </a:r>
            <a:r>
              <a:rPr lang="es-MX" b="0" dirty="0"/>
              <a:t>son las dependencias federales </a:t>
            </a:r>
            <a:r>
              <a:rPr lang="es-MX" b="0" dirty="0" smtClean="0"/>
              <a:t>o prestadores </a:t>
            </a:r>
            <a:r>
              <a:rPr lang="es-MX" b="0" dirty="0"/>
              <a:t>de servicios empleados por las </a:t>
            </a:r>
            <a:r>
              <a:rPr lang="es-MX" b="0" dirty="0" smtClean="0"/>
              <a:t>participantes?</a:t>
            </a:r>
            <a:endParaRPr lang="en-US" sz="3000" b="0" dirty="0"/>
          </a:p>
          <a:p>
            <a:pPr lvl="1">
              <a:buFont typeface="+mj-lt"/>
              <a:buAutoNum type="arabicPeriod"/>
            </a:pPr>
            <a:r>
              <a:rPr lang="es-MX" b="0" dirty="0" smtClean="0"/>
              <a:t>¿Capacidades </a:t>
            </a:r>
            <a:r>
              <a:rPr lang="es-MX" b="0" dirty="0"/>
              <a:t>de las instituciones del estado para la inclusión </a:t>
            </a:r>
            <a:r>
              <a:rPr lang="es-MX" b="0" dirty="0" smtClean="0"/>
              <a:t>productiva?</a:t>
            </a:r>
            <a:endParaRPr lang="en-US" sz="3000" b="0" dirty="0"/>
          </a:p>
          <a:p>
            <a:pPr marL="457200" indent="-457200">
              <a:buFont typeface="+mj-lt"/>
              <a:buAutoNum type="arabicPeriod"/>
            </a:pPr>
            <a:endParaRPr lang="es-CL" b="0" dirty="0" smtClean="0"/>
          </a:p>
          <a:p>
            <a:pPr marL="457200" indent="-457200">
              <a:buFont typeface="+mj-lt"/>
              <a:buAutoNum type="arabicPeriod"/>
            </a:pPr>
            <a:endParaRPr lang="es-CL" b="0" dirty="0" smtClean="0"/>
          </a:p>
          <a:p>
            <a:pPr marL="457200" indent="-457200">
              <a:buFont typeface="+mj-lt"/>
              <a:buAutoNum type="arabicPeriod"/>
            </a:pPr>
            <a:endParaRPr lang="es-CL" b="0" dirty="0"/>
          </a:p>
          <a:p>
            <a:pPr marL="457200" indent="-457200">
              <a:buFont typeface="+mj-lt"/>
              <a:buAutoNum type="arabicPeriod"/>
            </a:pPr>
            <a:endParaRPr lang="es-CL" b="0" dirty="0"/>
          </a:p>
          <a:p>
            <a:pPr marL="457200" indent="-457200">
              <a:buFont typeface="+mj-lt"/>
              <a:buAutoNum type="arabicPeriod"/>
            </a:pPr>
            <a:endParaRPr lang="es-CL" b="0" dirty="0" smtClean="0"/>
          </a:p>
          <a:p>
            <a:pPr marL="457200" indent="-457200">
              <a:buFont typeface="+mj-lt"/>
              <a:buAutoNum type="arabicPeriod"/>
            </a:pPr>
            <a:endParaRPr lang="es-CL" b="0" dirty="0"/>
          </a:p>
          <a:p>
            <a:pPr marL="457200" indent="-457200">
              <a:buFont typeface="+mj-lt"/>
              <a:buAutoNum type="arabicPeriod"/>
            </a:pPr>
            <a:endParaRPr lang="es-CL" b="0" dirty="0" smtClean="0"/>
          </a:p>
          <a:p>
            <a:pPr marL="822960" lvl="1" indent="-457200">
              <a:buFont typeface="+mj-lt"/>
              <a:buAutoNum type="arabicPeriod"/>
            </a:pPr>
            <a:endParaRPr lang="es-CL" sz="2000" dirty="0" smtClean="0"/>
          </a:p>
          <a:p>
            <a:pPr marL="822960" lvl="1" indent="-457200">
              <a:buFont typeface="+mj-lt"/>
              <a:buAutoNum type="arabicPeriod"/>
            </a:pPr>
            <a:endParaRPr lang="es-CL" sz="2000" dirty="0"/>
          </a:p>
          <a:p>
            <a:pPr marL="822960" lvl="1" indent="-457200">
              <a:buFont typeface="+mj-lt"/>
              <a:buAutoNum type="arabicPeriod"/>
            </a:pPr>
            <a:endParaRPr lang="es-MX" sz="2000" dirty="0" smtClean="0"/>
          </a:p>
          <a:p>
            <a:pPr marL="457200" indent="-457200">
              <a:buFont typeface="+mj-lt"/>
              <a:buAutoNum type="arabicPeriod"/>
            </a:pPr>
            <a:endParaRPr lang="es-CL" b="0" dirty="0"/>
          </a:p>
          <a:p>
            <a:pPr marL="457200" indent="-457200">
              <a:buFont typeface="+mj-lt"/>
              <a:buAutoNum type="arabicPeriod"/>
            </a:pPr>
            <a:endParaRPr lang="es-CL" b="0" dirty="0" smtClean="0"/>
          </a:p>
          <a:p>
            <a:pPr marL="457200" indent="-457200">
              <a:buFont typeface="+mj-lt"/>
              <a:buAutoNum type="arabicPeriod"/>
            </a:pPr>
            <a:endParaRPr lang="es-CL" b="0" dirty="0"/>
          </a:p>
          <a:p>
            <a:pPr marL="457200" indent="-457200">
              <a:buFont typeface="+mj-lt"/>
              <a:buAutoNum type="arabicPeriod"/>
            </a:pPr>
            <a:endParaRPr lang="es-CL" b="0" dirty="0" smtClean="0"/>
          </a:p>
          <a:p>
            <a:pPr marL="1188720" lvl="2" indent="-457200">
              <a:buFont typeface="+mj-lt"/>
              <a:buAutoNum type="arabicPeriod"/>
            </a:pPr>
            <a:endParaRPr lang="es-CL" sz="2000" dirty="0"/>
          </a:p>
          <a:p>
            <a:pPr marL="457200" indent="-457200">
              <a:buFont typeface="+mj-lt"/>
              <a:buAutoNum type="arabicPeriod"/>
            </a:pPr>
            <a:endParaRPr lang="es-CL" b="0" dirty="0" smtClean="0"/>
          </a:p>
          <a:p>
            <a:pPr marL="457200" indent="-457200">
              <a:buFont typeface="+mj-lt"/>
              <a:buAutoNum type="arabicPeriod"/>
            </a:pPr>
            <a:endParaRPr lang="es-CL" b="0" dirty="0" smtClean="0"/>
          </a:p>
        </p:txBody>
      </p:sp>
    </p:spTree>
    <p:extLst>
      <p:ext uri="{BB962C8B-B14F-4D97-AF65-F5344CB8AC3E}">
        <p14:creationId xmlns:p14="http://schemas.microsoft.com/office/powerpoint/2010/main" val="120114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¿Sujetos de procesos de desarrollo o beneficiarios de “apoyos”?</a:t>
            </a:r>
            <a:endParaRPr lang="es-CL" sz="25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5151" y="1037442"/>
            <a:ext cx="8540496" cy="524881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es-CL" b="0" dirty="0" smtClean="0"/>
          </a:p>
          <a:p>
            <a:pPr lvl="0"/>
            <a:r>
              <a:rPr lang="es-MX" b="0" dirty="0"/>
              <a:t>Durante 17 años, solo subsidios monetarios. </a:t>
            </a:r>
            <a:endParaRPr lang="en-US" b="0" dirty="0"/>
          </a:p>
          <a:p>
            <a:pPr lvl="0"/>
            <a:r>
              <a:rPr lang="es-MX" b="0" dirty="0"/>
              <a:t>La inversión en capital humano no </a:t>
            </a:r>
            <a:r>
              <a:rPr lang="es-MX" b="0" dirty="0" smtClean="0"/>
              <a:t>parece haber generado </a:t>
            </a:r>
            <a:r>
              <a:rPr lang="es-MX" b="0" dirty="0"/>
              <a:t>desarrollo </a:t>
            </a:r>
            <a:r>
              <a:rPr lang="es-MX" b="0" dirty="0" smtClean="0"/>
              <a:t>local o territorial</a:t>
            </a:r>
            <a:endParaRPr lang="en-US" b="0" dirty="0"/>
          </a:p>
          <a:p>
            <a:r>
              <a:rPr lang="es-MX" b="0" dirty="0" smtClean="0"/>
              <a:t>Personas acostumbradas a que “les bajen apoyos” </a:t>
            </a:r>
          </a:p>
          <a:p>
            <a:pPr lvl="0"/>
            <a:r>
              <a:rPr lang="es-MX" b="0" dirty="0" smtClean="0"/>
              <a:t>Horizonte temporal de cortísimo plazo</a:t>
            </a:r>
          </a:p>
          <a:p>
            <a:pPr lvl="0"/>
            <a:endParaRPr lang="es-MX" b="0" dirty="0" smtClean="0"/>
          </a:p>
          <a:p>
            <a:pPr lvl="0"/>
            <a:r>
              <a:rPr lang="es-MX" dirty="0" smtClean="0"/>
              <a:t>¿</a:t>
            </a:r>
            <a:r>
              <a:rPr lang="es-MX" dirty="0"/>
              <a:t>Qué actitudes, capacidades y activos </a:t>
            </a:r>
            <a:r>
              <a:rPr lang="es-MX" dirty="0" smtClean="0"/>
              <a:t>tienen o pueden desarrollar en el corto plazo </a:t>
            </a:r>
            <a:r>
              <a:rPr lang="es-MX" dirty="0"/>
              <a:t>las familias </a:t>
            </a:r>
            <a:r>
              <a:rPr lang="es-MX" dirty="0" smtClean="0"/>
              <a:t>PROSPERA, </a:t>
            </a:r>
            <a:r>
              <a:rPr lang="es-MX" dirty="0"/>
              <a:t>que sean conducentes a su involucramiento activo y convencido en procesos de desarrollo productivo</a:t>
            </a:r>
            <a:r>
              <a:rPr lang="es-MX" dirty="0" smtClean="0"/>
              <a:t>? ¿Cómo?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s-CL" b="0" dirty="0" smtClean="0"/>
          </a:p>
          <a:p>
            <a:pPr marL="457200" indent="-457200">
              <a:buFont typeface="+mj-lt"/>
              <a:buAutoNum type="arabicPeriod"/>
            </a:pPr>
            <a:endParaRPr lang="es-CL" b="0" dirty="0" smtClean="0"/>
          </a:p>
          <a:p>
            <a:pPr marL="457200" indent="-457200">
              <a:buFont typeface="+mj-lt"/>
              <a:buAutoNum type="arabicPeriod"/>
            </a:pPr>
            <a:endParaRPr lang="es-CL" b="0" dirty="0"/>
          </a:p>
          <a:p>
            <a:pPr marL="457200" indent="-457200">
              <a:buFont typeface="+mj-lt"/>
              <a:buAutoNum type="arabicPeriod"/>
            </a:pPr>
            <a:endParaRPr lang="es-CL" b="0" dirty="0"/>
          </a:p>
          <a:p>
            <a:pPr marL="457200" indent="-457200">
              <a:buFont typeface="+mj-lt"/>
              <a:buAutoNum type="arabicPeriod"/>
            </a:pPr>
            <a:endParaRPr lang="es-CL" b="0" dirty="0" smtClean="0"/>
          </a:p>
          <a:p>
            <a:pPr marL="457200" indent="-457200">
              <a:buFont typeface="+mj-lt"/>
              <a:buAutoNum type="arabicPeriod"/>
            </a:pPr>
            <a:endParaRPr lang="es-CL" b="0" dirty="0"/>
          </a:p>
          <a:p>
            <a:pPr marL="457200" indent="-457200">
              <a:buFont typeface="+mj-lt"/>
              <a:buAutoNum type="arabicPeriod"/>
            </a:pPr>
            <a:endParaRPr lang="es-CL" b="0" dirty="0" smtClean="0"/>
          </a:p>
          <a:p>
            <a:pPr marL="822960" lvl="1" indent="-457200">
              <a:buFont typeface="+mj-lt"/>
              <a:buAutoNum type="arabicPeriod"/>
            </a:pPr>
            <a:endParaRPr lang="es-CL" sz="2000" dirty="0" smtClean="0"/>
          </a:p>
          <a:p>
            <a:pPr marL="822960" lvl="1" indent="-457200">
              <a:buFont typeface="+mj-lt"/>
              <a:buAutoNum type="arabicPeriod"/>
            </a:pPr>
            <a:endParaRPr lang="es-CL" sz="2000" dirty="0"/>
          </a:p>
          <a:p>
            <a:pPr marL="822960" lvl="1" indent="-457200">
              <a:buFont typeface="+mj-lt"/>
              <a:buAutoNum type="arabicPeriod"/>
            </a:pPr>
            <a:endParaRPr lang="es-MX" sz="2000" dirty="0" smtClean="0"/>
          </a:p>
          <a:p>
            <a:pPr marL="457200" indent="-457200">
              <a:buFont typeface="+mj-lt"/>
              <a:buAutoNum type="arabicPeriod"/>
            </a:pPr>
            <a:endParaRPr lang="es-CL" b="0" dirty="0"/>
          </a:p>
          <a:p>
            <a:pPr marL="457200" indent="-457200">
              <a:buFont typeface="+mj-lt"/>
              <a:buAutoNum type="arabicPeriod"/>
            </a:pPr>
            <a:endParaRPr lang="es-CL" b="0" dirty="0" smtClean="0"/>
          </a:p>
          <a:p>
            <a:pPr marL="457200" indent="-457200">
              <a:buFont typeface="+mj-lt"/>
              <a:buAutoNum type="arabicPeriod"/>
            </a:pPr>
            <a:endParaRPr lang="es-CL" b="0" dirty="0"/>
          </a:p>
          <a:p>
            <a:pPr marL="457200" indent="-457200">
              <a:buFont typeface="+mj-lt"/>
              <a:buAutoNum type="arabicPeriod"/>
            </a:pPr>
            <a:endParaRPr lang="es-CL" b="0" dirty="0" smtClean="0"/>
          </a:p>
          <a:p>
            <a:pPr marL="1188720" lvl="2" indent="-457200">
              <a:buFont typeface="+mj-lt"/>
              <a:buAutoNum type="arabicPeriod"/>
            </a:pPr>
            <a:endParaRPr lang="es-CL" sz="2000" dirty="0"/>
          </a:p>
          <a:p>
            <a:pPr marL="457200" indent="-457200">
              <a:buFont typeface="+mj-lt"/>
              <a:buAutoNum type="arabicPeriod"/>
            </a:pPr>
            <a:endParaRPr lang="es-CL" b="0" dirty="0" smtClean="0"/>
          </a:p>
          <a:p>
            <a:pPr marL="457200" indent="-457200">
              <a:buFont typeface="+mj-lt"/>
              <a:buAutoNum type="arabicPeriod"/>
            </a:pPr>
            <a:endParaRPr lang="es-CL" b="0" dirty="0" smtClean="0"/>
          </a:p>
        </p:txBody>
      </p:sp>
    </p:spTree>
    <p:extLst>
      <p:ext uri="{BB962C8B-B14F-4D97-AF65-F5344CB8AC3E}">
        <p14:creationId xmlns:p14="http://schemas.microsoft.com/office/powerpoint/2010/main" val="281724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es-MX" sz="2800" kern="1200" dirty="0">
                <a:solidFill>
                  <a:schemeClr val="accent5">
                    <a:lumMod val="50000"/>
                  </a:schemeClr>
                </a:solidFill>
                <a:latin typeface="Verdana"/>
                <a:ea typeface="+mn-ea"/>
                <a:cs typeface="+mj-cs"/>
              </a:rPr>
              <a:t>¿Lógica individual o disposición a y capacidad para la acción colectiva?</a:t>
            </a:r>
            <a:endParaRPr lang="es-CL" sz="2800" kern="1200" dirty="0">
              <a:solidFill>
                <a:schemeClr val="accent5">
                  <a:lumMod val="50000"/>
                </a:schemeClr>
              </a:solidFill>
              <a:latin typeface="Verdana"/>
              <a:ea typeface="+mn-ea"/>
              <a:cs typeface="+mj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5151" y="1037442"/>
            <a:ext cx="8540496" cy="5248810"/>
          </a:xfrm>
        </p:spPr>
        <p:txBody>
          <a:bodyPr>
            <a:normAutofit/>
          </a:bodyPr>
          <a:lstStyle/>
          <a:p>
            <a:pPr lvl="0"/>
            <a:endParaRPr lang="es-MX" b="0" dirty="0" smtClean="0"/>
          </a:p>
          <a:p>
            <a:pPr lvl="0"/>
            <a:r>
              <a:rPr lang="es-MX" b="0" dirty="0" smtClean="0"/>
              <a:t>Durante </a:t>
            </a:r>
            <a:r>
              <a:rPr lang="es-MX" b="0" dirty="0"/>
              <a:t>17 años, relación del estado es con familias </a:t>
            </a:r>
            <a:r>
              <a:rPr lang="es-MX" b="0" dirty="0" smtClean="0"/>
              <a:t>individuales</a:t>
            </a:r>
          </a:p>
          <a:p>
            <a:r>
              <a:rPr lang="es-MX" b="0" dirty="0"/>
              <a:t>Desarrollo productivo requiere algún grado de acción colectiva pues requiere modificar las condiciones del entorno y las relaciones de las familias con agentes externos (incluyendo prominentemente agentes de mercados)</a:t>
            </a:r>
          </a:p>
          <a:p>
            <a:pPr lvl="0"/>
            <a:endParaRPr lang="en-US" b="0" dirty="0"/>
          </a:p>
          <a:p>
            <a:pPr lvl="0"/>
            <a:endParaRPr lang="es-MX" b="0" dirty="0" smtClean="0"/>
          </a:p>
          <a:p>
            <a:r>
              <a:rPr lang="es-MX" dirty="0" smtClean="0"/>
              <a:t>¿</a:t>
            </a:r>
            <a:r>
              <a:rPr lang="es-MX" dirty="0"/>
              <a:t>Qué disposición y capacidades tienen </a:t>
            </a:r>
            <a:r>
              <a:rPr lang="es-MX" dirty="0" smtClean="0"/>
              <a:t>o pueden desarrollar las </a:t>
            </a:r>
            <a:r>
              <a:rPr lang="es-MX" dirty="0"/>
              <a:t>familias PROSPERA para involucrarse activa y convencidamente en procesos de </a:t>
            </a:r>
            <a:r>
              <a:rPr lang="es-MX" dirty="0" smtClean="0"/>
              <a:t>acción colectiva a escala local y territorial? ¿Cómo?</a:t>
            </a:r>
            <a:endParaRPr lang="es-CL" dirty="0" smtClean="0"/>
          </a:p>
          <a:p>
            <a:pPr marL="457200" indent="-457200">
              <a:buFont typeface="+mj-lt"/>
              <a:buAutoNum type="arabicPeriod"/>
            </a:pPr>
            <a:endParaRPr lang="es-CL" b="0" dirty="0"/>
          </a:p>
          <a:p>
            <a:pPr marL="457200" indent="-457200">
              <a:buFont typeface="+mj-lt"/>
              <a:buAutoNum type="arabicPeriod"/>
            </a:pPr>
            <a:endParaRPr lang="es-CL" b="0" dirty="0"/>
          </a:p>
          <a:p>
            <a:pPr marL="457200" indent="-457200">
              <a:buFont typeface="+mj-lt"/>
              <a:buAutoNum type="arabicPeriod"/>
            </a:pPr>
            <a:endParaRPr lang="es-CL" b="0" dirty="0" smtClean="0"/>
          </a:p>
          <a:p>
            <a:pPr marL="457200" indent="-457200">
              <a:buFont typeface="+mj-lt"/>
              <a:buAutoNum type="arabicPeriod"/>
            </a:pPr>
            <a:endParaRPr lang="es-CL" b="0" dirty="0"/>
          </a:p>
          <a:p>
            <a:pPr marL="457200" indent="-457200">
              <a:buFont typeface="+mj-lt"/>
              <a:buAutoNum type="arabicPeriod"/>
            </a:pPr>
            <a:endParaRPr lang="es-CL" b="0" dirty="0" smtClean="0"/>
          </a:p>
          <a:p>
            <a:pPr marL="822960" lvl="1" indent="-457200">
              <a:buFont typeface="+mj-lt"/>
              <a:buAutoNum type="arabicPeriod"/>
            </a:pPr>
            <a:endParaRPr lang="es-CL" sz="2000" dirty="0" smtClean="0"/>
          </a:p>
          <a:p>
            <a:pPr marL="822960" lvl="1" indent="-457200">
              <a:buFont typeface="+mj-lt"/>
              <a:buAutoNum type="arabicPeriod"/>
            </a:pPr>
            <a:endParaRPr lang="es-CL" sz="2000" dirty="0"/>
          </a:p>
          <a:p>
            <a:pPr marL="822960" lvl="1" indent="-457200">
              <a:buFont typeface="+mj-lt"/>
              <a:buAutoNum type="arabicPeriod"/>
            </a:pPr>
            <a:endParaRPr lang="es-MX" sz="2000" dirty="0" smtClean="0"/>
          </a:p>
          <a:p>
            <a:pPr marL="457200" indent="-457200">
              <a:buFont typeface="+mj-lt"/>
              <a:buAutoNum type="arabicPeriod"/>
            </a:pPr>
            <a:endParaRPr lang="es-CL" b="0" dirty="0"/>
          </a:p>
          <a:p>
            <a:pPr marL="457200" indent="-457200">
              <a:buFont typeface="+mj-lt"/>
              <a:buAutoNum type="arabicPeriod"/>
            </a:pPr>
            <a:endParaRPr lang="es-CL" b="0" dirty="0" smtClean="0"/>
          </a:p>
          <a:p>
            <a:pPr marL="457200" indent="-457200">
              <a:buFont typeface="+mj-lt"/>
              <a:buAutoNum type="arabicPeriod"/>
            </a:pPr>
            <a:endParaRPr lang="es-CL" b="0" dirty="0"/>
          </a:p>
          <a:p>
            <a:pPr marL="457200" indent="-457200">
              <a:buFont typeface="+mj-lt"/>
              <a:buAutoNum type="arabicPeriod"/>
            </a:pPr>
            <a:endParaRPr lang="es-CL" b="0" dirty="0" smtClean="0"/>
          </a:p>
          <a:p>
            <a:pPr marL="1188720" lvl="2" indent="-457200">
              <a:buFont typeface="+mj-lt"/>
              <a:buAutoNum type="arabicPeriod"/>
            </a:pPr>
            <a:endParaRPr lang="es-CL" sz="2000" dirty="0"/>
          </a:p>
          <a:p>
            <a:pPr marL="457200" indent="-457200">
              <a:buFont typeface="+mj-lt"/>
              <a:buAutoNum type="arabicPeriod"/>
            </a:pPr>
            <a:endParaRPr lang="es-CL" b="0" dirty="0" smtClean="0"/>
          </a:p>
          <a:p>
            <a:pPr marL="457200" indent="-457200">
              <a:buFont typeface="+mj-lt"/>
              <a:buAutoNum type="arabicPeriod"/>
            </a:pPr>
            <a:endParaRPr lang="es-CL" b="0" dirty="0" smtClean="0"/>
          </a:p>
        </p:txBody>
      </p:sp>
    </p:spTree>
    <p:extLst>
      <p:ext uri="{BB962C8B-B14F-4D97-AF65-F5344CB8AC3E}">
        <p14:creationId xmlns:p14="http://schemas.microsoft.com/office/powerpoint/2010/main" val="322536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es-MX" sz="2800" kern="1200" dirty="0" smtClean="0">
                <a:solidFill>
                  <a:schemeClr val="accent5">
                    <a:lumMod val="50000"/>
                  </a:schemeClr>
                </a:solidFill>
                <a:latin typeface="Verdana"/>
                <a:ea typeface="+mn-ea"/>
                <a:cs typeface="+mj-cs"/>
              </a:rPr>
              <a:t>¿Intermediarios </a:t>
            </a:r>
            <a:r>
              <a:rPr lang="es-MX" sz="2800" kern="1200" dirty="0">
                <a:solidFill>
                  <a:schemeClr val="accent5">
                    <a:lumMod val="50000"/>
                  </a:schemeClr>
                </a:solidFill>
                <a:latin typeface="Verdana"/>
                <a:ea typeface="+mn-ea"/>
                <a:cs typeface="+mj-cs"/>
              </a:rPr>
              <a:t>vs prestadores de </a:t>
            </a:r>
            <a:r>
              <a:rPr lang="es-MX" sz="2800" kern="1200" dirty="0" smtClean="0">
                <a:solidFill>
                  <a:schemeClr val="accent5">
                    <a:lumMod val="50000"/>
                  </a:schemeClr>
                </a:solidFill>
                <a:latin typeface="Verdana"/>
                <a:ea typeface="+mn-ea"/>
                <a:cs typeface="+mj-cs"/>
              </a:rPr>
              <a:t>servicios?</a:t>
            </a:r>
            <a:endParaRPr lang="es-CL" sz="2800" kern="1200" dirty="0">
              <a:solidFill>
                <a:schemeClr val="accent5">
                  <a:lumMod val="50000"/>
                </a:schemeClr>
              </a:solidFill>
              <a:latin typeface="Verdana"/>
              <a:ea typeface="+mn-ea"/>
              <a:cs typeface="+mj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5151" y="1037442"/>
            <a:ext cx="8540496" cy="5248810"/>
          </a:xfrm>
        </p:spPr>
        <p:txBody>
          <a:bodyPr>
            <a:normAutofit/>
          </a:bodyPr>
          <a:lstStyle/>
          <a:p>
            <a:pPr lvl="0"/>
            <a:endParaRPr lang="es-MX" b="0" dirty="0" smtClean="0"/>
          </a:p>
          <a:p>
            <a:pPr lvl="0"/>
            <a:r>
              <a:rPr lang="es-MX" b="0" dirty="0"/>
              <a:t>Durante 20 años se ha desarrollado un “mercado” de agentes que intermedian entre los programas productivos y los beneficiarios</a:t>
            </a:r>
            <a:endParaRPr lang="en-US" b="0" dirty="0"/>
          </a:p>
          <a:p>
            <a:pPr lvl="0"/>
            <a:r>
              <a:rPr lang="es-MX" b="0" dirty="0"/>
              <a:t>“Ventanilleros”</a:t>
            </a:r>
            <a:endParaRPr lang="en-US" b="0" dirty="0"/>
          </a:p>
          <a:p>
            <a:pPr lvl="0"/>
            <a:r>
              <a:rPr lang="es-MX" b="0" dirty="0" smtClean="0"/>
              <a:t>Aunque </a:t>
            </a:r>
            <a:r>
              <a:rPr lang="es-MX" b="0" dirty="0"/>
              <a:t>hay </a:t>
            </a:r>
            <a:r>
              <a:rPr lang="es-MX" b="0" dirty="0" smtClean="0"/>
              <a:t>agentes capaces </a:t>
            </a:r>
            <a:r>
              <a:rPr lang="es-MX" b="0" dirty="0"/>
              <a:t>y </a:t>
            </a:r>
            <a:r>
              <a:rPr lang="es-MX" b="0" dirty="0" smtClean="0"/>
              <a:t>honestos</a:t>
            </a:r>
            <a:r>
              <a:rPr lang="es-MX" b="0" dirty="0"/>
              <a:t>, también hay mucha corrupción y </a:t>
            </a:r>
            <a:r>
              <a:rPr lang="es-MX" b="0" dirty="0" smtClean="0"/>
              <a:t>clientelismo</a:t>
            </a:r>
          </a:p>
          <a:p>
            <a:pPr lvl="0"/>
            <a:endParaRPr lang="en-US" b="0" dirty="0"/>
          </a:p>
          <a:p>
            <a:pPr lvl="0"/>
            <a:r>
              <a:rPr lang="es-MX" dirty="0"/>
              <a:t>¿Qué actitudes y qué capacidades tienen </a:t>
            </a:r>
            <a:r>
              <a:rPr lang="es-MX" dirty="0" smtClean="0"/>
              <a:t>o pueden fortalecer las </a:t>
            </a:r>
            <a:r>
              <a:rPr lang="es-MX" dirty="0"/>
              <a:t>agencias de desarrollo y los profesionistas individuales, para ser prestadores de servicios cuyos clientes efectivos </a:t>
            </a:r>
            <a:r>
              <a:rPr lang="es-MX" dirty="0" smtClean="0"/>
              <a:t>sean las </a:t>
            </a:r>
            <a:r>
              <a:rPr lang="es-MX" dirty="0"/>
              <a:t>familias participantes y sus organizaciones? </a:t>
            </a:r>
            <a:r>
              <a:rPr lang="es-MX" dirty="0" smtClean="0"/>
              <a:t>¿Cómo?</a:t>
            </a:r>
            <a:endParaRPr lang="en-US" dirty="0"/>
          </a:p>
          <a:p>
            <a:endParaRPr lang="es-CL" b="0" dirty="0"/>
          </a:p>
          <a:p>
            <a:pPr marL="457200" indent="-457200">
              <a:buFont typeface="+mj-lt"/>
              <a:buAutoNum type="arabicPeriod"/>
            </a:pPr>
            <a:endParaRPr lang="es-CL" b="0" dirty="0"/>
          </a:p>
          <a:p>
            <a:pPr marL="457200" indent="-457200">
              <a:buFont typeface="+mj-lt"/>
              <a:buAutoNum type="arabicPeriod"/>
            </a:pPr>
            <a:endParaRPr lang="es-CL" b="0" dirty="0" smtClean="0"/>
          </a:p>
          <a:p>
            <a:pPr marL="457200" indent="-457200">
              <a:buFont typeface="+mj-lt"/>
              <a:buAutoNum type="arabicPeriod"/>
            </a:pPr>
            <a:endParaRPr lang="es-CL" b="0" dirty="0"/>
          </a:p>
          <a:p>
            <a:pPr marL="457200" indent="-457200">
              <a:buFont typeface="+mj-lt"/>
              <a:buAutoNum type="arabicPeriod"/>
            </a:pPr>
            <a:endParaRPr lang="es-CL" b="0" dirty="0" smtClean="0"/>
          </a:p>
          <a:p>
            <a:pPr marL="822960" lvl="1" indent="-457200">
              <a:buFont typeface="+mj-lt"/>
              <a:buAutoNum type="arabicPeriod"/>
            </a:pPr>
            <a:endParaRPr lang="es-CL" sz="2000" dirty="0" smtClean="0"/>
          </a:p>
          <a:p>
            <a:pPr marL="822960" lvl="1" indent="-457200">
              <a:buFont typeface="+mj-lt"/>
              <a:buAutoNum type="arabicPeriod"/>
            </a:pPr>
            <a:endParaRPr lang="es-CL" sz="2000" dirty="0"/>
          </a:p>
          <a:p>
            <a:pPr marL="822960" lvl="1" indent="-457200">
              <a:buFont typeface="+mj-lt"/>
              <a:buAutoNum type="arabicPeriod"/>
            </a:pPr>
            <a:endParaRPr lang="es-MX" sz="2000" dirty="0" smtClean="0"/>
          </a:p>
          <a:p>
            <a:pPr marL="457200" indent="-457200">
              <a:buFont typeface="+mj-lt"/>
              <a:buAutoNum type="arabicPeriod"/>
            </a:pPr>
            <a:endParaRPr lang="es-CL" b="0" dirty="0"/>
          </a:p>
          <a:p>
            <a:pPr marL="457200" indent="-457200">
              <a:buFont typeface="+mj-lt"/>
              <a:buAutoNum type="arabicPeriod"/>
            </a:pPr>
            <a:endParaRPr lang="es-CL" b="0" dirty="0" smtClean="0"/>
          </a:p>
          <a:p>
            <a:pPr marL="457200" indent="-457200">
              <a:buFont typeface="+mj-lt"/>
              <a:buAutoNum type="arabicPeriod"/>
            </a:pPr>
            <a:endParaRPr lang="es-CL" b="0" dirty="0"/>
          </a:p>
          <a:p>
            <a:pPr marL="457200" indent="-457200">
              <a:buFont typeface="+mj-lt"/>
              <a:buAutoNum type="arabicPeriod"/>
            </a:pPr>
            <a:endParaRPr lang="es-CL" b="0" dirty="0" smtClean="0"/>
          </a:p>
          <a:p>
            <a:pPr marL="1188720" lvl="2" indent="-457200">
              <a:buFont typeface="+mj-lt"/>
              <a:buAutoNum type="arabicPeriod"/>
            </a:pPr>
            <a:endParaRPr lang="es-CL" sz="2000" dirty="0"/>
          </a:p>
          <a:p>
            <a:pPr marL="457200" indent="-457200">
              <a:buFont typeface="+mj-lt"/>
              <a:buAutoNum type="arabicPeriod"/>
            </a:pPr>
            <a:endParaRPr lang="es-CL" b="0" dirty="0" smtClean="0"/>
          </a:p>
          <a:p>
            <a:pPr marL="457200" indent="-457200">
              <a:buFont typeface="+mj-lt"/>
              <a:buAutoNum type="arabicPeriod"/>
            </a:pPr>
            <a:endParaRPr lang="es-CL" b="0" dirty="0" smtClean="0"/>
          </a:p>
        </p:txBody>
      </p:sp>
    </p:spTree>
    <p:extLst>
      <p:ext uri="{BB962C8B-B14F-4D97-AF65-F5344CB8AC3E}">
        <p14:creationId xmlns:p14="http://schemas.microsoft.com/office/powerpoint/2010/main" val="15298634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lvl="0"/>
            <a:r>
              <a:rPr lang="es-ES" sz="3000" dirty="0" smtClean="0"/>
              <a:t>¿Para qué una estrategia de inclusión productiva rural?</a:t>
            </a:r>
            <a:endParaRPr lang="es-ES" sz="3000" dirty="0"/>
          </a:p>
        </p:txBody>
      </p:sp>
    </p:spTree>
    <p:extLst>
      <p:ext uri="{BB962C8B-B14F-4D97-AF65-F5344CB8AC3E}">
        <p14:creationId xmlns:p14="http://schemas.microsoft.com/office/powerpoint/2010/main" val="165967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es-MX" sz="2800" kern="1200" dirty="0">
                <a:solidFill>
                  <a:schemeClr val="accent5">
                    <a:lumMod val="50000"/>
                  </a:schemeClr>
                </a:solidFill>
                <a:latin typeface="Verdana"/>
                <a:ea typeface="+mn-ea"/>
                <a:cs typeface="+mj-cs"/>
              </a:rPr>
              <a:t>¿Capacidades de las instituciones del estado para la inclusión productiva</a:t>
            </a:r>
            <a:r>
              <a:rPr lang="es-MX" sz="2800" kern="1200" dirty="0" smtClean="0">
                <a:solidFill>
                  <a:schemeClr val="accent5">
                    <a:lumMod val="50000"/>
                  </a:schemeClr>
                </a:solidFill>
                <a:latin typeface="Verdana"/>
                <a:ea typeface="+mn-ea"/>
                <a:cs typeface="+mj-cs"/>
              </a:rPr>
              <a:t>?</a:t>
            </a:r>
            <a:endParaRPr lang="es-CL" sz="2800" kern="1200" dirty="0">
              <a:solidFill>
                <a:schemeClr val="accent5">
                  <a:lumMod val="50000"/>
                </a:schemeClr>
              </a:solidFill>
              <a:latin typeface="Verdana"/>
              <a:ea typeface="+mn-ea"/>
              <a:cs typeface="+mj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5151" y="1037442"/>
            <a:ext cx="8540496" cy="5248810"/>
          </a:xfrm>
        </p:spPr>
        <p:txBody>
          <a:bodyPr>
            <a:normAutofit/>
          </a:bodyPr>
          <a:lstStyle/>
          <a:p>
            <a:pPr lvl="0"/>
            <a:endParaRPr lang="es-MX" b="0" dirty="0" smtClean="0"/>
          </a:p>
          <a:p>
            <a:pPr marL="457200" indent="-457200">
              <a:buFont typeface="+mj-lt"/>
              <a:buAutoNum type="arabicPeriod"/>
            </a:pPr>
            <a:endParaRPr lang="es-CL" b="0" dirty="0"/>
          </a:p>
          <a:p>
            <a:pPr lvl="0"/>
            <a:r>
              <a:rPr lang="es-MX" b="0" dirty="0"/>
              <a:t>PROSPERA </a:t>
            </a:r>
            <a:r>
              <a:rPr lang="es-MX" b="0" dirty="0" smtClean="0"/>
              <a:t>- capacidades</a:t>
            </a:r>
            <a:r>
              <a:rPr lang="es-MX" b="0" dirty="0"/>
              <a:t>, </a:t>
            </a:r>
            <a:r>
              <a:rPr lang="es-MX" b="0" dirty="0" smtClean="0"/>
              <a:t>tecnologías, cultura </a:t>
            </a:r>
            <a:r>
              <a:rPr lang="es-MX" b="0" dirty="0"/>
              <a:t>y reglas para diseñar y gestionar transferencias </a:t>
            </a:r>
            <a:r>
              <a:rPr lang="es-MX" b="0" dirty="0" smtClean="0"/>
              <a:t>monetarias</a:t>
            </a:r>
            <a:endParaRPr lang="en-US" b="0" dirty="0"/>
          </a:p>
          <a:p>
            <a:pPr lvl="0"/>
            <a:r>
              <a:rPr lang="es-MX" b="0" dirty="0" smtClean="0"/>
              <a:t>Dependencias de desarrollo productivo - “</a:t>
            </a:r>
            <a:r>
              <a:rPr lang="es-MX" b="0" dirty="0"/>
              <a:t>bajar apoyos” </a:t>
            </a:r>
            <a:r>
              <a:rPr lang="es-MX" b="0" dirty="0" smtClean="0"/>
              <a:t>a través de operadores, </a:t>
            </a:r>
            <a:r>
              <a:rPr lang="es-MX" b="0" dirty="0"/>
              <a:t>con sistema de “ventanilla”</a:t>
            </a:r>
            <a:endParaRPr lang="en-US" b="0" dirty="0"/>
          </a:p>
          <a:p>
            <a:pPr lvl="0"/>
            <a:r>
              <a:rPr lang="es-MX" b="0" dirty="0"/>
              <a:t>Ninguna dependencia ha generado una cultura y una práctica de articularse con las demás para prestar servicios </a:t>
            </a:r>
            <a:r>
              <a:rPr lang="es-MX" b="0" dirty="0" smtClean="0"/>
              <a:t>complementarios</a:t>
            </a:r>
          </a:p>
          <a:p>
            <a:pPr lvl="0"/>
            <a:endParaRPr lang="en-US" b="0" dirty="0"/>
          </a:p>
          <a:p>
            <a:pPr lvl="0"/>
            <a:r>
              <a:rPr lang="es-MX" dirty="0"/>
              <a:t>¿Qué actitudes y qué capacidades tienen los funcionarios públicos </a:t>
            </a:r>
            <a:r>
              <a:rPr lang="es-MX" dirty="0" smtClean="0"/>
              <a:t>y las organizaciones gubernamentales a todos los niveles, </a:t>
            </a:r>
            <a:r>
              <a:rPr lang="es-MX" dirty="0"/>
              <a:t>para implementar la estrategia de inclusión productiva</a:t>
            </a:r>
            <a:r>
              <a:rPr lang="es-MX" dirty="0" smtClean="0"/>
              <a:t>? ¿Cómo?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s-CL" b="0" dirty="0" smtClean="0"/>
          </a:p>
          <a:p>
            <a:pPr marL="457200" indent="-457200">
              <a:buFont typeface="+mj-lt"/>
              <a:buAutoNum type="arabicPeriod"/>
            </a:pPr>
            <a:endParaRPr lang="es-CL" b="0" dirty="0"/>
          </a:p>
          <a:p>
            <a:pPr marL="457200" indent="-457200">
              <a:buFont typeface="+mj-lt"/>
              <a:buAutoNum type="arabicPeriod"/>
            </a:pPr>
            <a:endParaRPr lang="es-CL" b="0" dirty="0" smtClean="0"/>
          </a:p>
          <a:p>
            <a:pPr marL="822960" lvl="1" indent="-457200">
              <a:buFont typeface="+mj-lt"/>
              <a:buAutoNum type="arabicPeriod"/>
            </a:pPr>
            <a:endParaRPr lang="es-CL" sz="2000" dirty="0" smtClean="0"/>
          </a:p>
          <a:p>
            <a:pPr marL="822960" lvl="1" indent="-457200">
              <a:buFont typeface="+mj-lt"/>
              <a:buAutoNum type="arabicPeriod"/>
            </a:pPr>
            <a:endParaRPr lang="es-CL" sz="2000" dirty="0"/>
          </a:p>
          <a:p>
            <a:pPr marL="822960" lvl="1" indent="-457200">
              <a:buFont typeface="+mj-lt"/>
              <a:buAutoNum type="arabicPeriod"/>
            </a:pPr>
            <a:endParaRPr lang="es-MX" sz="2000" dirty="0" smtClean="0"/>
          </a:p>
          <a:p>
            <a:pPr marL="457200" indent="-457200">
              <a:buFont typeface="+mj-lt"/>
              <a:buAutoNum type="arabicPeriod"/>
            </a:pPr>
            <a:endParaRPr lang="es-CL" b="0" dirty="0"/>
          </a:p>
          <a:p>
            <a:pPr marL="457200" indent="-457200">
              <a:buFont typeface="+mj-lt"/>
              <a:buAutoNum type="arabicPeriod"/>
            </a:pPr>
            <a:endParaRPr lang="es-CL" b="0" dirty="0" smtClean="0"/>
          </a:p>
          <a:p>
            <a:pPr marL="457200" indent="-457200">
              <a:buFont typeface="+mj-lt"/>
              <a:buAutoNum type="arabicPeriod"/>
            </a:pPr>
            <a:endParaRPr lang="es-CL" b="0" dirty="0"/>
          </a:p>
          <a:p>
            <a:pPr marL="457200" indent="-457200">
              <a:buFont typeface="+mj-lt"/>
              <a:buAutoNum type="arabicPeriod"/>
            </a:pPr>
            <a:endParaRPr lang="es-CL" b="0" dirty="0" smtClean="0"/>
          </a:p>
          <a:p>
            <a:pPr marL="1188720" lvl="2" indent="-457200">
              <a:buFont typeface="+mj-lt"/>
              <a:buAutoNum type="arabicPeriod"/>
            </a:pPr>
            <a:endParaRPr lang="es-CL" sz="2000" dirty="0"/>
          </a:p>
          <a:p>
            <a:pPr marL="457200" indent="-457200">
              <a:buFont typeface="+mj-lt"/>
              <a:buAutoNum type="arabicPeriod"/>
            </a:pPr>
            <a:endParaRPr lang="es-CL" b="0" dirty="0" smtClean="0"/>
          </a:p>
          <a:p>
            <a:pPr marL="457200" indent="-457200">
              <a:buFont typeface="+mj-lt"/>
              <a:buAutoNum type="arabicPeriod"/>
            </a:pPr>
            <a:endParaRPr lang="es-CL" b="0" dirty="0" smtClean="0"/>
          </a:p>
        </p:txBody>
      </p:sp>
    </p:spTree>
    <p:extLst>
      <p:ext uri="{BB962C8B-B14F-4D97-AF65-F5344CB8AC3E}">
        <p14:creationId xmlns:p14="http://schemas.microsoft.com/office/powerpoint/2010/main" val="3213097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es-MX" sz="2800" kern="1200" dirty="0" smtClean="0">
                <a:solidFill>
                  <a:schemeClr val="accent5">
                    <a:lumMod val="50000"/>
                  </a:schemeClr>
                </a:solidFill>
                <a:latin typeface="Verdana"/>
                <a:ea typeface="+mn-ea"/>
                <a:cs typeface="+mj-cs"/>
              </a:rPr>
              <a:t>Conclusiones</a:t>
            </a:r>
            <a:endParaRPr lang="es-CL" sz="2800" kern="1200" dirty="0">
              <a:solidFill>
                <a:schemeClr val="accent5">
                  <a:lumMod val="50000"/>
                </a:schemeClr>
              </a:solidFill>
              <a:latin typeface="Verdana"/>
              <a:ea typeface="+mn-ea"/>
              <a:cs typeface="+mj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5151" y="1037442"/>
            <a:ext cx="8540496" cy="5248810"/>
          </a:xfrm>
        </p:spPr>
        <p:txBody>
          <a:bodyPr>
            <a:normAutofit/>
          </a:bodyPr>
          <a:lstStyle/>
          <a:p>
            <a:pPr lvl="0"/>
            <a:endParaRPr lang="es-MX" b="0" dirty="0" smtClean="0"/>
          </a:p>
          <a:p>
            <a:pPr marL="457200" indent="-457200">
              <a:buFont typeface="+mj-lt"/>
              <a:buAutoNum type="arabicPeriod"/>
            </a:pPr>
            <a:endParaRPr lang="es-CL" b="0" dirty="0"/>
          </a:p>
          <a:p>
            <a:pPr marL="457200" indent="-457200">
              <a:buFont typeface="+mj-lt"/>
              <a:buAutoNum type="arabicPeriod"/>
            </a:pPr>
            <a:r>
              <a:rPr lang="es-MX" b="0" dirty="0" smtClean="0"/>
              <a:t>La inclusión productiva rural es necesaria para acelerar significativamente la reducción de la pobreza y el desarrollo económico rural</a:t>
            </a:r>
            <a:endParaRPr lang="es-MX" b="0" dirty="0"/>
          </a:p>
          <a:p>
            <a:pPr marL="457200" indent="-457200">
              <a:buFont typeface="+mj-lt"/>
              <a:buAutoNum type="arabicPeriod"/>
            </a:pPr>
            <a:r>
              <a:rPr lang="es-MX" b="0" dirty="0"/>
              <a:t>Las tres políticas son perfectamente convergentes y ofrecen una ventana de oportunidad que no </a:t>
            </a:r>
            <a:r>
              <a:rPr lang="es-MX" b="0" dirty="0" smtClean="0"/>
              <a:t>había </a:t>
            </a:r>
            <a:r>
              <a:rPr lang="es-MX" b="0" dirty="0"/>
              <a:t>existido en al menos 20 </a:t>
            </a:r>
            <a:r>
              <a:rPr lang="es-MX" b="0" dirty="0" smtClean="0"/>
              <a:t>años</a:t>
            </a:r>
          </a:p>
          <a:p>
            <a:pPr marL="457200" indent="-457200">
              <a:buFont typeface="+mj-lt"/>
              <a:buAutoNum type="arabicPeriod"/>
            </a:pPr>
            <a:r>
              <a:rPr lang="es-MX" b="0" dirty="0" smtClean="0"/>
              <a:t>Es perfectamente posible hacerlo</a:t>
            </a:r>
          </a:p>
          <a:p>
            <a:pPr marL="457200" indent="-457200">
              <a:buFont typeface="+mj-lt"/>
              <a:buAutoNum type="arabicPeriod"/>
            </a:pPr>
            <a:r>
              <a:rPr lang="es-MX" b="0" dirty="0" smtClean="0"/>
              <a:t>El desafío principal es desactivas las inercias de la estrategia precedente en las dependencias del gobierno, los agentes de desarrollo y las propias familias rurales en condición de pobreza</a:t>
            </a:r>
          </a:p>
          <a:p>
            <a:pPr marL="457200" indent="-457200">
              <a:buFont typeface="+mj-lt"/>
              <a:buAutoNum type="arabicPeriod"/>
            </a:pPr>
            <a:r>
              <a:rPr lang="es-MX" b="0" dirty="0" smtClean="0"/>
              <a:t>El monitoreo y evaluación deben tener un objetivo prioritario de apoyar el aprendizaje del país en su camino de construir </a:t>
            </a:r>
          </a:p>
        </p:txBody>
      </p:sp>
    </p:spTree>
    <p:extLst>
      <p:ext uri="{BB962C8B-B14F-4D97-AF65-F5344CB8AC3E}">
        <p14:creationId xmlns:p14="http://schemas.microsoft.com/office/powerpoint/2010/main" val="274771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" y="1122619"/>
            <a:ext cx="8778240" cy="1892808"/>
          </a:xfrm>
        </p:spPr>
        <p:txBody>
          <a:bodyPr/>
          <a:lstStyle/>
          <a:p>
            <a:r>
              <a:rPr lang="es-CL" sz="3000" b="1" dirty="0" smtClean="0"/>
              <a:t/>
            </a:r>
            <a:br>
              <a:rPr lang="es-CL" sz="3000" b="1" dirty="0" smtClean="0"/>
            </a:br>
            <a:r>
              <a:rPr lang="es-CL" sz="3000" b="1" dirty="0"/>
              <a:t/>
            </a:r>
            <a:br>
              <a:rPr lang="es-CL" sz="3000" b="1" dirty="0"/>
            </a:br>
            <a:r>
              <a:rPr lang="es-CL" sz="3000" b="1" dirty="0" smtClean="0"/>
              <a:t/>
            </a:r>
            <a:br>
              <a:rPr lang="es-CL" sz="3000" b="1" dirty="0" smtClean="0"/>
            </a:br>
            <a:r>
              <a:rPr lang="es-CL" sz="2500" b="1" dirty="0" smtClean="0"/>
              <a:t>Gracias</a:t>
            </a:r>
            <a:br>
              <a:rPr lang="es-CL" sz="2500" b="1" dirty="0" smtClean="0"/>
            </a:br>
            <a:r>
              <a:rPr lang="es-CL" sz="2500" b="1" dirty="0"/>
              <a:t/>
            </a:r>
            <a:br>
              <a:rPr lang="es-CL" sz="2500" b="1" dirty="0"/>
            </a:br>
            <a:r>
              <a:rPr lang="es-CL" sz="2500" b="1" dirty="0" smtClean="0"/>
              <a:t>jberdegue@rimisp.org </a:t>
            </a:r>
            <a:r>
              <a:rPr lang="es-CL" sz="3000" b="1" dirty="0" smtClean="0"/>
              <a:t/>
            </a:r>
            <a:br>
              <a:rPr lang="es-CL" sz="3000" b="1" dirty="0" smtClean="0"/>
            </a:br>
            <a:r>
              <a:rPr lang="es-CL" sz="3000" b="1" dirty="0" smtClean="0"/>
              <a:t/>
            </a:r>
            <a:br>
              <a:rPr lang="es-CL" sz="3000" b="1" dirty="0" smtClean="0"/>
            </a:br>
            <a:endParaRPr lang="es-CL" sz="3000" b="1" dirty="0"/>
          </a:p>
        </p:txBody>
      </p:sp>
    </p:spTree>
    <p:extLst>
      <p:ext uri="{BB962C8B-B14F-4D97-AF65-F5344CB8AC3E}">
        <p14:creationId xmlns:p14="http://schemas.microsoft.com/office/powerpoint/2010/main" val="258622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Definición</a:t>
            </a:r>
            <a:endParaRPr lang="es-C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5151" y="1047173"/>
            <a:ext cx="8540496" cy="52488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L" b="0" dirty="0" smtClean="0">
              <a:solidFill>
                <a:schemeClr val="tx1"/>
              </a:solidFill>
            </a:endParaRPr>
          </a:p>
          <a:p>
            <a:endParaRPr lang="es-CL" b="0" dirty="0" smtClean="0">
              <a:solidFill>
                <a:schemeClr val="tx1"/>
              </a:solidFill>
            </a:endParaRPr>
          </a:p>
          <a:p>
            <a:r>
              <a:rPr lang="es-CL" b="0" dirty="0" smtClean="0">
                <a:solidFill>
                  <a:schemeClr val="tx1"/>
                </a:solidFill>
              </a:rPr>
              <a:t>Inclusión productiva rural - la condición en la cual las personas y comunidades rurales en condición de pobreza y vulnerabilidad tienen </a:t>
            </a:r>
            <a:r>
              <a:rPr lang="es-CL" dirty="0" smtClean="0">
                <a:solidFill>
                  <a:schemeClr val="tx1"/>
                </a:solidFill>
              </a:rPr>
              <a:t>acceso a las </a:t>
            </a:r>
            <a:r>
              <a:rPr lang="es-CL" dirty="0">
                <a:solidFill>
                  <a:schemeClr val="tx1"/>
                </a:solidFill>
              </a:rPr>
              <a:t>oportunidades </a:t>
            </a:r>
            <a:r>
              <a:rPr lang="es-CL" b="0" dirty="0">
                <a:solidFill>
                  <a:schemeClr val="tx1"/>
                </a:solidFill>
              </a:rPr>
              <a:t>para </a:t>
            </a:r>
            <a:r>
              <a:rPr lang="es-CL" b="0" dirty="0" smtClean="0">
                <a:solidFill>
                  <a:schemeClr val="tx1"/>
                </a:solidFill>
              </a:rPr>
              <a:t>trabajar más productivamente, y cuentan con las </a:t>
            </a:r>
            <a:r>
              <a:rPr lang="es-CL" dirty="0" smtClean="0">
                <a:solidFill>
                  <a:schemeClr val="tx1"/>
                </a:solidFill>
              </a:rPr>
              <a:t>capacidades y activos suficientes</a:t>
            </a:r>
            <a:r>
              <a:rPr lang="es-CL" b="0" dirty="0" smtClean="0">
                <a:solidFill>
                  <a:schemeClr val="tx1"/>
                </a:solidFill>
              </a:rPr>
              <a:t> para ello</a:t>
            </a:r>
          </a:p>
          <a:p>
            <a:endParaRPr lang="es-CL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b="0" dirty="0">
              <a:solidFill>
                <a:schemeClr val="tx1"/>
              </a:solidFill>
            </a:endParaRPr>
          </a:p>
          <a:p>
            <a:endParaRPr lang="es-CL" dirty="0" smtClean="0">
              <a:solidFill>
                <a:schemeClr val="tx1"/>
              </a:solidFill>
            </a:endParaRPr>
          </a:p>
          <a:p>
            <a:pPr lvl="1"/>
            <a:endParaRPr lang="es-CL" dirty="0" smtClean="0">
              <a:solidFill>
                <a:schemeClr val="tx1"/>
              </a:solidFill>
            </a:endParaRPr>
          </a:p>
          <a:p>
            <a:pPr lvl="1"/>
            <a:endParaRPr lang="es-CL" sz="1800" dirty="0">
              <a:solidFill>
                <a:schemeClr val="tx1"/>
              </a:solidFill>
            </a:endParaRPr>
          </a:p>
          <a:p>
            <a:pPr lvl="1"/>
            <a:endParaRPr lang="es-MX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b="0" dirty="0" smtClean="0">
              <a:solidFill>
                <a:schemeClr val="tx1"/>
              </a:solidFill>
            </a:endParaRPr>
          </a:p>
          <a:p>
            <a:pPr marL="731520" lvl="2" indent="0">
              <a:buNone/>
            </a:pPr>
            <a:endParaRPr lang="es-CL" sz="2000" dirty="0"/>
          </a:p>
          <a:p>
            <a:pPr marL="0" indent="0">
              <a:buNone/>
            </a:pPr>
            <a:endParaRPr lang="es-CL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18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Desigualdad e inclusión productiva</a:t>
            </a:r>
            <a:endParaRPr lang="es-C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5151" y="1047173"/>
            <a:ext cx="8540496" cy="52488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L" b="0" dirty="0" smtClean="0">
              <a:solidFill>
                <a:schemeClr val="tx1"/>
              </a:solidFill>
            </a:endParaRPr>
          </a:p>
          <a:p>
            <a:r>
              <a:rPr lang="es-CL" b="0" dirty="0" smtClean="0">
                <a:solidFill>
                  <a:schemeClr val="tx1"/>
                </a:solidFill>
              </a:rPr>
              <a:t>La exclusión productiva es una característica marcada de sociedades tremendamente desiguales como la mexicana y las demás de América Latina</a:t>
            </a:r>
          </a:p>
          <a:p>
            <a:endParaRPr lang="es-CL" b="0" dirty="0">
              <a:solidFill>
                <a:schemeClr val="tx1"/>
              </a:solidFill>
            </a:endParaRPr>
          </a:p>
          <a:p>
            <a:r>
              <a:rPr lang="es-CL" b="0" dirty="0" smtClean="0">
                <a:solidFill>
                  <a:schemeClr val="tx1"/>
                </a:solidFill>
              </a:rPr>
              <a:t>En el caso de poblaciones rurales se superponen </a:t>
            </a:r>
          </a:p>
          <a:p>
            <a:pPr lvl="1"/>
            <a:r>
              <a:rPr lang="es-CL" dirty="0" smtClean="0">
                <a:solidFill>
                  <a:schemeClr val="tx1"/>
                </a:solidFill>
              </a:rPr>
              <a:t>Desigualdad económica</a:t>
            </a:r>
          </a:p>
          <a:p>
            <a:pPr lvl="1"/>
            <a:r>
              <a:rPr lang="es-CL" b="0" dirty="0" smtClean="0">
                <a:solidFill>
                  <a:schemeClr val="tx1"/>
                </a:solidFill>
              </a:rPr>
              <a:t>Desigualdad de género</a:t>
            </a:r>
          </a:p>
          <a:p>
            <a:pPr lvl="1"/>
            <a:r>
              <a:rPr lang="es-CL" dirty="0" smtClean="0">
                <a:solidFill>
                  <a:schemeClr val="tx1"/>
                </a:solidFill>
              </a:rPr>
              <a:t>Desigualdad étnica</a:t>
            </a:r>
          </a:p>
          <a:p>
            <a:pPr lvl="1"/>
            <a:r>
              <a:rPr lang="es-CL" b="0" dirty="0" smtClean="0">
                <a:solidFill>
                  <a:schemeClr val="tx1"/>
                </a:solidFill>
              </a:rPr>
              <a:t>Desigualdad territorial</a:t>
            </a:r>
          </a:p>
          <a:p>
            <a:pPr lvl="1"/>
            <a:endParaRPr lang="es-CL" dirty="0">
              <a:solidFill>
                <a:schemeClr val="tx1"/>
              </a:solidFill>
            </a:endParaRPr>
          </a:p>
          <a:p>
            <a:r>
              <a:rPr lang="es-CL" b="0" dirty="0" smtClean="0">
                <a:solidFill>
                  <a:schemeClr val="tx1"/>
                </a:solidFill>
              </a:rPr>
              <a:t>En todas estas dimensiones se reducen o limitan las oportunidades, activos y capacidades</a:t>
            </a:r>
          </a:p>
          <a:p>
            <a:endParaRPr lang="es-CL" b="0" dirty="0">
              <a:solidFill>
                <a:schemeClr val="tx1"/>
              </a:solidFill>
            </a:endParaRPr>
          </a:p>
          <a:p>
            <a:endParaRPr lang="es-CL" b="0" dirty="0" smtClean="0">
              <a:solidFill>
                <a:schemeClr val="tx1"/>
              </a:solidFill>
            </a:endParaRPr>
          </a:p>
          <a:p>
            <a:endParaRPr lang="es-CL" b="0" dirty="0">
              <a:solidFill>
                <a:schemeClr val="tx1"/>
              </a:solidFill>
            </a:endParaRPr>
          </a:p>
          <a:p>
            <a:endParaRPr lang="es-CL" dirty="0" smtClean="0">
              <a:solidFill>
                <a:schemeClr val="tx1"/>
              </a:solidFill>
            </a:endParaRPr>
          </a:p>
          <a:p>
            <a:pPr lvl="1"/>
            <a:endParaRPr lang="es-CL" dirty="0" smtClean="0">
              <a:solidFill>
                <a:schemeClr val="tx1"/>
              </a:solidFill>
            </a:endParaRPr>
          </a:p>
          <a:p>
            <a:pPr lvl="1"/>
            <a:endParaRPr lang="es-CL" sz="1800" dirty="0">
              <a:solidFill>
                <a:schemeClr val="tx1"/>
              </a:solidFill>
            </a:endParaRPr>
          </a:p>
          <a:p>
            <a:pPr lvl="1"/>
            <a:endParaRPr lang="es-MX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b="0" dirty="0" smtClean="0">
              <a:solidFill>
                <a:schemeClr val="tx1"/>
              </a:solidFill>
            </a:endParaRPr>
          </a:p>
          <a:p>
            <a:pPr marL="731520" lvl="2" indent="0">
              <a:buNone/>
            </a:pPr>
            <a:endParaRPr lang="es-CL" sz="2000" dirty="0"/>
          </a:p>
          <a:p>
            <a:pPr marL="0" indent="0">
              <a:buNone/>
            </a:pPr>
            <a:endParaRPr lang="es-CL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21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Estrategia convencional desde 1990s</a:t>
            </a:r>
            <a:endParaRPr lang="es-C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5151" y="1047173"/>
            <a:ext cx="8540496" cy="52488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L" b="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s-CL" b="0" dirty="0" smtClean="0">
                <a:solidFill>
                  <a:schemeClr val="tx1"/>
                </a:solidFill>
              </a:rPr>
              <a:t>Los habitantes rurales en condición de pobreza y especialmente aquellos en condición de extrema pobreza, </a:t>
            </a:r>
            <a:r>
              <a:rPr lang="es-CL" b="0" i="1" dirty="0" smtClean="0">
                <a:solidFill>
                  <a:schemeClr val="tx1"/>
                </a:solidFill>
              </a:rPr>
              <a:t>carecen de potencial productivo </a:t>
            </a:r>
            <a:r>
              <a:rPr lang="es-CL" b="0" dirty="0" smtClean="0">
                <a:solidFill>
                  <a:schemeClr val="tx1"/>
                </a:solidFill>
              </a:rPr>
              <a:t>en sus lugares y ocupaciones habituales</a:t>
            </a:r>
          </a:p>
          <a:p>
            <a:pPr marL="457200" indent="-457200">
              <a:buFont typeface="+mj-lt"/>
              <a:buAutoNum type="arabicPeriod"/>
            </a:pPr>
            <a:endParaRPr lang="es-CL" b="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s-CL" b="0" dirty="0" smtClean="0">
                <a:solidFill>
                  <a:schemeClr val="tx1"/>
                </a:solidFill>
              </a:rPr>
              <a:t>Se les reconoce como personas objeto de políticas sociales orientadas a mitigar la profundidad de sus carencias y a estimular su transición a otros lugares y ocupaciones</a:t>
            </a:r>
          </a:p>
          <a:p>
            <a:pPr marL="457200" indent="-457200">
              <a:buFont typeface="+mj-lt"/>
              <a:buAutoNum type="arabicPeriod"/>
            </a:pPr>
            <a:endParaRPr lang="es-CL" b="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s-CL" b="0" dirty="0" smtClean="0">
                <a:solidFill>
                  <a:schemeClr val="tx1"/>
                </a:solidFill>
              </a:rPr>
              <a:t>La estrategia, políticas y recursos de desarrollo productivo se orientan a aquellas personas, empresas y lugares con ventajas comparativas en una economía de mercado</a:t>
            </a:r>
            <a:endParaRPr lang="es-CL" b="0" dirty="0">
              <a:solidFill>
                <a:schemeClr val="tx1"/>
              </a:solidFill>
            </a:endParaRPr>
          </a:p>
          <a:p>
            <a:endParaRPr lang="es-CL" b="0" dirty="0" smtClean="0">
              <a:solidFill>
                <a:schemeClr val="tx1"/>
              </a:solidFill>
            </a:endParaRPr>
          </a:p>
          <a:p>
            <a:endParaRPr lang="es-CL" b="0" dirty="0">
              <a:solidFill>
                <a:schemeClr val="tx1"/>
              </a:solidFill>
            </a:endParaRPr>
          </a:p>
          <a:p>
            <a:endParaRPr lang="es-CL" dirty="0" smtClean="0">
              <a:solidFill>
                <a:schemeClr val="tx1"/>
              </a:solidFill>
            </a:endParaRPr>
          </a:p>
          <a:p>
            <a:pPr lvl="1"/>
            <a:endParaRPr lang="es-CL" dirty="0" smtClean="0">
              <a:solidFill>
                <a:schemeClr val="tx1"/>
              </a:solidFill>
            </a:endParaRPr>
          </a:p>
          <a:p>
            <a:pPr lvl="1"/>
            <a:endParaRPr lang="es-CL" sz="1800" dirty="0">
              <a:solidFill>
                <a:schemeClr val="tx1"/>
              </a:solidFill>
            </a:endParaRPr>
          </a:p>
          <a:p>
            <a:pPr lvl="1"/>
            <a:endParaRPr lang="es-MX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b="0" dirty="0" smtClean="0">
              <a:solidFill>
                <a:schemeClr val="tx1"/>
              </a:solidFill>
            </a:endParaRPr>
          </a:p>
          <a:p>
            <a:pPr marL="731520" lvl="2" indent="0">
              <a:buNone/>
            </a:pPr>
            <a:endParaRPr lang="es-CL" sz="2000" dirty="0"/>
          </a:p>
          <a:p>
            <a:pPr marL="0" indent="0">
              <a:buNone/>
            </a:pPr>
            <a:endParaRPr lang="es-CL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55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Consecuencias en México</a:t>
            </a:r>
            <a:endParaRPr lang="es-C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5151" y="1047173"/>
            <a:ext cx="8540496" cy="52488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L" b="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s-CL" b="0" dirty="0">
                <a:solidFill>
                  <a:schemeClr val="tx1"/>
                </a:solidFill>
              </a:rPr>
              <a:t>Estancamiento de la reducción de la pobreza rural</a:t>
            </a:r>
          </a:p>
          <a:p>
            <a:pPr marL="457200" indent="-457200">
              <a:buFont typeface="+mj-lt"/>
              <a:buAutoNum type="arabicPeriod"/>
            </a:pPr>
            <a:endParaRPr lang="es-CL" b="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s-CL" b="0" dirty="0" smtClean="0">
                <a:solidFill>
                  <a:schemeClr val="tx1"/>
                </a:solidFill>
              </a:rPr>
              <a:t>Estancamiento de la productividad </a:t>
            </a:r>
          </a:p>
          <a:p>
            <a:pPr marL="457200" indent="-457200">
              <a:buFont typeface="+mj-lt"/>
              <a:buAutoNum type="arabicPeriod"/>
            </a:pPr>
            <a:endParaRPr lang="es-CL" b="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s-CL" b="0" dirty="0" smtClean="0">
                <a:solidFill>
                  <a:schemeClr val="tx1"/>
                </a:solidFill>
              </a:rPr>
              <a:t>Captura de la política pública de desarrollo productivo por regiones y agentes económicos económicamente más poderosos y administración corporativa y clientelar de la fracción orientada a los productores y territorios pobres</a:t>
            </a:r>
          </a:p>
          <a:p>
            <a:pPr marL="457200" indent="-457200">
              <a:buFont typeface="+mj-lt"/>
              <a:buAutoNum type="arabicPeriod"/>
            </a:pPr>
            <a:endParaRPr lang="es-CL" b="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s-CL" b="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s-CL" b="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s-CL" b="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s-CL" b="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s-CL" b="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s-CL" b="0" dirty="0">
              <a:solidFill>
                <a:schemeClr val="tx1"/>
              </a:solidFill>
            </a:endParaRPr>
          </a:p>
          <a:p>
            <a:endParaRPr lang="es-CL" b="0" dirty="0" smtClean="0">
              <a:solidFill>
                <a:schemeClr val="tx1"/>
              </a:solidFill>
            </a:endParaRPr>
          </a:p>
          <a:p>
            <a:endParaRPr lang="es-CL" b="0" dirty="0">
              <a:solidFill>
                <a:schemeClr val="tx1"/>
              </a:solidFill>
            </a:endParaRPr>
          </a:p>
          <a:p>
            <a:endParaRPr lang="es-CL" b="0" dirty="0" smtClean="0">
              <a:solidFill>
                <a:schemeClr val="tx1"/>
              </a:solidFill>
            </a:endParaRPr>
          </a:p>
          <a:p>
            <a:pPr lvl="1"/>
            <a:endParaRPr lang="es-CL" dirty="0" smtClean="0">
              <a:solidFill>
                <a:schemeClr val="tx1"/>
              </a:solidFill>
            </a:endParaRPr>
          </a:p>
          <a:p>
            <a:pPr lvl="1"/>
            <a:endParaRPr lang="es-CL" sz="1800" dirty="0">
              <a:solidFill>
                <a:schemeClr val="tx1"/>
              </a:solidFill>
            </a:endParaRPr>
          </a:p>
          <a:p>
            <a:pPr lvl="1"/>
            <a:endParaRPr lang="es-MX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b="0" dirty="0" smtClean="0">
              <a:solidFill>
                <a:schemeClr val="tx1"/>
              </a:solidFill>
            </a:endParaRPr>
          </a:p>
          <a:p>
            <a:pPr marL="731520" lvl="2" indent="0">
              <a:buNone/>
            </a:pPr>
            <a:endParaRPr lang="es-CL" sz="2000" dirty="0"/>
          </a:p>
          <a:p>
            <a:pPr marL="0" indent="0">
              <a:buNone/>
            </a:pPr>
            <a:endParaRPr lang="es-CL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61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Razones para una estrategia de inclusión productiva rural</a:t>
            </a:r>
            <a:endParaRPr lang="es-C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5151" y="1047173"/>
            <a:ext cx="8540496" cy="52488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L" b="0" dirty="0" smtClean="0"/>
          </a:p>
          <a:p>
            <a:pPr>
              <a:tabLst>
                <a:tab pos="355600" algn="l"/>
              </a:tabLst>
            </a:pPr>
            <a:r>
              <a:rPr lang="es-CL" b="0" dirty="0" smtClean="0"/>
              <a:t>Acelerar </a:t>
            </a:r>
            <a:r>
              <a:rPr lang="es-CL" b="0" u="sng" dirty="0" smtClean="0"/>
              <a:t>significativamente</a:t>
            </a:r>
            <a:r>
              <a:rPr lang="es-CL" b="0" dirty="0" smtClean="0"/>
              <a:t> la reducción de la pobreza rural</a:t>
            </a:r>
          </a:p>
          <a:p>
            <a:pPr>
              <a:tabLst>
                <a:tab pos="355600" algn="l"/>
              </a:tabLst>
            </a:pPr>
            <a:endParaRPr lang="es-CL" b="0" dirty="0"/>
          </a:p>
          <a:p>
            <a:pPr>
              <a:tabLst>
                <a:tab pos="355600" algn="l"/>
              </a:tabLst>
            </a:pPr>
            <a:r>
              <a:rPr lang="es-CL" b="0" dirty="0" smtClean="0"/>
              <a:t>Pero en México además es indispensable reivindicar que no es solo una estrategia de desarrollo social; también es una estrategia de desarrollo económico</a:t>
            </a:r>
            <a:endParaRPr lang="es-CL" b="0" dirty="0"/>
          </a:p>
          <a:p>
            <a:pPr marL="450850" indent="-450850">
              <a:buNone/>
              <a:tabLst>
                <a:tab pos="355600" algn="l"/>
              </a:tabLst>
            </a:pPr>
            <a:r>
              <a:rPr lang="es-CL" b="0" dirty="0" smtClean="0"/>
              <a:t>		</a:t>
            </a:r>
          </a:p>
          <a:p>
            <a:pPr marL="457200" indent="-457200">
              <a:buFont typeface="+mj-lt"/>
              <a:buAutoNum type="arabicPeriod"/>
            </a:pPr>
            <a:endParaRPr lang="es-CL" b="0" dirty="0"/>
          </a:p>
          <a:p>
            <a:pPr marL="457200" indent="-457200">
              <a:buFont typeface="+mj-lt"/>
              <a:buAutoNum type="arabicPeriod"/>
            </a:pPr>
            <a:endParaRPr lang="es-CL" b="0" dirty="0"/>
          </a:p>
          <a:p>
            <a:endParaRPr lang="es-CL" b="0" dirty="0" smtClean="0"/>
          </a:p>
          <a:p>
            <a:endParaRPr lang="es-CL" b="0" dirty="0"/>
          </a:p>
          <a:p>
            <a:endParaRPr lang="es-CL" dirty="0" smtClean="0"/>
          </a:p>
          <a:p>
            <a:pPr lvl="1"/>
            <a:endParaRPr lang="es-CL" dirty="0" smtClean="0"/>
          </a:p>
          <a:p>
            <a:pPr lvl="1"/>
            <a:endParaRPr lang="es-CL" sz="1800" dirty="0"/>
          </a:p>
          <a:p>
            <a:pPr lvl="1"/>
            <a:endParaRPr lang="es-MX" sz="1800" dirty="0" smtClean="0"/>
          </a:p>
          <a:p>
            <a:pPr marL="0" indent="0">
              <a:buNone/>
            </a:pPr>
            <a:endParaRPr lang="es-CL" b="0" dirty="0"/>
          </a:p>
          <a:p>
            <a:pPr marL="0" indent="0">
              <a:buNone/>
            </a:pPr>
            <a:endParaRPr lang="es-CL" b="0" dirty="0" smtClean="0"/>
          </a:p>
          <a:p>
            <a:pPr marL="0" indent="0">
              <a:buNone/>
            </a:pPr>
            <a:endParaRPr lang="es-CL" b="0" dirty="0"/>
          </a:p>
          <a:p>
            <a:pPr marL="0" indent="0">
              <a:buNone/>
            </a:pPr>
            <a:endParaRPr lang="es-CL" b="0" dirty="0" smtClean="0"/>
          </a:p>
          <a:p>
            <a:pPr marL="731520" lvl="2" indent="0">
              <a:buNone/>
            </a:pPr>
            <a:endParaRPr lang="es-CL" sz="2000" dirty="0"/>
          </a:p>
          <a:p>
            <a:pPr marL="0" indent="0">
              <a:buNone/>
            </a:pPr>
            <a:endParaRPr lang="es-CL" b="0" dirty="0" smtClean="0"/>
          </a:p>
          <a:p>
            <a:pPr marL="0" indent="0">
              <a:buNone/>
            </a:pPr>
            <a:endParaRPr lang="es-CL" b="0" dirty="0" smtClean="0"/>
          </a:p>
        </p:txBody>
      </p:sp>
    </p:spTree>
    <p:extLst>
      <p:ext uri="{BB962C8B-B14F-4D97-AF65-F5344CB8AC3E}">
        <p14:creationId xmlns:p14="http://schemas.microsoft.com/office/powerpoint/2010/main" val="279551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Programa para Democratizar la </a:t>
            </a:r>
            <a:r>
              <a:rPr lang="es-CL" sz="2500" dirty="0" smtClean="0"/>
              <a:t>Productividad</a:t>
            </a:r>
            <a:endParaRPr lang="es-CL" sz="25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5151" y="1037442"/>
            <a:ext cx="8540496" cy="52488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CL" sz="1800" b="0" dirty="0" smtClean="0"/>
          </a:p>
          <a:p>
            <a:pPr marL="450215" lvl="1" indent="-365125"/>
            <a:r>
              <a:rPr lang="es-CL" dirty="0" smtClean="0"/>
              <a:t>“La </a:t>
            </a:r>
            <a:r>
              <a:rPr lang="es-CL" dirty="0"/>
              <a:t>principal causa detrás de la modesta expansión de nuestra economía es la baja </a:t>
            </a:r>
            <a:r>
              <a:rPr lang="es-CL" dirty="0" smtClean="0"/>
              <a:t>productividad”</a:t>
            </a:r>
          </a:p>
          <a:p>
            <a:pPr marL="450215" lvl="1" indent="-365125"/>
            <a:endParaRPr lang="es-CL" dirty="0" smtClean="0"/>
          </a:p>
          <a:p>
            <a:pPr marL="450215" lvl="1" indent="-365125"/>
            <a:r>
              <a:rPr lang="es-CL" dirty="0" smtClean="0"/>
              <a:t>“No </a:t>
            </a:r>
            <a:r>
              <a:rPr lang="es-CL" dirty="0"/>
              <a:t>sólo es necesario elevar la productividad, sino que, además, es primordial hacerlo de manera incluyente</a:t>
            </a:r>
            <a:r>
              <a:rPr lang="es-CL" dirty="0" smtClean="0"/>
              <a:t>.”</a:t>
            </a:r>
          </a:p>
          <a:p>
            <a:pPr marL="450215" lvl="1" indent="-365125"/>
            <a:endParaRPr lang="es-CL" dirty="0" smtClean="0"/>
          </a:p>
          <a:p>
            <a:pPr marL="450215" lvl="1" indent="-365125"/>
            <a:r>
              <a:rPr lang="es-CL" dirty="0" smtClean="0"/>
              <a:t>“</a:t>
            </a:r>
            <a:r>
              <a:rPr lang="es-CL" dirty="0"/>
              <a:t>Un sector que amerita especial </a:t>
            </a:r>
            <a:r>
              <a:rPr lang="es-CL" dirty="0" smtClean="0"/>
              <a:t>atención, al estar íntimamente ligado con los niveles de bienestar de la población rural, es </a:t>
            </a:r>
            <a:r>
              <a:rPr lang="es-CL" dirty="0"/>
              <a:t>el sector </a:t>
            </a:r>
            <a:r>
              <a:rPr lang="es-CL" dirty="0" smtClean="0"/>
              <a:t>primario… </a:t>
            </a:r>
            <a:r>
              <a:rPr lang="es-CL" dirty="0"/>
              <a:t>A pesar de que México destina cuantiosos recursos al sector, los resultados en términos de producción y en las condiciones de vida de la población rural son </a:t>
            </a:r>
            <a:r>
              <a:rPr lang="es-CL" dirty="0" smtClean="0"/>
              <a:t>insatisfactorios…. observamos </a:t>
            </a:r>
            <a:r>
              <a:rPr lang="es-CL" dirty="0"/>
              <a:t>una estrecha relación entre baja productividad, en este caso en la agricultura, y la incidencia de la pobreza”</a:t>
            </a:r>
          </a:p>
          <a:p>
            <a:pPr marL="450215" lvl="1" indent="-365125"/>
            <a:endParaRPr lang="es-CL" dirty="0" smtClean="0"/>
          </a:p>
          <a:p>
            <a:pPr marL="450215" lvl="1" indent="-365125"/>
            <a:r>
              <a:rPr lang="es-CL" dirty="0" smtClean="0"/>
              <a:t>“Establecer </a:t>
            </a:r>
            <a:r>
              <a:rPr lang="es-CL" dirty="0"/>
              <a:t>programas integrales dirigidos a elevar la productividad de los productores </a:t>
            </a:r>
            <a:r>
              <a:rPr lang="es-CL" dirty="0" smtClean="0"/>
              <a:t>rurales…”</a:t>
            </a:r>
            <a:endParaRPr lang="es-CL" dirty="0"/>
          </a:p>
          <a:p>
            <a:pPr marL="450850" indent="-450850">
              <a:buFont typeface="+mj-lt"/>
              <a:buAutoNum type="arabicPeriod"/>
            </a:pPr>
            <a:endParaRPr lang="es-CL" sz="1800" b="0" dirty="0" smtClean="0"/>
          </a:p>
          <a:p>
            <a:pPr marL="457200" indent="-457200">
              <a:buFont typeface="+mj-lt"/>
              <a:buAutoNum type="arabicPeriod"/>
            </a:pPr>
            <a:endParaRPr lang="es-CL" sz="1800" b="0" dirty="0"/>
          </a:p>
          <a:p>
            <a:pPr marL="457200" indent="-457200">
              <a:buFont typeface="+mj-lt"/>
              <a:buAutoNum type="arabicPeriod"/>
            </a:pPr>
            <a:endParaRPr lang="es-CL" sz="1800" b="0" dirty="0"/>
          </a:p>
          <a:p>
            <a:endParaRPr lang="es-CL" sz="1800" b="0" dirty="0" smtClean="0"/>
          </a:p>
          <a:p>
            <a:endParaRPr lang="es-CL" sz="1800" b="0" dirty="0"/>
          </a:p>
          <a:p>
            <a:endParaRPr lang="es-CL" sz="1800" dirty="0" smtClean="0"/>
          </a:p>
          <a:p>
            <a:pPr lvl="1"/>
            <a:endParaRPr lang="es-CL" dirty="0" smtClean="0"/>
          </a:p>
          <a:p>
            <a:pPr lvl="1"/>
            <a:endParaRPr lang="es-CL" dirty="0"/>
          </a:p>
          <a:p>
            <a:pPr lvl="1"/>
            <a:endParaRPr lang="es-MX" dirty="0" smtClean="0"/>
          </a:p>
          <a:p>
            <a:pPr marL="0" indent="0">
              <a:buNone/>
            </a:pPr>
            <a:endParaRPr lang="es-CL" sz="1800" b="0" dirty="0"/>
          </a:p>
          <a:p>
            <a:pPr marL="0" indent="0">
              <a:buNone/>
            </a:pPr>
            <a:endParaRPr lang="es-CL" sz="1800" b="0" dirty="0" smtClean="0"/>
          </a:p>
          <a:p>
            <a:pPr marL="0" indent="0">
              <a:buNone/>
            </a:pPr>
            <a:endParaRPr lang="es-CL" sz="1800" b="0" dirty="0"/>
          </a:p>
          <a:p>
            <a:pPr marL="0" indent="0">
              <a:buNone/>
            </a:pPr>
            <a:endParaRPr lang="es-CL" sz="1800" b="0" dirty="0" smtClean="0"/>
          </a:p>
          <a:p>
            <a:pPr marL="731520" lvl="2" indent="0">
              <a:buNone/>
            </a:pPr>
            <a:endParaRPr lang="es-CL" sz="1800" dirty="0"/>
          </a:p>
          <a:p>
            <a:pPr marL="0" indent="0">
              <a:buNone/>
            </a:pPr>
            <a:endParaRPr lang="es-CL" sz="1800" b="0" dirty="0" smtClean="0"/>
          </a:p>
          <a:p>
            <a:pPr marL="0" indent="0">
              <a:buNone/>
            </a:pPr>
            <a:endParaRPr lang="es-CL" sz="1800" b="0" dirty="0" smtClean="0"/>
          </a:p>
        </p:txBody>
      </p:sp>
    </p:spTree>
    <p:extLst>
      <p:ext uri="{BB962C8B-B14F-4D97-AF65-F5344CB8AC3E}">
        <p14:creationId xmlns:p14="http://schemas.microsoft.com/office/powerpoint/2010/main" val="93211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MISP Portad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IMISP - Portadill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RIMISP Fi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2682</TotalTime>
  <Words>2818</Words>
  <Application>Microsoft Office PowerPoint</Application>
  <PresentationFormat>Presentación en pantalla (4:3)</PresentationFormat>
  <Paragraphs>652</Paragraphs>
  <Slides>32</Slides>
  <Notes>26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Títulos de diapositiva</vt:lpstr>
      </vt:variant>
      <vt:variant>
        <vt:i4>32</vt:i4>
      </vt:variant>
    </vt:vector>
  </HeadingPairs>
  <TitlesOfParts>
    <vt:vector size="36" baseType="lpstr">
      <vt:lpstr>RIMISP Portada</vt:lpstr>
      <vt:lpstr>RIMISP - Portadilla</vt:lpstr>
      <vt:lpstr>Custom Design</vt:lpstr>
      <vt:lpstr>RIMISP Final</vt:lpstr>
      <vt:lpstr>Inclusión Productiva Rural   Julio A. Berdegué  Con ideas desarrolladas con   Gerardo Franco, Gustavo Gordillo, Héctor Robles, Tomás Rosada, John Scott, Isidro Soloaga, Carolina Trivelli y Antonio Yunez      Taller Internacional “Estrategia de monitoreo y evaluación de los componentes de inclusión productiva de PROSPERA”, Secretaría de Hacienda y Crédito Público, Secretaría de Desarrollo Social y PROSPERA-Programa de Inclusión Social, 20-21 de agosto 2015, México DF       </vt:lpstr>
      <vt:lpstr>Contenidos</vt:lpstr>
      <vt:lpstr>Presentación de PowerPoint</vt:lpstr>
      <vt:lpstr>Definición</vt:lpstr>
      <vt:lpstr>Desigualdad e inclusión productiva</vt:lpstr>
      <vt:lpstr>Estrategia convencional desde 1990s</vt:lpstr>
      <vt:lpstr>Consecuencias en México</vt:lpstr>
      <vt:lpstr>Razones para una estrategia de inclusión productiva rural</vt:lpstr>
      <vt:lpstr>Programa para Democratizar la Productividad</vt:lpstr>
      <vt:lpstr>Presentación de PowerPoint</vt:lpstr>
      <vt:lpstr>Más fácil de decir que de hacer</vt:lpstr>
      <vt:lpstr>Mecanismos</vt:lpstr>
      <vt:lpstr>Ejemplos con resultados evaluados</vt:lpstr>
      <vt:lpstr>La última generación</vt:lpstr>
      <vt:lpstr>Elementos claves</vt:lpstr>
      <vt:lpstr>Presentación de PowerPoint</vt:lpstr>
      <vt:lpstr>Espacio político y actores</vt:lpstr>
      <vt:lpstr>¿Por qué el programa?</vt:lpstr>
      <vt:lpstr>Objetivo</vt:lpstr>
      <vt:lpstr>Población objetivo</vt:lpstr>
      <vt:lpstr>Características principales según el diseño</vt:lpstr>
      <vt:lpstr>Ejecutores</vt:lpstr>
      <vt:lpstr>Presupuesto 2015</vt:lpstr>
      <vt:lpstr>Estrategia de monitoreo y evaluación</vt:lpstr>
      <vt:lpstr>Estrategia de monitoreo y evaluación</vt:lpstr>
      <vt:lpstr>El (duro) aterrizaje del diseño en la realidad </vt:lpstr>
      <vt:lpstr>¿Sujetos de procesos de desarrollo o beneficiarios de “apoyos”?</vt:lpstr>
      <vt:lpstr>¿Lógica individual o disposición a y capacidad para la acción colectiva?</vt:lpstr>
      <vt:lpstr>¿Intermediarios vs prestadores de servicios?</vt:lpstr>
      <vt:lpstr>¿Capacidades de las instituciones del estado para la inclusión productiva?</vt:lpstr>
      <vt:lpstr>Conclusiones</vt:lpstr>
      <vt:lpstr>   Gracias  jberdegue@rimisp.org  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t</dc:creator>
  <cp:lastModifiedBy>Julio A Berdegué</cp:lastModifiedBy>
  <cp:revision>389</cp:revision>
  <cp:lastPrinted>2015-06-15T15:03:12Z</cp:lastPrinted>
  <dcterms:created xsi:type="dcterms:W3CDTF">2012-12-21T17:16:47Z</dcterms:created>
  <dcterms:modified xsi:type="dcterms:W3CDTF">2015-08-20T14:00:41Z</dcterms:modified>
</cp:coreProperties>
</file>