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4" r:id="rId3"/>
    <p:sldMasterId id="2147483676" r:id="rId4"/>
  </p:sldMasterIdLst>
  <p:notesMasterIdLst>
    <p:notesMasterId r:id="rId12"/>
  </p:notesMasterIdLst>
  <p:handoutMasterIdLst>
    <p:handoutMasterId r:id="rId13"/>
  </p:handoutMasterIdLst>
  <p:sldIdLst>
    <p:sldId id="276" r:id="rId5"/>
    <p:sldId id="278" r:id="rId6"/>
    <p:sldId id="286" r:id="rId7"/>
    <p:sldId id="287" r:id="rId8"/>
    <p:sldId id="288" r:id="rId9"/>
    <p:sldId id="271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F709B6D-C25A-184F-A273-EB5A178D84A5}">
          <p14:sldIdLst>
            <p14:sldId id="276"/>
            <p14:sldId id="278"/>
            <p14:sldId id="286"/>
            <p14:sldId id="287"/>
            <p14:sldId id="288"/>
            <p14:sldId id="271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32E"/>
    <a:srgbClr val="3AB4C1"/>
    <a:srgbClr val="B33A27"/>
    <a:srgbClr val="B30202"/>
    <a:srgbClr val="49520B"/>
    <a:srgbClr val="728011"/>
    <a:srgbClr val="A1B318"/>
    <a:srgbClr val="BFC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586" autoAdjust="0"/>
  </p:normalViewPr>
  <p:slideViewPr>
    <p:cSldViewPr snapToGrid="0" snapToObjects="1">
      <p:cViewPr>
        <p:scale>
          <a:sx n="59" d="100"/>
          <a:sy n="59" d="100"/>
        </p:scale>
        <p:origin x="-2190" y="-714"/>
      </p:cViewPr>
      <p:guideLst>
        <p:guide orient="horz" pos="4242"/>
        <p:guide pos="547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>
        <p:scale>
          <a:sx n="120" d="100"/>
          <a:sy n="120" d="100"/>
        </p:scale>
        <p:origin x="-2082" y="143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5C205-2373-5140-90C2-1D0CB0B1810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8F2F4-7C57-AB49-BDA8-56895498B62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56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9DD2C-CCC9-4BF7-96C0-4431BC6E42CC}" type="datetimeFigureOut">
              <a:rPr lang="es-CL" smtClean="0"/>
              <a:t>18-05-2015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9856C-9E96-4666-A387-84DAA0F63E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03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777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Mexico’s </a:t>
            </a:r>
            <a:r>
              <a:rPr lang="en-US" dirty="0"/>
              <a:t>Law of Sustainable Rural </a:t>
            </a:r>
            <a:r>
              <a:rPr lang="en-US" dirty="0" smtClean="0"/>
              <a:t>Development: Rural development is the integral improvement of the well being and of the economic activities in territories outside those urban areas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820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Mexico’s </a:t>
            </a:r>
            <a:r>
              <a:rPr lang="en-US" dirty="0"/>
              <a:t>Law of Sustainable Rural </a:t>
            </a:r>
            <a:r>
              <a:rPr lang="en-US" dirty="0" smtClean="0"/>
              <a:t>Development: Rural development is the integral improvement of the well being and of the economic activities in territories outside those urban areas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820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Mexico’s </a:t>
            </a:r>
            <a:r>
              <a:rPr lang="en-US" dirty="0"/>
              <a:t>Law of Sustainable Rural </a:t>
            </a:r>
            <a:r>
              <a:rPr lang="en-US" dirty="0" smtClean="0"/>
              <a:t>Development: Rural development is the integral improvement of the well being and of the economic activities in territories outside those urban areas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820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Mexico’s </a:t>
            </a:r>
            <a:r>
              <a:rPr lang="en-US" dirty="0"/>
              <a:t>Law of Sustainable Rural </a:t>
            </a:r>
            <a:r>
              <a:rPr lang="en-US" dirty="0" smtClean="0"/>
              <a:t>Development: Rural development is the integral improvement of the well being and of the economic activities in territories outside those urban areas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82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MISP - 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" y="931547"/>
            <a:ext cx="8778240" cy="189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algn="ctr" defTabSz="457200" rtl="0" eaLnBrk="1" latinLnBrk="0" hangingPunct="1">
              <a:lnSpc>
                <a:spcPct val="80000"/>
              </a:lnSpc>
              <a:spcBef>
                <a:spcPct val="20000"/>
              </a:spcBef>
              <a:defRPr lang="es-CL" sz="4400" kern="1200" noProof="0" dirty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marL="0" lvl="0" defTabSz="457200">
              <a:lnSpc>
                <a:spcPct val="80000"/>
              </a:lnSpc>
              <a:spcBef>
                <a:spcPct val="20000"/>
              </a:spcBef>
            </a:pPr>
            <a:r>
              <a:rPr lang="es-CL" dirty="0" smtClean="0"/>
              <a:t>Title: Verdana 44 | </a:t>
            </a:r>
            <a:br>
              <a:rPr lang="es-CL" dirty="0" smtClean="0"/>
            </a:br>
            <a:r>
              <a:rPr lang="es-CL" dirty="0" smtClean="0"/>
              <a:t>White | Title case | Align center</a:t>
            </a:r>
            <a:endParaRPr lang="es-CL" sz="4400" noProof="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6716" y="3399005"/>
            <a:ext cx="6830568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ctr">
              <a:spcBef>
                <a:spcPct val="20000"/>
              </a:spcBef>
              <a:buNone/>
              <a:defRPr lang="es-CL" sz="2400">
                <a:solidFill>
                  <a:srgbClr val="FCFFED"/>
                </a:solidFill>
                <a:latin typeface="Verdana"/>
                <a:cs typeface="Verdana"/>
              </a:defRPr>
            </a:lvl1pPr>
          </a:lstStyle>
          <a:p>
            <a:r>
              <a:rPr lang="es-CL" dirty="0" smtClean="0"/>
              <a:t>Autor: Verdana 24 | White | Title case |Align center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708660" y="4273417"/>
            <a:ext cx="7726680" cy="48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ctr">
              <a:spcBef>
                <a:spcPct val="20000"/>
              </a:spcBef>
              <a:buNone/>
              <a:defRPr lang="en-US" sz="1600" smtClean="0">
                <a:solidFill>
                  <a:srgbClr val="FCFFED"/>
                </a:solidFill>
                <a:latin typeface="Verdana"/>
                <a:cs typeface="Verdana"/>
              </a:defRPr>
            </a:lvl1pPr>
            <a:lvl2pPr marL="171450" indent="0">
              <a:buNone/>
              <a:defRPr lang="en-US" sz="1800" smtClean="0"/>
            </a:lvl2pPr>
            <a:lvl3pPr marL="685800" indent="0">
              <a:buNone/>
              <a:defRPr lang="en-US" sz="1800" smtClean="0"/>
            </a:lvl3pPr>
            <a:lvl4pPr marL="1143000" indent="0">
              <a:buNone/>
              <a:defRPr lang="en-US" sz="1800" smtClean="0"/>
            </a:lvl4pPr>
            <a:lvl5pPr marL="1600200" indent="0">
              <a:buNone/>
              <a:defRPr lang="es-CL" sz="1800"/>
            </a:lvl5pPr>
          </a:lstStyle>
          <a:p>
            <a:r>
              <a:rPr lang="es-CL" dirty="0" smtClean="0"/>
              <a:t>Date: Verdana 16 | White | Title case | Align Center</a:t>
            </a:r>
            <a:br>
              <a:rPr lang="es-C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0934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smtClean="0"/>
              <a:t>Click to edit Master title style</a:t>
            </a:r>
            <a:endParaRPr lang="es-CL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151" y="1600199"/>
            <a:ext cx="8540496" cy="4764024"/>
          </a:xfrm>
          <a:prstGeom prst="rect">
            <a:avLst/>
          </a:prstGeom>
          <a:extLst/>
        </p:spPr>
        <p:txBody>
          <a:bodyPr vert="vert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2676760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CL" noProof="0" smtClean="0"/>
              <a:t>Click to edit Master title style</a:t>
            </a:r>
            <a:endParaRPr lang="es-CL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  <a:extLst/>
        </p:spPr>
        <p:txBody>
          <a:bodyPr vert="vert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94098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adro pequeño y tex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4938" y="361373"/>
            <a:ext cx="8174736" cy="685800"/>
          </a:xfrm>
        </p:spPr>
        <p:txBody>
          <a:bodyPr/>
          <a:lstStyle/>
          <a:p>
            <a:r>
              <a:rPr lang="es-CL" dirty="0" smtClean="0"/>
              <a:t>Diapo Title: Verdana 28 | </a:t>
            </a:r>
            <a:r>
              <a:rPr lang="es-ES" dirty="0" smtClean="0"/>
              <a:t> </a:t>
            </a:r>
            <a:r>
              <a:rPr lang="es-ES" dirty="0" err="1" smtClean="0"/>
              <a:t>Petroleum</a:t>
            </a:r>
            <a:r>
              <a:rPr lang="es-ES" dirty="0" smtClean="0"/>
              <a:t> </a:t>
            </a:r>
            <a:r>
              <a:rPr lang="es-ES" dirty="0" err="1" smtClean="0"/>
              <a:t>blue</a:t>
            </a:r>
            <a:r>
              <a:rPr lang="es-ES" dirty="0" smtClean="0"/>
              <a:t> </a:t>
            </a:r>
            <a:r>
              <a:rPr lang="es-CL" dirty="0" smtClean="0"/>
              <a:t>| Title case | Align left</a:t>
            </a:r>
            <a:endParaRPr lang="es-CL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550400"/>
            <a:ext cx="5431536" cy="868680"/>
          </a:xfrm>
        </p:spPr>
        <p:txBody>
          <a:bodyPr/>
          <a:lstStyle>
            <a:lvl1pPr marL="0" indent="0">
              <a:buNone/>
              <a:defRPr baseline="0">
                <a:solidFill>
                  <a:srgbClr val="D2432E"/>
                </a:solidFill>
              </a:defRPr>
            </a:lvl1pPr>
          </a:lstStyle>
          <a:p>
            <a:pPr lvl="0"/>
            <a:r>
              <a:rPr lang="es-CL" noProof="0" dirty="0" smtClean="0"/>
              <a:t>Table Title: Verdana 20 Bold | Dark orange | Align left | Title case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228600" y="2452122"/>
            <a:ext cx="5431536" cy="3904488"/>
          </a:xfrm>
        </p:spPr>
        <p:txBody>
          <a:bodyPr/>
          <a:lstStyle/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724144" y="2487613"/>
            <a:ext cx="3191256" cy="3666744"/>
          </a:xfrm>
        </p:spPr>
        <p:txBody>
          <a:bodyPr/>
          <a:lstStyle>
            <a:lvl1pPr>
              <a:defRPr lang="en-US" sz="1800" b="0" dirty="0" smtClean="0"/>
            </a:lvl1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2901715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4938" y="361373"/>
            <a:ext cx="8174736" cy="685800"/>
          </a:xfrm>
        </p:spPr>
        <p:txBody>
          <a:bodyPr/>
          <a:lstStyle/>
          <a:p>
            <a:r>
              <a:rPr lang="es-CL" dirty="0" smtClean="0"/>
              <a:t>Diapo Title: Verdana 28 | </a:t>
            </a:r>
            <a:r>
              <a:rPr lang="es-ES" dirty="0" smtClean="0"/>
              <a:t> </a:t>
            </a:r>
            <a:r>
              <a:rPr lang="es-ES" dirty="0" err="1" smtClean="0"/>
              <a:t>Petroleum</a:t>
            </a:r>
            <a:r>
              <a:rPr lang="es-ES" dirty="0" smtClean="0"/>
              <a:t> </a:t>
            </a:r>
            <a:r>
              <a:rPr lang="es-ES" dirty="0" err="1" smtClean="0"/>
              <a:t>blue</a:t>
            </a:r>
            <a:r>
              <a:rPr lang="es-ES" dirty="0" smtClean="0"/>
              <a:t> </a:t>
            </a:r>
            <a:r>
              <a:rPr lang="es-CL" dirty="0" smtClean="0"/>
              <a:t>| Title case | Align left</a:t>
            </a:r>
            <a:endParaRPr lang="es-CL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550400"/>
            <a:ext cx="5585178" cy="868680"/>
          </a:xfrm>
        </p:spPr>
        <p:txBody>
          <a:bodyPr/>
          <a:lstStyle>
            <a:lvl1pPr marL="0" indent="0">
              <a:buNone/>
              <a:defRPr>
                <a:solidFill>
                  <a:srgbClr val="D2432E"/>
                </a:solidFill>
              </a:defRPr>
            </a:lvl1pPr>
          </a:lstStyle>
          <a:p>
            <a:pPr lvl="0"/>
            <a:r>
              <a:rPr lang="es-CL" noProof="0" dirty="0" smtClean="0"/>
              <a:t>Table Title: Verdana 20 Bold | Dark orange | Align left | Title case</a:t>
            </a:r>
          </a:p>
        </p:txBody>
      </p:sp>
    </p:spTree>
    <p:extLst>
      <p:ext uri="{BB962C8B-B14F-4D97-AF65-F5344CB8AC3E}">
        <p14:creationId xmlns:p14="http://schemas.microsoft.com/office/powerpoint/2010/main" val="23316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22960" y="2651760"/>
            <a:ext cx="7498080" cy="1554480"/>
          </a:xfrm>
        </p:spPr>
        <p:txBody>
          <a:bodyPr anchor="ctr">
            <a:normAutofit/>
          </a:bodyPr>
          <a:lstStyle>
            <a:lvl1pPr marL="0" indent="0">
              <a:lnSpc>
                <a:spcPct val="120000"/>
              </a:lnSpc>
              <a:buNone/>
              <a:defRPr sz="2800" b="0" baseline="0">
                <a:solidFill>
                  <a:srgbClr val="D2432E"/>
                </a:solidFill>
              </a:defRPr>
            </a:lvl1pPr>
          </a:lstStyle>
          <a:p>
            <a:pPr lvl="0"/>
            <a:r>
              <a:rPr lang="es-ES" dirty="0" err="1" smtClean="0"/>
              <a:t>Featured</a:t>
            </a:r>
            <a:r>
              <a:rPr lang="es-ES" dirty="0" smtClean="0"/>
              <a:t> </a:t>
            </a:r>
            <a:r>
              <a:rPr lang="es-ES" dirty="0" err="1" smtClean="0"/>
              <a:t>message</a:t>
            </a:r>
            <a:r>
              <a:rPr lang="es-ES" dirty="0" smtClean="0"/>
              <a:t>: </a:t>
            </a:r>
            <a:r>
              <a:rPr lang="es-ES" dirty="0" err="1" smtClean="0"/>
              <a:t>Verdana</a:t>
            </a:r>
            <a:r>
              <a:rPr lang="es-ES" dirty="0" smtClean="0"/>
              <a:t> 28 | </a:t>
            </a:r>
            <a:r>
              <a:rPr lang="es-ES" dirty="0" err="1" smtClean="0"/>
              <a:t>Dark</a:t>
            </a:r>
            <a:r>
              <a:rPr lang="es-ES" dirty="0" smtClean="0"/>
              <a:t> </a:t>
            </a:r>
            <a:r>
              <a:rPr lang="es-ES" dirty="0" err="1" smtClean="0"/>
              <a:t>orange</a:t>
            </a:r>
            <a:r>
              <a:rPr lang="es-ES" dirty="0" smtClean="0"/>
              <a:t> | </a:t>
            </a:r>
            <a:r>
              <a:rPr lang="es-ES" dirty="0" err="1" smtClean="0"/>
              <a:t>Align</a:t>
            </a:r>
            <a:r>
              <a:rPr lang="es-ES" dirty="0" smtClean="0"/>
              <a:t> </a:t>
            </a:r>
            <a:r>
              <a:rPr lang="es-ES" dirty="0" err="1" smtClean="0"/>
              <a:t>left</a:t>
            </a:r>
            <a:r>
              <a:rPr lang="es-ES" dirty="0" smtClean="0"/>
              <a:t> | </a:t>
            </a:r>
            <a:r>
              <a:rPr lang="es-ES" dirty="0" err="1" smtClean="0"/>
              <a:t>Sentence</a:t>
            </a:r>
            <a:r>
              <a:rPr lang="es-ES" dirty="0" smtClean="0"/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3531899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02861"/>
            <a:ext cx="5463926" cy="783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Arial" pitchFamily="34" charset="0"/>
              <a:buNone/>
              <a:defRPr lang="en-US" sz="1600" baseline="0" dirty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marL="609600" lvl="0" indent="-609600" algn="r" defTabSz="457200">
              <a:lnSpc>
                <a:spcPct val="70000"/>
              </a:lnSpc>
              <a:spcBef>
                <a:spcPct val="20000"/>
              </a:spcBef>
              <a:buFont typeface="Arial" charset="0"/>
            </a:pPr>
            <a:r>
              <a:rPr lang="es-CL" sz="1600" noProof="0" dirty="0" smtClean="0">
                <a:solidFill>
                  <a:schemeClr val="bg1"/>
                </a:solidFill>
                <a:latin typeface="Verdana"/>
                <a:cs typeface="Verdana"/>
              </a:rPr>
              <a:t>Tittle</a:t>
            </a:r>
            <a:br>
              <a:rPr lang="es-CL" sz="1600" noProof="0" dirty="0" smtClean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es-CL" sz="1600" noProof="0" dirty="0" smtClean="0">
                <a:solidFill>
                  <a:schemeClr val="bg1"/>
                </a:solidFill>
                <a:latin typeface="Verdana"/>
                <a:cs typeface="Verdana"/>
              </a:rPr>
              <a:t>Autor </a:t>
            </a:r>
            <a:r>
              <a:rPr lang="es-CL" sz="1200" noProof="0" dirty="0" smtClean="0">
                <a:solidFill>
                  <a:schemeClr val="bg1"/>
                </a:solidFill>
                <a:latin typeface="Verdana"/>
                <a:cs typeface="Verdana"/>
              </a:rPr>
              <a:t>Date</a:t>
            </a:r>
            <a:endParaRPr lang="es-CL" sz="1200" noProof="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097053"/>
            <a:ext cx="5463926" cy="95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None/>
              <a:defRPr lang="en-US" sz="1200" dirty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609600" lvl="0" indent="-609600" algn="r" defTabSz="457200">
              <a:lnSpc>
                <a:spcPct val="70000"/>
              </a:lnSpc>
            </a:pPr>
            <a:r>
              <a:rPr lang="es-CL" sz="1200" noProof="0" dirty="0" smtClean="0">
                <a:solidFill>
                  <a:schemeClr val="bg1"/>
                </a:solidFill>
                <a:latin typeface="Verdana"/>
                <a:cs typeface="Verdana"/>
              </a:rPr>
              <a:t>Tel.(56 2) 2236 4557</a:t>
            </a:r>
          </a:p>
          <a:p>
            <a:pPr marL="609600" lvl="0" indent="-609600" algn="r" defTabSz="457200">
              <a:lnSpc>
                <a:spcPct val="70000"/>
              </a:lnSpc>
            </a:pPr>
            <a:r>
              <a:rPr lang="es-CL" sz="1200" noProof="0" dirty="0" smtClean="0">
                <a:solidFill>
                  <a:schemeClr val="bg1"/>
                </a:solidFill>
                <a:latin typeface="Verdana"/>
                <a:cs typeface="Verdana"/>
              </a:rPr>
              <a:t>info@rimisp.org</a:t>
            </a:r>
          </a:p>
          <a:p>
            <a:pPr marL="609600" lvl="0" indent="-609600" algn="r" defTabSz="457200">
              <a:lnSpc>
                <a:spcPct val="70000"/>
              </a:lnSpc>
            </a:pPr>
            <a:r>
              <a:rPr lang="es-CL" sz="1200" noProof="0" dirty="0" smtClean="0">
                <a:solidFill>
                  <a:schemeClr val="bg1"/>
                </a:solidFill>
                <a:latin typeface="Verdana"/>
                <a:cs typeface="Verdana"/>
              </a:rPr>
              <a:t>www.rimisp.org/cohesionterritorial</a:t>
            </a:r>
            <a:endParaRPr lang="es-CL" sz="1200" noProof="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73359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0078" y="2378652"/>
            <a:ext cx="7479792" cy="141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algn="l" defTabSz="457200" rtl="0" eaLnBrk="1" latinLnBrk="0" hangingPunct="1">
              <a:spcBef>
                <a:spcPct val="20000"/>
              </a:spcBef>
              <a:defRPr lang="es-CL" sz="3200" kern="1200" dirty="0">
                <a:solidFill>
                  <a:schemeClr val="accent5">
                    <a:lumMod val="50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spcBef>
                <a:spcPct val="20000"/>
              </a:spcBef>
            </a:pPr>
            <a:r>
              <a:rPr lang="es-ES" dirty="0" err="1" smtClean="0"/>
              <a:t>Tittle</a:t>
            </a:r>
            <a:r>
              <a:rPr lang="es-ES" dirty="0" smtClean="0"/>
              <a:t>: </a:t>
            </a:r>
            <a:r>
              <a:rPr lang="es-ES" dirty="0" err="1" smtClean="0"/>
              <a:t>Verdana</a:t>
            </a:r>
            <a:r>
              <a:rPr lang="es-ES" dirty="0" smtClean="0"/>
              <a:t> 32 | </a:t>
            </a:r>
            <a:r>
              <a:rPr lang="es-ES" dirty="0" err="1" smtClean="0"/>
              <a:t>Petroleum</a:t>
            </a:r>
            <a:r>
              <a:rPr lang="es-ES" dirty="0" smtClean="0"/>
              <a:t> </a:t>
            </a:r>
            <a:r>
              <a:rPr lang="es-ES" dirty="0" err="1" smtClean="0"/>
              <a:t>blue</a:t>
            </a:r>
            <a:r>
              <a:rPr lang="es-ES" dirty="0" smtClean="0"/>
              <a:t> </a:t>
            </a:r>
            <a:r>
              <a:rPr lang="es-CL" dirty="0" smtClean="0"/>
              <a:t>| Title case | Align Left</a:t>
            </a:r>
            <a:br>
              <a:rPr lang="es-CL" dirty="0" smtClean="0"/>
            </a:b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82092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CL" dirty="0" smtClean="0"/>
              <a:t>Diapo Title: Verdana 28 | </a:t>
            </a:r>
            <a:r>
              <a:rPr lang="es-ES" dirty="0" smtClean="0"/>
              <a:t> </a:t>
            </a:r>
            <a:r>
              <a:rPr lang="es-ES" dirty="0" err="1" smtClean="0"/>
              <a:t>Petroleum</a:t>
            </a:r>
            <a:r>
              <a:rPr lang="es-ES" dirty="0" smtClean="0"/>
              <a:t> </a:t>
            </a:r>
            <a:r>
              <a:rPr lang="es-ES" dirty="0" err="1" smtClean="0"/>
              <a:t>blue</a:t>
            </a:r>
            <a:r>
              <a:rPr lang="es-ES" dirty="0" smtClean="0"/>
              <a:t> </a:t>
            </a:r>
            <a:r>
              <a:rPr lang="es-CL" dirty="0" smtClean="0"/>
              <a:t>| Title case | Align left</a:t>
            </a:r>
            <a:endParaRPr lang="es-C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51" y="1600199"/>
            <a:ext cx="8540496" cy="4764024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dirty="0" smtClean="0"/>
            </a:lvl1pPr>
            <a:lvl2pPr>
              <a:defRPr lang="es-CL" noProof="0" dirty="0" smtClean="0"/>
            </a:lvl2pPr>
            <a:lvl3pPr>
              <a:defRPr lang="es-CL" noProof="0" dirty="0" smtClean="0"/>
            </a:lvl3pPr>
            <a:lvl4pPr>
              <a:defRPr lang="es-CL" noProof="0" dirty="0" smtClean="0"/>
            </a:lvl4pPr>
            <a:lvl5pPr>
              <a:defRPr lang="es-CL" noProof="0" dirty="0" smtClean="0"/>
            </a:lvl5pPr>
            <a:lvl6pPr>
              <a:defRPr lang="es-CL" noProof="0" dirty="0"/>
            </a:lvl6pPr>
          </a:lstStyle>
          <a:p>
            <a:pPr lvl="0"/>
            <a:r>
              <a:rPr lang="es-CL" noProof="0" dirty="0" smtClean="0"/>
              <a:t>Click to edit Master text styles</a:t>
            </a:r>
          </a:p>
          <a:p>
            <a:pPr lvl="1"/>
            <a:r>
              <a:rPr lang="es-CL" noProof="0" dirty="0" smtClean="0"/>
              <a:t>Second level</a:t>
            </a:r>
          </a:p>
          <a:p>
            <a:pPr lvl="2"/>
            <a:r>
              <a:rPr lang="es-CL" noProof="0" dirty="0" smtClean="0"/>
              <a:t>Third level</a:t>
            </a:r>
          </a:p>
          <a:p>
            <a:pPr lvl="3"/>
            <a:r>
              <a:rPr lang="es-CL" noProof="0" dirty="0" smtClean="0"/>
              <a:t>Fourth level</a:t>
            </a:r>
          </a:p>
          <a:p>
            <a:pPr lvl="4"/>
            <a:r>
              <a:rPr lang="es-CL" noProof="0" dirty="0" err="1" smtClean="0"/>
              <a:t>Fifth</a:t>
            </a:r>
            <a:r>
              <a:rPr lang="es-CL" noProof="0" dirty="0" smtClean="0"/>
              <a:t> </a:t>
            </a:r>
            <a:r>
              <a:rPr lang="es-CL" noProof="0" dirty="0" err="1" smtClean="0"/>
              <a:t>level</a:t>
            </a:r>
            <a:endParaRPr lang="es-CL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59809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CL" dirty="0" smtClean="0"/>
              <a:t>Diapo Title: Verdana 28 | </a:t>
            </a:r>
            <a:r>
              <a:rPr lang="es-ES" dirty="0" smtClean="0"/>
              <a:t> </a:t>
            </a:r>
            <a:r>
              <a:rPr lang="es-ES" dirty="0" err="1" smtClean="0"/>
              <a:t>Petroleum</a:t>
            </a:r>
            <a:r>
              <a:rPr lang="es-ES" dirty="0" smtClean="0"/>
              <a:t> </a:t>
            </a:r>
            <a:r>
              <a:rPr lang="es-ES" dirty="0" err="1" smtClean="0"/>
              <a:t>blue</a:t>
            </a:r>
            <a:r>
              <a:rPr lang="es-ES" dirty="0" smtClean="0"/>
              <a:t> </a:t>
            </a:r>
            <a:r>
              <a:rPr lang="es-CL" dirty="0" smtClean="0"/>
              <a:t>| Title case | Align left</a:t>
            </a:r>
            <a:endParaRPr lang="es-C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887417-C5D0-4735-A7F1-7A786335138F}" type="datetimeFigureOut">
              <a:rPr lang="es-CL" noProof="0" smtClean="0"/>
              <a:t>18-05-2015</a:t>
            </a:fld>
            <a:endParaRPr lang="es-C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8F1D28-AF1A-46E1-BEF0-135AA0B31BED}" type="slidenum">
              <a:rPr lang="es-CL" noProof="0" smtClean="0"/>
              <a:t>‹Nº›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398735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dirty="0" smtClean="0"/>
              <a:t>Diapo Title: Verdana 28 | </a:t>
            </a:r>
            <a:r>
              <a:rPr lang="es-ES" dirty="0" smtClean="0"/>
              <a:t> </a:t>
            </a:r>
            <a:r>
              <a:rPr lang="es-ES" dirty="0" err="1" smtClean="0"/>
              <a:t>Petroleum</a:t>
            </a:r>
            <a:r>
              <a:rPr lang="es-ES" dirty="0" smtClean="0"/>
              <a:t> </a:t>
            </a:r>
            <a:r>
              <a:rPr lang="es-ES" dirty="0" err="1" smtClean="0"/>
              <a:t>blue</a:t>
            </a:r>
            <a:r>
              <a:rPr lang="es-ES" dirty="0" smtClean="0"/>
              <a:t> </a:t>
            </a:r>
            <a:r>
              <a:rPr lang="es-CL" dirty="0" smtClean="0"/>
              <a:t>| Title case | Align left</a:t>
            </a:r>
            <a:endParaRPr lang="es-CL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L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L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877178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CL" dirty="0" smtClean="0"/>
              <a:t>Diapo Title: Verdana 28 | </a:t>
            </a:r>
            <a:r>
              <a:rPr lang="es-ES" dirty="0" smtClean="0"/>
              <a:t> </a:t>
            </a:r>
            <a:r>
              <a:rPr lang="es-ES" dirty="0" err="1" smtClean="0"/>
              <a:t>Petroleum</a:t>
            </a:r>
            <a:r>
              <a:rPr lang="es-ES" dirty="0" smtClean="0"/>
              <a:t> </a:t>
            </a:r>
            <a:r>
              <a:rPr lang="es-ES" dirty="0" err="1" smtClean="0"/>
              <a:t>blue</a:t>
            </a:r>
            <a:r>
              <a:rPr lang="es-ES" dirty="0" smtClean="0"/>
              <a:t> </a:t>
            </a:r>
            <a:r>
              <a:rPr lang="es-CL" dirty="0" smtClean="0"/>
              <a:t>| Title case | Align left</a:t>
            </a:r>
            <a:r>
              <a:rPr lang="es-CL" noProof="0" dirty="0" smtClean="0"/>
              <a:t> </a:t>
            </a:r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375578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319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26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CL" noProof="0" dirty="0" err="1" smtClean="0"/>
              <a:t>Click</a:t>
            </a:r>
            <a:r>
              <a:rPr lang="es-CL" noProof="0" dirty="0" smtClean="0"/>
              <a:t> </a:t>
            </a:r>
            <a:r>
              <a:rPr lang="es-CL" noProof="0" dirty="0" err="1" smtClean="0"/>
              <a:t>to</a:t>
            </a:r>
            <a:r>
              <a:rPr lang="es-CL" noProof="0" dirty="0" smtClean="0"/>
              <a:t> </a:t>
            </a:r>
            <a:r>
              <a:rPr lang="es-CL" noProof="0" dirty="0" err="1" smtClean="0"/>
              <a:t>edit</a:t>
            </a:r>
            <a:r>
              <a:rPr lang="es-CL" noProof="0" dirty="0" smtClean="0"/>
              <a:t> Master </a:t>
            </a:r>
            <a:r>
              <a:rPr lang="es-CL" noProof="0" dirty="0" err="1" smtClean="0"/>
              <a:t>title</a:t>
            </a:r>
            <a:r>
              <a:rPr lang="es-CL" noProof="0" dirty="0" smtClean="0"/>
              <a:t> </a:t>
            </a:r>
            <a:r>
              <a:rPr lang="es-CL" noProof="0" dirty="0" err="1" smtClean="0"/>
              <a:t>style</a:t>
            </a:r>
            <a:endParaRPr lang="es-C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2269"/>
            <a:ext cx="5111750" cy="5853113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319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CL" noProof="0" dirty="0" err="1" smtClean="0"/>
              <a:t>Click</a:t>
            </a:r>
            <a:r>
              <a:rPr lang="es-CL" noProof="0" dirty="0" smtClean="0"/>
              <a:t> </a:t>
            </a:r>
            <a:r>
              <a:rPr lang="es-CL" noProof="0" dirty="0" err="1" smtClean="0"/>
              <a:t>to</a:t>
            </a:r>
            <a:r>
              <a:rPr lang="es-CL" noProof="0" dirty="0" smtClean="0"/>
              <a:t> </a:t>
            </a:r>
            <a:r>
              <a:rPr lang="es-CL" noProof="0" dirty="0" err="1" smtClean="0"/>
              <a:t>edit</a:t>
            </a:r>
            <a:r>
              <a:rPr lang="es-CL" noProof="0" dirty="0" smtClean="0"/>
              <a:t> Master </a:t>
            </a:r>
            <a:r>
              <a:rPr lang="es-CL" noProof="0" dirty="0" err="1" smtClean="0"/>
              <a:t>text</a:t>
            </a:r>
            <a:r>
              <a:rPr lang="es-CL" noProof="0" dirty="0" smtClean="0"/>
              <a:t> </a:t>
            </a:r>
            <a:r>
              <a:rPr lang="es-CL" noProof="0" dirty="0" err="1" smtClean="0"/>
              <a:t>styles</a:t>
            </a:r>
            <a:endParaRPr lang="es-CL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59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CL" noProof="0" smtClean="0"/>
              <a:t>Click to edit Master title style</a:t>
            </a:r>
            <a:endParaRPr lang="es-CL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CL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33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" y="0"/>
            <a:ext cx="9158400" cy="486895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CL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-10" y="4868959"/>
            <a:ext cx="9158400" cy="152400"/>
          </a:xfrm>
          <a:prstGeom prst="rect">
            <a:avLst/>
          </a:prstGeom>
          <a:solidFill>
            <a:srgbClr val="3AB4C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CL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-6376" y="5021359"/>
            <a:ext cx="9158400" cy="152400"/>
          </a:xfrm>
          <a:prstGeom prst="rect">
            <a:avLst/>
          </a:prstGeom>
          <a:solidFill>
            <a:srgbClr val="D243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CL" noProof="0"/>
          </a:p>
        </p:txBody>
      </p:sp>
      <p:pic>
        <p:nvPicPr>
          <p:cNvPr id="11" name="Picture 10" descr="CTD-eng-baj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682" y="5593444"/>
            <a:ext cx="2017032" cy="1090100"/>
          </a:xfrm>
          <a:prstGeom prst="rect">
            <a:avLst/>
          </a:prstGeom>
        </p:spPr>
      </p:pic>
      <p:pic>
        <p:nvPicPr>
          <p:cNvPr id="21" name="Picture 20" descr="Rimisp-eng-baja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4" y="5348562"/>
            <a:ext cx="2630714" cy="142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5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6376" y="2349277"/>
            <a:ext cx="1117680" cy="1585241"/>
            <a:chOff x="-6376" y="4721462"/>
            <a:chExt cx="9158400" cy="452297"/>
          </a:xfrm>
        </p:grpSpPr>
        <p:sp>
          <p:nvSpPr>
            <p:cNvPr id="9" name="Rectangle 8"/>
            <p:cNvSpPr/>
            <p:nvPr/>
          </p:nvSpPr>
          <p:spPr>
            <a:xfrm>
              <a:off x="-6376" y="4868959"/>
              <a:ext cx="9158400" cy="152400"/>
            </a:xfrm>
            <a:prstGeom prst="rect">
              <a:avLst/>
            </a:prstGeom>
            <a:solidFill>
              <a:srgbClr val="3AB4C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6376" y="5021359"/>
              <a:ext cx="9158400" cy="152400"/>
            </a:xfrm>
            <a:prstGeom prst="rect">
              <a:avLst/>
            </a:prstGeom>
            <a:solidFill>
              <a:srgbClr val="D2432E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6376" y="4721462"/>
              <a:ext cx="9158400" cy="152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</p:grpSp>
      <p:pic>
        <p:nvPicPr>
          <p:cNvPr id="17" name="Picture 16" descr="CTD-eng-baj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549" y="6029714"/>
            <a:ext cx="146545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2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938" y="361373"/>
            <a:ext cx="817473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s-CL" dirty="0" smtClean="0"/>
              <a:t>Diapo Title: Verdana 28 | </a:t>
            </a:r>
            <a:r>
              <a:rPr lang="es-ES" dirty="0" smtClean="0"/>
              <a:t> </a:t>
            </a:r>
            <a:r>
              <a:rPr lang="es-ES" dirty="0" err="1" smtClean="0"/>
              <a:t>Petroleum</a:t>
            </a:r>
            <a:r>
              <a:rPr lang="es-ES" dirty="0" smtClean="0"/>
              <a:t> </a:t>
            </a:r>
            <a:r>
              <a:rPr lang="es-ES" dirty="0" err="1" smtClean="0"/>
              <a:t>blue</a:t>
            </a:r>
            <a:r>
              <a:rPr lang="es-ES" dirty="0" smtClean="0"/>
              <a:t> </a:t>
            </a:r>
            <a:r>
              <a:rPr lang="es-CL" dirty="0" smtClean="0"/>
              <a:t>| Title case | Align left</a:t>
            </a:r>
            <a:endParaRPr lang="es-CL" sz="2800" noProof="0" dirty="0">
              <a:solidFill>
                <a:schemeClr val="accent5">
                  <a:lumMod val="50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335182"/>
            <a:ext cx="570848" cy="740929"/>
            <a:chOff x="-6376" y="4721462"/>
            <a:chExt cx="9158400" cy="452297"/>
          </a:xfrm>
        </p:grpSpPr>
        <p:sp>
          <p:nvSpPr>
            <p:cNvPr id="9" name="Rectangle 8"/>
            <p:cNvSpPr/>
            <p:nvPr/>
          </p:nvSpPr>
          <p:spPr>
            <a:xfrm>
              <a:off x="-6376" y="4868959"/>
              <a:ext cx="9158400" cy="152400"/>
            </a:xfrm>
            <a:prstGeom prst="rect">
              <a:avLst/>
            </a:prstGeom>
            <a:solidFill>
              <a:srgbClr val="3AB4C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6376" y="5021359"/>
              <a:ext cx="9158400" cy="152400"/>
            </a:xfrm>
            <a:prstGeom prst="rect">
              <a:avLst/>
            </a:prstGeom>
            <a:solidFill>
              <a:srgbClr val="D2432E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6376" y="4721462"/>
              <a:ext cx="9158400" cy="152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L" noProof="0" dirty="0" smtClean="0"/>
              <a:t>Click to edit Master text styles</a:t>
            </a:r>
          </a:p>
          <a:p>
            <a:pPr lvl="1"/>
            <a:r>
              <a:rPr lang="es-CL" noProof="0" dirty="0" smtClean="0"/>
              <a:t>Second level</a:t>
            </a:r>
          </a:p>
          <a:p>
            <a:pPr lvl="2"/>
            <a:r>
              <a:rPr lang="es-CL" noProof="0" dirty="0" smtClean="0"/>
              <a:t>Third level</a:t>
            </a:r>
          </a:p>
          <a:p>
            <a:pPr lvl="3"/>
            <a:r>
              <a:rPr lang="es-CL" noProof="0" dirty="0" smtClean="0"/>
              <a:t>Fourth level</a:t>
            </a:r>
          </a:p>
          <a:p>
            <a:pPr lvl="4"/>
            <a:r>
              <a:rPr lang="es-CL" noProof="0" dirty="0" smtClean="0"/>
              <a:t>Fifth level</a:t>
            </a:r>
          </a:p>
        </p:txBody>
      </p:sp>
      <p:pic>
        <p:nvPicPr>
          <p:cNvPr id="22" name="Picture 21" descr="CTD-eng-baja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598" y="6235289"/>
            <a:ext cx="1147703" cy="62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9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8" r:id="rId10"/>
    <p:sldLayoutId id="2147483683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s-CL" sz="2800" kern="1200">
          <a:solidFill>
            <a:schemeClr val="accent5">
              <a:lumMod val="50000"/>
            </a:schemeClr>
          </a:solidFill>
          <a:latin typeface="Verdana"/>
          <a:ea typeface="+mn-ea"/>
          <a:cs typeface="+mj-cs"/>
        </a:defRPr>
      </a:lvl1pPr>
    </p:titleStyle>
    <p:bodyStyle>
      <a:lvl1pPr marL="365760" indent="-365760" algn="l" defTabSz="914400" rtl="0" eaLnBrk="1" latinLnBrk="0" hangingPunct="1">
        <a:spcBef>
          <a:spcPts val="600"/>
        </a:spcBef>
        <a:buClr>
          <a:srgbClr val="D2432E"/>
        </a:buClr>
        <a:buSzPct val="95000"/>
        <a:buFont typeface="Wingdings 3" pitchFamily="18" charset="2"/>
        <a:buChar char=""/>
        <a:defRPr lang="es-CL" sz="2000" b="1" kern="1200" baseline="0" noProof="0" dirty="0" smtClean="0">
          <a:solidFill>
            <a:schemeClr val="tx1">
              <a:lumMod val="75000"/>
              <a:lumOff val="25000"/>
            </a:schemeClr>
          </a:solidFill>
          <a:latin typeface="Verdana"/>
          <a:ea typeface="+mn-ea"/>
          <a:cs typeface="Verdana"/>
        </a:defRPr>
      </a:lvl1pPr>
      <a:lvl2pPr marL="731520" indent="-365760" algn="l" defTabSz="914400" rtl="0" eaLnBrk="1" latinLnBrk="0" hangingPunct="1">
        <a:spcBef>
          <a:spcPts val="600"/>
        </a:spcBef>
        <a:buClr>
          <a:srgbClr val="D2432E"/>
        </a:buClr>
        <a:buSzPct val="95000"/>
        <a:buFont typeface="Wingdings 3" pitchFamily="18" charset="2"/>
        <a:buChar char=""/>
        <a:defRPr lang="es-CL" sz="1800" b="0" i="0" kern="1200" noProof="0" dirty="0" smtClean="0">
          <a:solidFill>
            <a:schemeClr val="tx1">
              <a:lumMod val="75000"/>
              <a:lumOff val="25000"/>
            </a:schemeClr>
          </a:solidFill>
          <a:latin typeface="Verdana"/>
          <a:ea typeface="+mn-ea"/>
          <a:cs typeface="Verdana"/>
        </a:defRPr>
      </a:lvl2pPr>
      <a:lvl3pPr marL="1097280" indent="-365760" algn="l" defTabSz="914400" rtl="0" eaLnBrk="1" latinLnBrk="0" hangingPunct="1">
        <a:spcBef>
          <a:spcPts val="400"/>
        </a:spcBef>
        <a:buClr>
          <a:srgbClr val="D2432E"/>
        </a:buClr>
        <a:buSzPct val="95000"/>
        <a:buFont typeface="Wingdings 3" pitchFamily="18" charset="2"/>
        <a:buChar char=""/>
        <a:defRPr lang="es-CL" sz="1600" b="0" kern="1200" baseline="0" noProof="0" dirty="0" smtClean="0">
          <a:solidFill>
            <a:schemeClr val="tx1"/>
          </a:solidFill>
          <a:latin typeface="Verdana"/>
          <a:ea typeface="+mn-ea"/>
          <a:cs typeface="+mn-cs"/>
        </a:defRPr>
      </a:lvl3pPr>
      <a:lvl4pPr marL="1463040" indent="-365760" algn="l" defTabSz="914400" rtl="0" eaLnBrk="1" latinLnBrk="0" hangingPunct="1">
        <a:spcBef>
          <a:spcPct val="20000"/>
        </a:spcBef>
        <a:buClr>
          <a:srgbClr val="D2432E"/>
        </a:buClr>
        <a:buSzPct val="95000"/>
        <a:buFont typeface="Wingdings 3" pitchFamily="18" charset="2"/>
        <a:buChar char=""/>
        <a:defRPr lang="es-CL" sz="1600" kern="1200" noProof="0" dirty="0" smtClean="0">
          <a:solidFill>
            <a:schemeClr val="tx1"/>
          </a:solidFill>
          <a:latin typeface="Verdana"/>
          <a:ea typeface="+mn-ea"/>
          <a:cs typeface="+mn-cs"/>
        </a:defRPr>
      </a:lvl4pPr>
      <a:lvl5pPr marL="1828800" indent="-365760" algn="l" defTabSz="914400" rtl="0" eaLnBrk="1" latinLnBrk="0" hangingPunct="1">
        <a:spcBef>
          <a:spcPct val="20000"/>
        </a:spcBef>
        <a:buClr>
          <a:srgbClr val="D2432E"/>
        </a:buClr>
        <a:buSzPct val="95000"/>
        <a:buFont typeface="Wingdings 3" pitchFamily="18" charset="2"/>
        <a:buChar char=""/>
        <a:defRPr lang="es-CL" sz="1600" kern="1200" noProof="0" dirty="0" smtClean="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CL" sz="1600" kern="1200" noProof="0" dirty="0" smtClean="0">
          <a:solidFill>
            <a:schemeClr val="tx1"/>
          </a:solidFill>
          <a:latin typeface="Verdana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2"/>
            <a:ext cx="6361406" cy="6877249"/>
            <a:chOff x="-6376" y="4721462"/>
            <a:chExt cx="9158400" cy="452297"/>
          </a:xfrm>
        </p:grpSpPr>
        <p:sp>
          <p:nvSpPr>
            <p:cNvPr id="8" name="Rectangle 7"/>
            <p:cNvSpPr/>
            <p:nvPr/>
          </p:nvSpPr>
          <p:spPr>
            <a:xfrm>
              <a:off x="-6376" y="5062563"/>
              <a:ext cx="9158400" cy="51161"/>
            </a:xfrm>
            <a:prstGeom prst="rect">
              <a:avLst/>
            </a:prstGeom>
            <a:solidFill>
              <a:srgbClr val="3AB4C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6376" y="5113724"/>
              <a:ext cx="9158400" cy="60035"/>
            </a:xfrm>
            <a:prstGeom prst="rect">
              <a:avLst/>
            </a:prstGeom>
            <a:solidFill>
              <a:srgbClr val="D2432E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6376" y="4721462"/>
              <a:ext cx="9158400" cy="34110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</p:grpSp>
      <p:pic>
        <p:nvPicPr>
          <p:cNvPr id="14" name="Picture 13" descr="CTD-eng-baj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878" y="5707598"/>
            <a:ext cx="1946308" cy="1051877"/>
          </a:xfrm>
          <a:prstGeom prst="rect">
            <a:avLst/>
          </a:prstGeom>
        </p:spPr>
      </p:pic>
      <p:pic>
        <p:nvPicPr>
          <p:cNvPr id="15" name="Picture 14" descr="Rimisp-eng-baja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286" y="409673"/>
            <a:ext cx="2630714" cy="142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7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3500" dirty="0" smtClean="0"/>
              <a:t>Rural </a:t>
            </a:r>
            <a:r>
              <a:rPr lang="es-CL" sz="3500" dirty="0" err="1" smtClean="0"/>
              <a:t>policies</a:t>
            </a:r>
            <a:r>
              <a:rPr lang="es-CL" sz="3500" dirty="0" smtClean="0"/>
              <a:t> in </a:t>
            </a:r>
            <a:r>
              <a:rPr lang="es-CL" sz="3500" dirty="0" err="1" smtClean="0"/>
              <a:t>Latin</a:t>
            </a:r>
            <a:r>
              <a:rPr lang="es-CL" sz="3500" dirty="0" smtClean="0"/>
              <a:t> </a:t>
            </a:r>
            <a:r>
              <a:rPr lang="es-CL" sz="3500" dirty="0" err="1" smtClean="0"/>
              <a:t>America</a:t>
            </a:r>
            <a:r>
              <a:rPr lang="es-CL" sz="3500" dirty="0" smtClean="0"/>
              <a:t>:</a:t>
            </a:r>
            <a:br>
              <a:rPr lang="es-CL" sz="3500" dirty="0" smtClean="0"/>
            </a:br>
            <a:r>
              <a:rPr lang="es-CL" sz="3500" dirty="0" smtClean="0"/>
              <a:t/>
            </a:r>
            <a:br>
              <a:rPr lang="es-CL" sz="3500" dirty="0" smtClean="0"/>
            </a:br>
            <a:r>
              <a:rPr lang="es-CL" sz="3500" dirty="0" err="1" smtClean="0"/>
              <a:t>The</a:t>
            </a:r>
            <a:r>
              <a:rPr lang="es-CL" sz="3500" dirty="0" smtClean="0"/>
              <a:t> </a:t>
            </a:r>
            <a:r>
              <a:rPr lang="es-CL" sz="3500" dirty="0" err="1" smtClean="0"/>
              <a:t>missing</a:t>
            </a:r>
            <a:r>
              <a:rPr lang="es-CL" sz="3500" dirty="0" smtClean="0"/>
              <a:t> </a:t>
            </a:r>
            <a:r>
              <a:rPr lang="es-CL" sz="3500" dirty="0" err="1" smtClean="0"/>
              <a:t>half</a:t>
            </a:r>
            <a:r>
              <a:rPr lang="es-CL" sz="3500" dirty="0"/>
              <a:t> </a:t>
            </a:r>
            <a:r>
              <a:rPr lang="es-CL" sz="3500" dirty="0" smtClean="0"/>
              <a:t>of </a:t>
            </a:r>
            <a:r>
              <a:rPr lang="es-CL" sz="3500" dirty="0" err="1" smtClean="0"/>
              <a:t>the</a:t>
            </a:r>
            <a:r>
              <a:rPr lang="es-CL" sz="3500" dirty="0" smtClean="0"/>
              <a:t> </a:t>
            </a:r>
            <a:r>
              <a:rPr lang="es-CL" sz="3500" dirty="0" err="1" smtClean="0"/>
              <a:t>half</a:t>
            </a:r>
            <a:r>
              <a:rPr lang="es-CL" sz="3500" dirty="0" smtClean="0"/>
              <a:t>-full </a:t>
            </a:r>
            <a:r>
              <a:rPr lang="es-CL" sz="3500" dirty="0" err="1" smtClean="0"/>
              <a:t>glass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Julio A. Berdegué</a:t>
            </a:r>
          </a:p>
          <a:p>
            <a:endParaRPr lang="es-C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s-CL" dirty="0" smtClean="0"/>
              <a:t>10th OECD Rural Development </a:t>
            </a:r>
            <a:r>
              <a:rPr lang="es-CL" dirty="0" err="1" smtClean="0"/>
              <a:t>Conference</a:t>
            </a:r>
            <a:r>
              <a:rPr lang="es-CL" dirty="0" smtClean="0"/>
              <a:t>, Memphis, 19-21 </a:t>
            </a:r>
            <a:r>
              <a:rPr lang="es-CL" dirty="0" err="1" smtClean="0"/>
              <a:t>May</a:t>
            </a:r>
            <a:r>
              <a:rPr lang="es-CL" dirty="0" smtClean="0"/>
              <a:t>, 2015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04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Territorial </a:t>
            </a:r>
            <a:r>
              <a:rPr lang="es-CL" dirty="0" err="1" smtClean="0"/>
              <a:t>approach</a:t>
            </a:r>
            <a:r>
              <a:rPr lang="es-CL" dirty="0" smtClean="0"/>
              <a:t> to rural </a:t>
            </a:r>
            <a:r>
              <a:rPr lang="es-CL" dirty="0" err="1" smtClean="0"/>
              <a:t>development</a:t>
            </a:r>
            <a:endParaRPr lang="es-C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15 years of theory and practice </a:t>
            </a:r>
            <a:r>
              <a:rPr lang="en-US" sz="2400" b="0" dirty="0" smtClean="0"/>
              <a:t>of area-based approaches to rural development in Latin America</a:t>
            </a:r>
          </a:p>
          <a:p>
            <a:r>
              <a:rPr lang="en-US" sz="2400" dirty="0" smtClean="0"/>
              <a:t>Well-established conceptual </a:t>
            </a:r>
            <a:r>
              <a:rPr lang="en-US" sz="2400" dirty="0" smtClean="0"/>
              <a:t>foundations </a:t>
            </a:r>
            <a:r>
              <a:rPr lang="en-US" sz="2400" b="0" dirty="0" smtClean="0"/>
              <a:t>with a recognized body of literature</a:t>
            </a:r>
          </a:p>
          <a:p>
            <a:r>
              <a:rPr lang="en-US" sz="2400" b="0" dirty="0" smtClean="0"/>
              <a:t>Relatively well-articulated </a:t>
            </a:r>
            <a:r>
              <a:rPr lang="en-US" sz="2400" dirty="0" smtClean="0"/>
              <a:t>networks</a:t>
            </a:r>
            <a:r>
              <a:rPr lang="en-US" sz="2400" b="0" dirty="0" smtClean="0"/>
              <a:t> of policy markers, researchers and practitioners</a:t>
            </a:r>
          </a:p>
          <a:p>
            <a:r>
              <a:rPr lang="en-US" sz="2400" b="0" dirty="0" smtClean="0"/>
              <a:t>Some </a:t>
            </a:r>
            <a:r>
              <a:rPr lang="en-US" sz="2400" dirty="0" smtClean="0"/>
              <a:t>framework laws</a:t>
            </a:r>
          </a:p>
          <a:p>
            <a:r>
              <a:rPr lang="en-US" sz="2400" b="0" dirty="0" smtClean="0"/>
              <a:t>Hundreds of </a:t>
            </a:r>
            <a:r>
              <a:rPr lang="en-US" sz="2400" dirty="0" smtClean="0"/>
              <a:t>programs and projects </a:t>
            </a:r>
            <a:r>
              <a:rPr lang="en-US" sz="2400" b="0" dirty="0" smtClean="0"/>
              <a:t>branded as “territorial development”</a:t>
            </a:r>
            <a:endParaRPr lang="en-US" sz="2400" b="0" dirty="0"/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3993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Preliminary</a:t>
            </a:r>
            <a:r>
              <a:rPr lang="es-CL" dirty="0" smtClean="0"/>
              <a:t> </a:t>
            </a:r>
            <a:r>
              <a:rPr lang="es-CL" dirty="0" err="1" smtClean="0"/>
              <a:t>results</a:t>
            </a:r>
            <a:r>
              <a:rPr lang="es-CL" dirty="0" smtClean="0"/>
              <a:t> of </a:t>
            </a:r>
            <a:r>
              <a:rPr lang="es-CL" dirty="0" err="1" smtClean="0"/>
              <a:t>review</a:t>
            </a:r>
            <a:endParaRPr lang="es-C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b="0" dirty="0" smtClean="0"/>
              <a:t>Zero </a:t>
            </a:r>
            <a:r>
              <a:rPr lang="es-CL" sz="2400" b="0" dirty="0" err="1" smtClean="0"/>
              <a:t>evaluations</a:t>
            </a:r>
            <a:r>
              <a:rPr lang="es-CL" sz="2400" b="0" dirty="0" smtClean="0"/>
              <a:t> of </a:t>
            </a:r>
            <a:r>
              <a:rPr lang="es-CL" sz="2400" b="0" dirty="0" err="1" smtClean="0"/>
              <a:t>results</a:t>
            </a:r>
            <a:r>
              <a:rPr lang="es-CL" sz="2400" b="0" dirty="0" smtClean="0"/>
              <a:t> and </a:t>
            </a:r>
            <a:r>
              <a:rPr lang="es-CL" sz="2400" b="0" dirty="0" err="1" smtClean="0"/>
              <a:t>impacts</a:t>
            </a:r>
            <a:r>
              <a:rPr lang="es-CL" sz="2400" b="0" dirty="0" smtClean="0"/>
              <a:t>, </a:t>
            </a:r>
            <a:r>
              <a:rPr lang="es-CL" sz="2400" b="0" dirty="0" err="1" smtClean="0"/>
              <a:t>although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numerous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process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evaluations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with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some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anecdotal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evidence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about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contributions</a:t>
            </a:r>
            <a:r>
              <a:rPr lang="es-CL" sz="2400" b="0" dirty="0" smtClean="0"/>
              <a:t> to </a:t>
            </a:r>
            <a:r>
              <a:rPr lang="es-CL" sz="2400" b="0" dirty="0" err="1" smtClean="0"/>
              <a:t>improving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opportunities</a:t>
            </a:r>
            <a:r>
              <a:rPr lang="es-CL" sz="2400" b="0" dirty="0" smtClean="0"/>
              <a:t> and </a:t>
            </a:r>
            <a:r>
              <a:rPr lang="es-CL" sz="2400" b="0" dirty="0" err="1" smtClean="0"/>
              <a:t>well-being</a:t>
            </a:r>
            <a:endParaRPr lang="es-CL" sz="2400" b="0" dirty="0" smtClean="0"/>
          </a:p>
          <a:p>
            <a:endParaRPr lang="es-CL" sz="2400" b="0" dirty="0"/>
          </a:p>
          <a:p>
            <a:r>
              <a:rPr lang="es-CL" sz="2400" b="0" dirty="0" err="1" smtClean="0"/>
              <a:t>Ongoing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review</a:t>
            </a:r>
            <a:r>
              <a:rPr lang="es-CL" sz="2400" b="0" dirty="0" smtClean="0"/>
              <a:t> of </a:t>
            </a:r>
            <a:r>
              <a:rPr lang="es-CL" sz="2400" b="0" dirty="0" err="1" smtClean="0"/>
              <a:t>the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published</a:t>
            </a:r>
            <a:r>
              <a:rPr lang="es-CL" sz="2400" b="0" dirty="0" smtClean="0"/>
              <a:t> and grey </a:t>
            </a:r>
            <a:r>
              <a:rPr lang="es-CL" sz="2400" b="0" dirty="0" err="1" smtClean="0"/>
              <a:t>literature</a:t>
            </a:r>
            <a:r>
              <a:rPr lang="es-CL" sz="2400" b="0" dirty="0" smtClean="0"/>
              <a:t>, plus </a:t>
            </a:r>
            <a:r>
              <a:rPr lang="es-CL" sz="2400" b="0" dirty="0" err="1" smtClean="0"/>
              <a:t>seven</a:t>
            </a:r>
            <a:r>
              <a:rPr lang="es-CL" sz="2400" b="0" dirty="0" smtClean="0"/>
              <a:t> in-</a:t>
            </a:r>
            <a:r>
              <a:rPr lang="es-CL" sz="2400" b="0" dirty="0" err="1" smtClean="0"/>
              <a:t>depth</a:t>
            </a:r>
            <a:r>
              <a:rPr lang="es-CL" sz="2400" b="0" dirty="0" smtClean="0"/>
              <a:t> case </a:t>
            </a:r>
            <a:r>
              <a:rPr lang="es-CL" sz="2400" b="0" dirty="0" err="1" smtClean="0"/>
              <a:t>studies</a:t>
            </a:r>
            <a:r>
              <a:rPr lang="es-CL" sz="2400" b="0" dirty="0" smtClean="0"/>
              <a:t> </a:t>
            </a:r>
          </a:p>
          <a:p>
            <a:endParaRPr lang="es-CL" sz="2400" b="0" dirty="0"/>
          </a:p>
          <a:p>
            <a:r>
              <a:rPr lang="es-CL" sz="2400" b="0" dirty="0" err="1" smtClean="0"/>
              <a:t>Preliminary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conclusion</a:t>
            </a:r>
            <a:r>
              <a:rPr lang="es-CL" sz="2400" b="0" dirty="0" smtClean="0"/>
              <a:t>: a </a:t>
            </a:r>
            <a:r>
              <a:rPr lang="es-CL" sz="2400" b="0" dirty="0" err="1" smtClean="0"/>
              <a:t>lot</a:t>
            </a:r>
            <a:r>
              <a:rPr lang="es-CL" sz="2400" b="0" dirty="0" smtClean="0"/>
              <a:t> of </a:t>
            </a:r>
            <a:r>
              <a:rPr lang="es-CL" sz="2400" b="0" dirty="0" err="1" smtClean="0"/>
              <a:t>old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wine</a:t>
            </a:r>
            <a:r>
              <a:rPr lang="es-CL" sz="2400" b="0" dirty="0" smtClean="0"/>
              <a:t> in new </a:t>
            </a:r>
            <a:r>
              <a:rPr lang="es-CL" sz="2400" b="0" dirty="0" err="1" smtClean="0"/>
              <a:t>bottles</a:t>
            </a:r>
            <a:r>
              <a:rPr lang="es-CL" sz="2400" b="0" dirty="0" smtClean="0"/>
              <a:t>, </a:t>
            </a:r>
            <a:r>
              <a:rPr lang="es-CL" sz="2400" b="0" dirty="0" err="1" smtClean="0"/>
              <a:t>but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sufficient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examples</a:t>
            </a:r>
            <a:r>
              <a:rPr lang="es-CL" sz="2400" b="0" dirty="0" smtClean="0"/>
              <a:t> of </a:t>
            </a:r>
            <a:r>
              <a:rPr lang="es-CL" sz="2400" b="0" dirty="0" err="1" smtClean="0"/>
              <a:t>good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progress</a:t>
            </a:r>
            <a:r>
              <a:rPr lang="es-CL" sz="2400" b="0" dirty="0" smtClean="0"/>
              <a:t> to </a:t>
            </a:r>
            <a:r>
              <a:rPr lang="es-CL" sz="2400" b="0" dirty="0" err="1" smtClean="0"/>
              <a:t>keep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trying</a:t>
            </a:r>
            <a:endParaRPr lang="es-CL" sz="2400" b="0" dirty="0" smtClean="0"/>
          </a:p>
          <a:p>
            <a:endParaRPr lang="en-US" sz="2400" b="0" dirty="0"/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6540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main shortcomings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“Territorial” policies and programs with a distinct agricultural focus </a:t>
            </a:r>
          </a:p>
          <a:p>
            <a:pPr lvl="1"/>
            <a:r>
              <a:rPr lang="en-US" sz="2100" b="0" dirty="0" smtClean="0"/>
              <a:t>Ministries of Agriculture continue to play dominant role in rural development and regressive, subsidy-based policies are firmly entrenched</a:t>
            </a:r>
          </a:p>
          <a:p>
            <a:pPr marL="457200" indent="-457200">
              <a:buFont typeface="+mj-lt"/>
              <a:buAutoNum type="arabicPeriod"/>
            </a:pPr>
            <a:endParaRPr lang="es-CL" sz="2400" b="0" dirty="0" smtClean="0"/>
          </a:p>
          <a:p>
            <a:pPr marL="457200" indent="-457200">
              <a:buFont typeface="+mj-lt"/>
              <a:buAutoNum type="arabicPeriod"/>
            </a:pPr>
            <a:r>
              <a:rPr lang="es-CL" sz="2400" b="0" dirty="0" err="1" smtClean="0"/>
              <a:t>Outdated</a:t>
            </a:r>
            <a:r>
              <a:rPr lang="es-CL" sz="2400" b="0" dirty="0" smtClean="0"/>
              <a:t> legal and </a:t>
            </a:r>
            <a:r>
              <a:rPr lang="es-CL" sz="2400" b="0" dirty="0" err="1" smtClean="0"/>
              <a:t>operational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definitions</a:t>
            </a:r>
            <a:r>
              <a:rPr lang="es-CL" sz="2400" b="0" dirty="0" smtClean="0"/>
              <a:t> of ‘rural’ </a:t>
            </a:r>
            <a:r>
              <a:rPr lang="es-CL" sz="2400" b="0" dirty="0" err="1" smtClean="0"/>
              <a:t>fail</a:t>
            </a:r>
            <a:r>
              <a:rPr lang="es-CL" sz="2400" b="0" dirty="0" smtClean="0"/>
              <a:t> to </a:t>
            </a:r>
            <a:r>
              <a:rPr lang="es-CL" sz="2400" b="0" dirty="0" err="1" smtClean="0"/>
              <a:t>recognize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the</a:t>
            </a:r>
            <a:r>
              <a:rPr lang="es-CL" sz="2400" b="0" dirty="0" smtClean="0"/>
              <a:t> role of </a:t>
            </a:r>
            <a:r>
              <a:rPr lang="es-CL" sz="2400" b="0" dirty="0" err="1" smtClean="0"/>
              <a:t>urban</a:t>
            </a:r>
            <a:r>
              <a:rPr lang="es-CL" sz="2400" b="0" dirty="0" smtClean="0"/>
              <a:t> centers and rural-</a:t>
            </a:r>
            <a:r>
              <a:rPr lang="es-CL" sz="2400" b="0" dirty="0" err="1" smtClean="0"/>
              <a:t>urban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linkages</a:t>
            </a:r>
            <a:endParaRPr lang="es-CL" sz="2400" b="0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0711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main shortcomings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0" dirty="0" smtClean="0"/>
              <a:t>Lack of incentives and institutionalized mechanisms for coordination</a:t>
            </a:r>
          </a:p>
          <a:p>
            <a:pPr lvl="1"/>
            <a:r>
              <a:rPr lang="es-CL" sz="2200" dirty="0" err="1" smtClean="0"/>
              <a:t>National</a:t>
            </a:r>
            <a:r>
              <a:rPr lang="es-CL" sz="2200" dirty="0" smtClean="0"/>
              <a:t>-provincial-local</a:t>
            </a:r>
          </a:p>
          <a:p>
            <a:pPr lvl="1"/>
            <a:r>
              <a:rPr lang="es-CL" sz="2200" b="0" dirty="0" smtClean="0"/>
              <a:t>Inter-sectorial</a:t>
            </a:r>
          </a:p>
          <a:p>
            <a:pPr lvl="1"/>
            <a:r>
              <a:rPr lang="es-CL" sz="2200" dirty="0" err="1" smtClean="0"/>
              <a:t>Public-private</a:t>
            </a:r>
            <a:r>
              <a:rPr lang="es-CL" sz="2200" dirty="0" smtClean="0"/>
              <a:t> (more </a:t>
            </a:r>
            <a:r>
              <a:rPr lang="es-CL" sz="2200" dirty="0" err="1" smtClean="0"/>
              <a:t>progress</a:t>
            </a:r>
            <a:r>
              <a:rPr lang="es-CL" sz="2200" dirty="0" smtClean="0"/>
              <a:t> </a:t>
            </a:r>
            <a:r>
              <a:rPr lang="es-CL" sz="2200" dirty="0" err="1" smtClean="0"/>
              <a:t>here</a:t>
            </a:r>
            <a:r>
              <a:rPr lang="es-CL" sz="2200" dirty="0" smtClean="0"/>
              <a:t>)</a:t>
            </a:r>
            <a:endParaRPr lang="en-US" sz="2200" b="0" dirty="0" smtClean="0"/>
          </a:p>
          <a:p>
            <a:pPr marL="457200" indent="-457200">
              <a:buFont typeface="+mj-lt"/>
              <a:buAutoNum type="arabicPeriod" startAt="3"/>
            </a:pPr>
            <a:endParaRPr lang="es-CL" sz="2400" b="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s-CL" sz="2400" b="0" dirty="0" err="1"/>
              <a:t>Limited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forms</a:t>
            </a:r>
            <a:r>
              <a:rPr lang="es-CL" sz="2400" b="0" dirty="0" smtClean="0"/>
              <a:t> of </a:t>
            </a:r>
            <a:r>
              <a:rPr lang="es-CL" sz="2400" b="0" dirty="0" err="1" smtClean="0"/>
              <a:t>participation</a:t>
            </a:r>
            <a:r>
              <a:rPr lang="es-CL" sz="2400" b="0" dirty="0" smtClean="0"/>
              <a:t> in </a:t>
            </a:r>
            <a:r>
              <a:rPr lang="es-CL" sz="2400" b="0" dirty="0" err="1" smtClean="0"/>
              <a:t>decision-making</a:t>
            </a:r>
            <a:r>
              <a:rPr lang="es-CL" sz="2400" b="0" dirty="0" smtClean="0"/>
              <a:t>: local </a:t>
            </a:r>
            <a:r>
              <a:rPr lang="es-CL" sz="2400" b="0" dirty="0" err="1" smtClean="0"/>
              <a:t>actors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not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empowered</a:t>
            </a:r>
            <a:r>
              <a:rPr lang="es-CL" sz="2400" b="0" dirty="0" smtClean="0"/>
              <a:t> to </a:t>
            </a:r>
            <a:r>
              <a:rPr lang="es-CL" sz="2400" b="0" dirty="0" err="1" smtClean="0"/>
              <a:t>make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decisions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affecting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the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allocation</a:t>
            </a:r>
            <a:r>
              <a:rPr lang="es-CL" sz="2400" b="0" dirty="0" smtClean="0"/>
              <a:t> of </a:t>
            </a:r>
            <a:r>
              <a:rPr lang="es-CL" sz="2400" b="0" dirty="0" err="1" smtClean="0"/>
              <a:t>public</a:t>
            </a:r>
            <a:r>
              <a:rPr lang="es-CL" sz="2400" b="0" dirty="0" smtClean="0"/>
              <a:t> </a:t>
            </a:r>
            <a:r>
              <a:rPr lang="es-CL" sz="2400" b="0" dirty="0" err="1" smtClean="0"/>
              <a:t>resources</a:t>
            </a:r>
            <a:endParaRPr lang="es-CL" sz="2400" b="0" dirty="0" smtClean="0"/>
          </a:p>
          <a:p>
            <a:pPr marL="457200" indent="-457200">
              <a:buFont typeface="+mj-lt"/>
              <a:buAutoNum type="arabicPeriod" startAt="3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07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S" dirty="0" smtClean="0"/>
              <a:t>More </a:t>
            </a:r>
            <a:r>
              <a:rPr lang="es-ES" dirty="0" err="1" smtClean="0"/>
              <a:t>attention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to be </a:t>
            </a:r>
            <a:r>
              <a:rPr lang="es-ES" dirty="0" err="1" smtClean="0"/>
              <a:t>given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political</a:t>
            </a:r>
            <a:r>
              <a:rPr lang="es-ES" dirty="0" smtClean="0"/>
              <a:t> and </a:t>
            </a:r>
            <a:r>
              <a:rPr lang="es-ES" dirty="0" err="1" smtClean="0"/>
              <a:t>institutional</a:t>
            </a:r>
            <a:r>
              <a:rPr lang="es-ES" dirty="0" smtClean="0"/>
              <a:t> </a:t>
            </a:r>
            <a:r>
              <a:rPr lang="es-ES" dirty="0" err="1" smtClean="0"/>
              <a:t>environment</a:t>
            </a:r>
            <a:r>
              <a:rPr lang="es-ES" dirty="0" smtClean="0"/>
              <a:t> of rural </a:t>
            </a:r>
            <a:r>
              <a:rPr lang="es-ES" dirty="0" err="1" smtClean="0"/>
              <a:t>development</a:t>
            </a:r>
            <a:r>
              <a:rPr lang="es-ES" dirty="0" smtClean="0"/>
              <a:t> </a:t>
            </a:r>
            <a:r>
              <a:rPr lang="es-ES" dirty="0" err="1" smtClean="0"/>
              <a:t>policies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06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02861"/>
            <a:ext cx="6149726" cy="783339"/>
          </a:xfrm>
        </p:spPr>
        <p:txBody>
          <a:bodyPr/>
          <a:lstStyle/>
          <a:p>
            <a:pPr marL="609600" indent="-609600" algn="r">
              <a:lnSpc>
                <a:spcPct val="70000"/>
              </a:lnSpc>
              <a:spcBef>
                <a:spcPct val="20000"/>
              </a:spcBef>
            </a:pPr>
            <a:r>
              <a:rPr lang="es-CL" sz="2400" dirty="0"/>
              <a:t>Rural </a:t>
            </a:r>
            <a:r>
              <a:rPr lang="es-CL" sz="2400" dirty="0" err="1"/>
              <a:t>policies</a:t>
            </a:r>
            <a:r>
              <a:rPr lang="es-CL" sz="2400" dirty="0"/>
              <a:t> in </a:t>
            </a:r>
            <a:r>
              <a:rPr lang="es-CL" sz="2400" dirty="0" err="1"/>
              <a:t>Latin</a:t>
            </a:r>
            <a:r>
              <a:rPr lang="es-CL" sz="2400" dirty="0"/>
              <a:t> </a:t>
            </a:r>
            <a:r>
              <a:rPr lang="es-CL" sz="2400" dirty="0" err="1" smtClean="0"/>
              <a:t>America</a:t>
            </a:r>
            <a:r>
              <a:rPr lang="es-CL" sz="2400" dirty="0" smtClean="0"/>
              <a:t>:</a:t>
            </a:r>
            <a:br>
              <a:rPr lang="es-CL" sz="2400" dirty="0" smtClean="0"/>
            </a:br>
            <a:r>
              <a:rPr lang="es-CL" sz="2100" dirty="0" err="1" smtClean="0"/>
              <a:t>The</a:t>
            </a:r>
            <a:r>
              <a:rPr lang="es-CL" sz="2100" dirty="0" smtClean="0"/>
              <a:t> </a:t>
            </a:r>
            <a:r>
              <a:rPr lang="es-CL" sz="2100" dirty="0" err="1"/>
              <a:t>missing</a:t>
            </a:r>
            <a:r>
              <a:rPr lang="es-CL" sz="2100" dirty="0"/>
              <a:t> </a:t>
            </a:r>
            <a:r>
              <a:rPr lang="es-CL" sz="2100" dirty="0" err="1"/>
              <a:t>half</a:t>
            </a:r>
            <a:r>
              <a:rPr lang="es-CL" sz="2100" dirty="0"/>
              <a:t> of </a:t>
            </a:r>
            <a:r>
              <a:rPr lang="es-CL" sz="2100" dirty="0" err="1"/>
              <a:t>the</a:t>
            </a:r>
            <a:r>
              <a:rPr lang="es-CL" sz="2100" dirty="0"/>
              <a:t> </a:t>
            </a:r>
            <a:r>
              <a:rPr lang="es-CL" sz="2100" dirty="0" err="1"/>
              <a:t>half</a:t>
            </a:r>
            <a:r>
              <a:rPr lang="es-CL" sz="2100" dirty="0"/>
              <a:t>-full </a:t>
            </a:r>
            <a:r>
              <a:rPr lang="es-CL" sz="2100" dirty="0" err="1"/>
              <a:t>glass</a:t>
            </a:r>
            <a:r>
              <a:rPr lang="es-CL" sz="2100" dirty="0"/>
              <a:t/>
            </a:r>
            <a:br>
              <a:rPr lang="es-CL" sz="2100" dirty="0"/>
            </a:br>
            <a:endParaRPr lang="es-CL" sz="2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 algn="r">
              <a:lnSpc>
                <a:spcPct val="80000"/>
              </a:lnSpc>
              <a:spcBef>
                <a:spcPts val="200"/>
              </a:spcBef>
            </a:pPr>
            <a:r>
              <a:rPr lang="es-CL" sz="1700" dirty="0" smtClean="0"/>
              <a:t>jberdegue@rimisp.org</a:t>
            </a:r>
            <a:endParaRPr lang="es-CL" sz="1700" dirty="0" smtClean="0"/>
          </a:p>
          <a:p>
            <a:pPr marL="609600" indent="-609600" algn="r">
              <a:lnSpc>
                <a:spcPct val="80000"/>
              </a:lnSpc>
              <a:spcBef>
                <a:spcPts val="200"/>
              </a:spcBef>
            </a:pPr>
            <a:r>
              <a:rPr lang="es-CL" sz="1700" dirty="0" smtClean="0"/>
              <a:t>www.rimisp.org/cohesionterritorial</a:t>
            </a:r>
            <a:endParaRPr lang="es-CL" sz="1700" dirty="0"/>
          </a:p>
        </p:txBody>
      </p:sp>
    </p:spTree>
    <p:extLst>
      <p:ext uri="{BB962C8B-B14F-4D97-AF65-F5344CB8AC3E}">
        <p14:creationId xmlns:p14="http://schemas.microsoft.com/office/powerpoint/2010/main" val="28485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MISP Por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MISP - Portad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IMISP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369</Words>
  <Application>Microsoft Office PowerPoint</Application>
  <PresentationFormat>Presentación en pantalla (4:3)</PresentationFormat>
  <Paragraphs>40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RIMISP Portada</vt:lpstr>
      <vt:lpstr>RIMISP - Portadilla</vt:lpstr>
      <vt:lpstr>Custom Design</vt:lpstr>
      <vt:lpstr>RIMISP Final</vt:lpstr>
      <vt:lpstr>Rural policies in Latin America:  The missing half of the half-full glass </vt:lpstr>
      <vt:lpstr>Territorial approach to rural development</vt:lpstr>
      <vt:lpstr>Preliminary results of review</vt:lpstr>
      <vt:lpstr>Four main shortcomings</vt:lpstr>
      <vt:lpstr>Four main shortcomings</vt:lpstr>
      <vt:lpstr>Presentación de PowerPoint</vt:lpstr>
      <vt:lpstr>Rural policies in Latin America: The missing half of the half-full glass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</dc:creator>
  <cp:lastModifiedBy>Julio A Berdegué</cp:lastModifiedBy>
  <cp:revision>93</cp:revision>
  <dcterms:created xsi:type="dcterms:W3CDTF">2012-12-21T17:16:47Z</dcterms:created>
  <dcterms:modified xsi:type="dcterms:W3CDTF">2015-05-18T18:02:30Z</dcterms:modified>
</cp:coreProperties>
</file>