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95" r:id="rId2"/>
    <p:sldId id="296" r:id="rId3"/>
    <p:sldId id="286" r:id="rId4"/>
    <p:sldId id="287" r:id="rId5"/>
    <p:sldId id="288" r:id="rId6"/>
    <p:sldId id="302" r:id="rId7"/>
    <p:sldId id="289" r:id="rId8"/>
    <p:sldId id="299" r:id="rId9"/>
    <p:sldId id="300" r:id="rId10"/>
    <p:sldId id="301" r:id="rId11"/>
    <p:sldId id="303" r:id="rId12"/>
    <p:sldId id="304" r:id="rId13"/>
    <p:sldId id="306" r:id="rId14"/>
    <p:sldId id="307" r:id="rId15"/>
    <p:sldId id="308" r:id="rId16"/>
    <p:sldId id="309" r:id="rId17"/>
    <p:sldId id="320" r:id="rId18"/>
    <p:sldId id="310" r:id="rId19"/>
    <p:sldId id="291" r:id="rId20"/>
    <p:sldId id="292" r:id="rId21"/>
    <p:sldId id="293" r:id="rId22"/>
    <p:sldId id="312" r:id="rId23"/>
    <p:sldId id="314" r:id="rId24"/>
    <p:sldId id="313" r:id="rId25"/>
    <p:sldId id="315" r:id="rId26"/>
    <p:sldId id="316" r:id="rId27"/>
    <p:sldId id="317" r:id="rId28"/>
    <p:sldId id="318" r:id="rId29"/>
    <p:sldId id="322" r:id="rId30"/>
    <p:sldId id="323" r:id="rId31"/>
    <p:sldId id="324" r:id="rId32"/>
    <p:sldId id="32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Cheaz" initials="JC" lastIdx="10" clrIdx="0">
    <p:extLst>
      <p:ext uri="{19B8F6BF-5375-455C-9EA6-DF929625EA0E}">
        <p15:presenceInfo xmlns:p15="http://schemas.microsoft.com/office/powerpoint/2012/main" userId="Juan Chea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4" autoAdjust="0"/>
    <p:restoredTop sz="87455" autoAdjust="0"/>
  </p:normalViewPr>
  <p:slideViewPr>
    <p:cSldViewPr>
      <p:cViewPr varScale="1">
        <p:scale>
          <a:sx n="71" d="100"/>
          <a:sy n="71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2EFDC-0765-4C30-A2BE-C7B6069B966B}" type="datetimeFigureOut">
              <a:rPr lang="es-DO" smtClean="0"/>
              <a:pPr/>
              <a:t>27/3/14</a:t>
            </a:fld>
            <a:endParaRPr lang="es-D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35191-2199-438A-9AB3-1C2180E789E2}" type="slidenum">
              <a:rPr lang="es-DO" smtClean="0"/>
              <a:pPr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73499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1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575804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ABA39-1874-46AF-A434-45AB07984563}" type="slidenum">
              <a:rPr lang="es-DO" smtClean="0"/>
              <a:pPr/>
              <a:t>11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6182688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ABA39-1874-46AF-A434-45AB07984563}" type="slidenum">
              <a:rPr lang="es-DO" smtClean="0"/>
              <a:pPr/>
              <a:t>12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168952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DO" baseline="0" dirty="0" smtClean="0">
                <a:solidFill>
                  <a:srgbClr val="FFFF00"/>
                </a:solidFill>
              </a:rPr>
              <a:t>Destacar el tema del fortalecimiento de la cadena. El éxito de ella depende de una nueva relación. Recordar la de ADAM. Roles diferenciados de cada actor.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ABA39-1874-46AF-A434-45AB07984563}" type="slidenum">
              <a:rPr lang="es-DO" smtClean="0"/>
              <a:pPr/>
              <a:t>13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1247716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DO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17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399160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20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7299960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21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03518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22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5289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23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9523056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24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7564893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25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584443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2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3955711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26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931953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27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6906908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28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9373624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29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8525083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30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907588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31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2604646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32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260464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3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48655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4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430746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5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80937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DO" dirty="0" smtClean="0"/>
              <a:t>Acción</a:t>
            </a:r>
            <a:r>
              <a:rPr lang="es-DO" baseline="0" dirty="0" smtClean="0"/>
              <a:t> colectiva para la construcción de un nueva relación de negocios, una nueva cadena. </a:t>
            </a:r>
            <a:endParaRPr lang="es-DO" dirty="0" smtClean="0"/>
          </a:p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ABA39-1874-46AF-A434-45AB07984563}" type="slidenum">
              <a:rPr lang="es-DO" smtClean="0"/>
              <a:pPr/>
              <a:t>6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80765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35191-2199-438A-9AB3-1C2180E789E2}" type="slidenum">
              <a:rPr lang="es-DO" smtClean="0"/>
              <a:pPr/>
              <a:t>7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942528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DO" dirty="0" smtClean="0"/>
              <a:t>Destacar: </a:t>
            </a:r>
          </a:p>
          <a:p>
            <a:r>
              <a:rPr lang="es-DO" b="1" u="sng" dirty="0" smtClean="0"/>
              <a:t>Servicios públicos</a:t>
            </a:r>
            <a:r>
              <a:rPr lang="es-DO" baseline="0" dirty="0" smtClean="0"/>
              <a:t> para la competitividad estructural: caminos, riego, electricidad, agua….pueden fortalecer roles en la cadena. Buscamos servicios de calidad, q apuntalen las capacidades de aprendizaje y de fortalecimiento de la productividad y la vinculación a los mercados.</a:t>
            </a:r>
          </a:p>
          <a:p>
            <a:r>
              <a:rPr lang="es-DO" b="1" u="sng" baseline="0" dirty="0" smtClean="0"/>
              <a:t>Servicios privados</a:t>
            </a:r>
            <a:r>
              <a:rPr lang="es-DO" baseline="0" dirty="0" smtClean="0"/>
              <a:t>: promueven innovación (competitividad de innovación). No queremos: AT y tecno incosteable. </a:t>
            </a:r>
          </a:p>
          <a:p>
            <a:r>
              <a:rPr lang="es-DO" b="1" u="sng" baseline="0" dirty="0" smtClean="0"/>
              <a:t>Otros</a:t>
            </a:r>
            <a:r>
              <a:rPr lang="es-DO" baseline="0" dirty="0" smtClean="0"/>
              <a:t>: servicios de </a:t>
            </a:r>
            <a:r>
              <a:rPr lang="es-DO" baseline="0" dirty="0" err="1" smtClean="0"/>
              <a:t>ONGs</a:t>
            </a:r>
            <a:r>
              <a:rPr lang="es-DO" baseline="0" dirty="0" smtClean="0"/>
              <a:t>: innovación en procesos y organización (competitividad organizacional, de gestión, de vinculación).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ABA39-1874-46AF-A434-45AB07984563}" type="slidenum">
              <a:rPr lang="es-DO" smtClean="0"/>
              <a:pPr/>
              <a:t>8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780213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DO" dirty="0" smtClean="0"/>
              <a:t>Agenda de cambio desde PP.</a:t>
            </a:r>
          </a:p>
          <a:p>
            <a:r>
              <a:rPr lang="es-DO" dirty="0" smtClean="0"/>
              <a:t>Instituciones funcionales a la PP</a:t>
            </a:r>
            <a:endParaRPr lang="es-D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ABA39-1874-46AF-A434-45AB07984563}" type="slidenum">
              <a:rPr lang="es-DO" smtClean="0"/>
              <a:pPr/>
              <a:t>10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03024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CED4-097B-48C4-B2E0-EA5CE8A0C1A4}" type="datetimeFigureOut">
              <a:rPr lang="es-DO" smtClean="0"/>
              <a:pPr/>
              <a:t>27/3/14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5398-30AA-44F5-8A1F-872BA286442B}" type="slidenum">
              <a:rPr lang="es-DO" smtClean="0"/>
              <a:pPr/>
              <a:t>‹Nº›</a:t>
            </a:fld>
            <a:endParaRPr lang="es-D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CED4-097B-48C4-B2E0-EA5CE8A0C1A4}" type="datetimeFigureOut">
              <a:rPr lang="es-DO" smtClean="0"/>
              <a:pPr/>
              <a:t>27/3/14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5398-30AA-44F5-8A1F-872BA286442B}" type="slidenum">
              <a:rPr lang="es-DO" smtClean="0"/>
              <a:pPr/>
              <a:t>‹Nº›</a:t>
            </a:fld>
            <a:endParaRPr lang="es-D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CED4-097B-48C4-B2E0-EA5CE8A0C1A4}" type="datetimeFigureOut">
              <a:rPr lang="es-DO" smtClean="0"/>
              <a:pPr/>
              <a:t>27/3/14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5398-30AA-44F5-8A1F-872BA286442B}" type="slidenum">
              <a:rPr lang="es-DO" smtClean="0"/>
              <a:pPr/>
              <a:t>‹Nº›</a:t>
            </a:fld>
            <a:endParaRPr lang="es-D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CED4-097B-48C4-B2E0-EA5CE8A0C1A4}" type="datetimeFigureOut">
              <a:rPr lang="es-DO" smtClean="0"/>
              <a:pPr/>
              <a:t>27/3/14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5398-30AA-44F5-8A1F-872BA286442B}" type="slidenum">
              <a:rPr lang="es-DO" smtClean="0"/>
              <a:pPr/>
              <a:t>‹Nº›</a:t>
            </a:fld>
            <a:endParaRPr lang="es-D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CED4-097B-48C4-B2E0-EA5CE8A0C1A4}" type="datetimeFigureOut">
              <a:rPr lang="es-DO" smtClean="0"/>
              <a:pPr/>
              <a:t>27/3/14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5398-30AA-44F5-8A1F-872BA286442B}" type="slidenum">
              <a:rPr lang="es-DO" smtClean="0"/>
              <a:pPr/>
              <a:t>‹Nº›</a:t>
            </a:fld>
            <a:endParaRPr lang="es-D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CED4-097B-48C4-B2E0-EA5CE8A0C1A4}" type="datetimeFigureOut">
              <a:rPr lang="es-DO" smtClean="0"/>
              <a:pPr/>
              <a:t>27/3/14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5398-30AA-44F5-8A1F-872BA286442B}" type="slidenum">
              <a:rPr lang="es-DO" smtClean="0"/>
              <a:pPr/>
              <a:t>‹Nº›</a:t>
            </a:fld>
            <a:endParaRPr lang="es-D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CED4-097B-48C4-B2E0-EA5CE8A0C1A4}" type="datetimeFigureOut">
              <a:rPr lang="es-DO" smtClean="0"/>
              <a:pPr/>
              <a:t>27/3/14</a:t>
            </a:fld>
            <a:endParaRPr lang="es-D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5398-30AA-44F5-8A1F-872BA286442B}" type="slidenum">
              <a:rPr lang="es-DO" smtClean="0"/>
              <a:pPr/>
              <a:t>‹Nº›</a:t>
            </a:fld>
            <a:endParaRPr lang="es-D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CED4-097B-48C4-B2E0-EA5CE8A0C1A4}" type="datetimeFigureOut">
              <a:rPr lang="es-DO" smtClean="0"/>
              <a:pPr/>
              <a:t>27/3/14</a:t>
            </a:fld>
            <a:endParaRPr lang="es-D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5398-30AA-44F5-8A1F-872BA286442B}" type="slidenum">
              <a:rPr lang="es-DO" smtClean="0"/>
              <a:pPr/>
              <a:t>‹Nº›</a:t>
            </a:fld>
            <a:endParaRPr lang="es-D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CED4-097B-48C4-B2E0-EA5CE8A0C1A4}" type="datetimeFigureOut">
              <a:rPr lang="es-DO" smtClean="0"/>
              <a:pPr/>
              <a:t>27/3/14</a:t>
            </a:fld>
            <a:endParaRPr lang="es-D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5398-30AA-44F5-8A1F-872BA286442B}" type="slidenum">
              <a:rPr lang="es-DO" smtClean="0"/>
              <a:pPr/>
              <a:t>‹Nº›</a:t>
            </a:fld>
            <a:endParaRPr lang="es-D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CED4-097B-48C4-B2E0-EA5CE8A0C1A4}" type="datetimeFigureOut">
              <a:rPr lang="es-DO" smtClean="0"/>
              <a:pPr/>
              <a:t>27/3/14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5398-30AA-44F5-8A1F-872BA286442B}" type="slidenum">
              <a:rPr lang="es-DO" smtClean="0"/>
              <a:pPr/>
              <a:t>‹Nº›</a:t>
            </a:fld>
            <a:endParaRPr lang="es-D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CED4-097B-48C4-B2E0-EA5CE8A0C1A4}" type="datetimeFigureOut">
              <a:rPr lang="es-DO" smtClean="0"/>
              <a:pPr/>
              <a:t>27/3/14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5398-30AA-44F5-8A1F-872BA286442B}" type="slidenum">
              <a:rPr lang="es-DO" smtClean="0"/>
              <a:pPr/>
              <a:t>‹Nº›</a:t>
            </a:fld>
            <a:endParaRPr lang="es-D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2CED4-097B-48C4-B2E0-EA5CE8A0C1A4}" type="datetimeFigureOut">
              <a:rPr lang="es-DO" smtClean="0"/>
              <a:pPr/>
              <a:t>27/3/14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05398-30AA-44F5-8A1F-872BA286442B}" type="slidenum">
              <a:rPr lang="es-DO" smtClean="0"/>
              <a:pPr/>
              <a:t>‹Nº›</a:t>
            </a:fld>
            <a:endParaRPr lang="es-D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imisp.org/aee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7" descr="Fondo-inicio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75000"/>
            <a:ext cx="9144000" cy="368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3F8E6885-5F98-462A-8282-259C74BDA2B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1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-114300" y="5346700"/>
            <a:ext cx="9372600" cy="11113"/>
          </a:xfrm>
          <a:prstGeom prst="line">
            <a:avLst/>
          </a:prstGeom>
          <a:noFill/>
          <a:ln w="25400" cap="rnd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 lIns="0" tIns="0" rIns="0" bIns="0"/>
          <a:lstStyle/>
          <a:p>
            <a:endParaRPr lang="es-DO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-114300" y="3657600"/>
            <a:ext cx="9372600" cy="11113"/>
          </a:xfrm>
          <a:prstGeom prst="line">
            <a:avLst/>
          </a:prstGeom>
          <a:noFill/>
          <a:ln w="25400" cap="rnd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 lIns="0" tIns="0" rIns="0" bIns="0"/>
          <a:lstStyle/>
          <a:p>
            <a:endParaRPr lang="es-DO"/>
          </a:p>
        </p:txBody>
      </p:sp>
      <p:pic>
        <p:nvPicPr>
          <p:cNvPr id="2054" name="Picture 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3878263"/>
            <a:ext cx="5105400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611560" y="692696"/>
            <a:ext cx="8208912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b="1" dirty="0" smtClean="0"/>
              <a:t>Alianzas para el Empoderamiento Económico (AAE)</a:t>
            </a:r>
          </a:p>
          <a:p>
            <a:pPr algn="ctr"/>
            <a:endParaRPr lang="es-DO" sz="1050" b="1" dirty="0" smtClean="0"/>
          </a:p>
          <a:p>
            <a:pPr algn="ctr"/>
            <a:r>
              <a:rPr lang="es-ES" sz="2400" b="1" dirty="0" smtClean="0"/>
              <a:t>Empoderamiento económico de la pequeña producción rural: experiencias de cambio y análisis de entornos </a:t>
            </a:r>
          </a:p>
          <a:p>
            <a:pPr algn="ctr"/>
            <a:r>
              <a:rPr lang="es-ES" sz="2400" b="1" dirty="0" smtClean="0"/>
              <a:t>en seis países de América Latina</a:t>
            </a:r>
            <a:endParaRPr lang="en-US" dirty="0"/>
          </a:p>
          <a:p>
            <a:pPr algn="ctr"/>
            <a:endParaRPr lang="en-US" u="sng" dirty="0" smtClean="0"/>
          </a:p>
          <a:p>
            <a:pPr algn="ctr"/>
            <a:r>
              <a:rPr lang="en-US" u="sng" dirty="0" err="1" smtClean="0"/>
              <a:t>Pável</a:t>
            </a:r>
            <a:r>
              <a:rPr lang="en-US" u="sng" dirty="0" smtClean="0"/>
              <a:t> Isa Contreras</a:t>
            </a:r>
            <a:r>
              <a:rPr lang="en-US" dirty="0" smtClean="0"/>
              <a:t> y Juan </a:t>
            </a:r>
            <a:r>
              <a:rPr lang="en-US" dirty="0" err="1" smtClean="0"/>
              <a:t>Cheaz</a:t>
            </a:r>
            <a:endParaRPr lang="en-US" dirty="0" smtClean="0"/>
          </a:p>
        </p:txBody>
      </p:sp>
      <p:sp>
        <p:nvSpPr>
          <p:cNvPr id="8" name="7 CuadroTexto"/>
          <p:cNvSpPr txBox="1"/>
          <p:nvPr/>
        </p:nvSpPr>
        <p:spPr>
          <a:xfrm>
            <a:off x="2339752" y="59492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b="1" dirty="0" smtClean="0"/>
              <a:t>San Salvador,  27 de marzo de 2014</a:t>
            </a:r>
            <a:endParaRPr lang="es-DO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lipse"/>
          <p:cNvSpPr/>
          <p:nvPr/>
        </p:nvSpPr>
        <p:spPr>
          <a:xfrm>
            <a:off x="4118942" y="3124748"/>
            <a:ext cx="1152790" cy="46693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DO" dirty="0" smtClean="0"/>
              <a:t>PP</a:t>
            </a:r>
            <a:endParaRPr lang="es-DO" dirty="0"/>
          </a:p>
        </p:txBody>
      </p:sp>
      <p:cxnSp>
        <p:nvCxnSpPr>
          <p:cNvPr id="6" name="5 Conector recto de flecha"/>
          <p:cNvCxnSpPr/>
          <p:nvPr/>
        </p:nvCxnSpPr>
        <p:spPr>
          <a:xfrm flipH="1" flipV="1">
            <a:off x="4139953" y="2852936"/>
            <a:ext cx="288031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flipH="1">
            <a:off x="3419872" y="3356992"/>
            <a:ext cx="741090" cy="122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flipH="1">
            <a:off x="3779912" y="3501008"/>
            <a:ext cx="407573" cy="39855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>
            <a:stCxn id="5" idx="4"/>
            <a:endCxn id="14" idx="0"/>
          </p:cNvCxnSpPr>
          <p:nvPr/>
        </p:nvCxnSpPr>
        <p:spPr>
          <a:xfrm>
            <a:off x="4695337" y="3591682"/>
            <a:ext cx="66507" cy="37354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5271732" y="3342650"/>
            <a:ext cx="57639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2379756" y="2502169"/>
            <a:ext cx="1783524" cy="3735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DO" sz="1600" dirty="0" smtClean="0"/>
              <a:t>Servicios privados</a:t>
            </a:r>
            <a:endParaRPr lang="es-DO" sz="1600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2123728" y="3093619"/>
            <a:ext cx="1330143" cy="4358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DO" sz="1400" dirty="0" smtClean="0"/>
              <a:t>Proveedores de insumos</a:t>
            </a:r>
            <a:endParaRPr lang="es-DO" sz="14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2251742" y="3778455"/>
            <a:ext cx="1512494" cy="5914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DO" sz="1600" dirty="0" smtClean="0"/>
              <a:t>Infraestructura externa</a:t>
            </a:r>
            <a:endParaRPr lang="es-DO" sz="1600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4118942" y="3965229"/>
            <a:ext cx="1285804" cy="5438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DO" sz="1600" dirty="0" smtClean="0"/>
              <a:t>Servicios públicos</a:t>
            </a:r>
            <a:endParaRPr lang="es-DO" sz="1600" dirty="0"/>
          </a:p>
        </p:txBody>
      </p:sp>
      <p:sp>
        <p:nvSpPr>
          <p:cNvPr id="15" name="14 Recortar rectángulo de esquina diagonal"/>
          <p:cNvSpPr/>
          <p:nvPr/>
        </p:nvSpPr>
        <p:spPr>
          <a:xfrm>
            <a:off x="5848127" y="3031361"/>
            <a:ext cx="1460176" cy="715965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DO" sz="1600" dirty="0" smtClean="0"/>
              <a:t>Compradores</a:t>
            </a:r>
            <a:endParaRPr lang="es-DO" sz="1600" dirty="0"/>
          </a:p>
        </p:txBody>
      </p:sp>
      <p:sp>
        <p:nvSpPr>
          <p:cNvPr id="16" name="15 Elipse"/>
          <p:cNvSpPr/>
          <p:nvPr/>
        </p:nvSpPr>
        <p:spPr>
          <a:xfrm>
            <a:off x="3779911" y="2937974"/>
            <a:ext cx="1846525" cy="77905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18" name="17 CuadroTexto"/>
          <p:cNvSpPr txBox="1"/>
          <p:nvPr/>
        </p:nvSpPr>
        <p:spPr>
          <a:xfrm>
            <a:off x="5435371" y="2420888"/>
            <a:ext cx="1744918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DO" sz="1600" dirty="0" smtClean="0"/>
              <a:t>Reglas del juego</a:t>
            </a:r>
          </a:p>
        </p:txBody>
      </p:sp>
      <p:sp>
        <p:nvSpPr>
          <p:cNvPr id="19" name="18 Rectángulo redondeado"/>
          <p:cNvSpPr/>
          <p:nvPr/>
        </p:nvSpPr>
        <p:spPr>
          <a:xfrm>
            <a:off x="1763688" y="2060848"/>
            <a:ext cx="5760640" cy="27363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21" name="20 Elipse"/>
          <p:cNvSpPr/>
          <p:nvPr/>
        </p:nvSpPr>
        <p:spPr>
          <a:xfrm>
            <a:off x="611560" y="692696"/>
            <a:ext cx="8208912" cy="59046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22" name="21 CuadroTexto"/>
          <p:cNvSpPr txBox="1"/>
          <p:nvPr/>
        </p:nvSpPr>
        <p:spPr>
          <a:xfrm>
            <a:off x="2555776" y="12687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dirty="0" smtClean="0"/>
              <a:t>Regulaciones</a:t>
            </a:r>
            <a:endParaRPr lang="es-DO" dirty="0"/>
          </a:p>
        </p:txBody>
      </p:sp>
      <p:sp>
        <p:nvSpPr>
          <p:cNvPr id="23" name="22 CuadroTexto"/>
          <p:cNvSpPr txBox="1"/>
          <p:nvPr/>
        </p:nvSpPr>
        <p:spPr>
          <a:xfrm>
            <a:off x="4932040" y="83671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dirty="0" smtClean="0"/>
              <a:t>Políticas e intervenciones sectoriales</a:t>
            </a:r>
            <a:endParaRPr lang="es-DO" dirty="0"/>
          </a:p>
        </p:txBody>
      </p:sp>
      <p:sp>
        <p:nvSpPr>
          <p:cNvPr id="24" name="23 CuadroTexto"/>
          <p:cNvSpPr txBox="1"/>
          <p:nvPr/>
        </p:nvSpPr>
        <p:spPr>
          <a:xfrm>
            <a:off x="611560" y="328498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 err="1" smtClean="0"/>
              <a:t>ONGs</a:t>
            </a:r>
            <a:endParaRPr lang="es-DO" dirty="0"/>
          </a:p>
        </p:txBody>
      </p:sp>
      <p:sp>
        <p:nvSpPr>
          <p:cNvPr id="25" name="24 CuadroTexto"/>
          <p:cNvSpPr txBox="1"/>
          <p:nvPr/>
        </p:nvSpPr>
        <p:spPr>
          <a:xfrm>
            <a:off x="2483768" y="5157192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dirty="0" smtClean="0"/>
              <a:t>Prácticas sociales, culturales y asociativas</a:t>
            </a:r>
            <a:endParaRPr lang="es-DO" dirty="0"/>
          </a:p>
        </p:txBody>
      </p:sp>
      <p:sp>
        <p:nvSpPr>
          <p:cNvPr id="27" name="26 CuadroTexto"/>
          <p:cNvSpPr txBox="1"/>
          <p:nvPr/>
        </p:nvSpPr>
        <p:spPr>
          <a:xfrm>
            <a:off x="4932040" y="515719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dirty="0" smtClean="0"/>
              <a:t>Política fiscal</a:t>
            </a:r>
            <a:endParaRPr lang="es-DO" dirty="0"/>
          </a:p>
        </p:txBody>
      </p:sp>
      <p:sp>
        <p:nvSpPr>
          <p:cNvPr id="28" name="27 CuadroTexto"/>
          <p:cNvSpPr txBox="1"/>
          <p:nvPr/>
        </p:nvSpPr>
        <p:spPr>
          <a:xfrm>
            <a:off x="2195736" y="692696"/>
            <a:ext cx="259228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DO" sz="2800" b="1" dirty="0" smtClean="0"/>
              <a:t>Entorno externo</a:t>
            </a:r>
            <a:endParaRPr lang="es-DO" sz="2800" b="1" dirty="0"/>
          </a:p>
        </p:txBody>
      </p:sp>
      <p:cxnSp>
        <p:nvCxnSpPr>
          <p:cNvPr id="30" name="29 Conector recto de flecha"/>
          <p:cNvCxnSpPr/>
          <p:nvPr/>
        </p:nvCxnSpPr>
        <p:spPr>
          <a:xfrm flipH="1" flipV="1">
            <a:off x="3347864" y="1700808"/>
            <a:ext cx="144016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flipH="1">
            <a:off x="1403648" y="3429000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 flipV="1">
            <a:off x="5868144" y="1772816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/>
          <p:nvPr/>
        </p:nvCxnSpPr>
        <p:spPr>
          <a:xfrm>
            <a:off x="3491880" y="4581128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>
            <a:off x="5436096" y="4581128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CuadroTexto"/>
          <p:cNvSpPr txBox="1"/>
          <p:nvPr/>
        </p:nvSpPr>
        <p:spPr>
          <a:xfrm>
            <a:off x="5580112" y="260649"/>
            <a:ext cx="2843808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DO" sz="2400" b="1" dirty="0" smtClean="0"/>
              <a:t>Entorno ampliado</a:t>
            </a:r>
            <a:endParaRPr lang="es-DO" b="1" dirty="0"/>
          </a:p>
        </p:txBody>
      </p:sp>
      <p:sp>
        <p:nvSpPr>
          <p:cNvPr id="47" name="46 Rectángulo redondeado"/>
          <p:cNvSpPr/>
          <p:nvPr/>
        </p:nvSpPr>
        <p:spPr>
          <a:xfrm>
            <a:off x="179512" y="188640"/>
            <a:ext cx="8784976" cy="648072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48" name="47 CuadroTexto"/>
          <p:cNvSpPr txBox="1"/>
          <p:nvPr/>
        </p:nvSpPr>
        <p:spPr>
          <a:xfrm>
            <a:off x="395536" y="836712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 smtClean="0"/>
              <a:t>Política comercial</a:t>
            </a:r>
            <a:endParaRPr lang="es-D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683568" y="580526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 smtClean="0"/>
              <a:t>Política económica</a:t>
            </a:r>
            <a:endParaRPr lang="es-DO" dirty="0"/>
          </a:p>
        </p:txBody>
      </p:sp>
      <p:sp>
        <p:nvSpPr>
          <p:cNvPr id="50" name="49 CuadroTexto"/>
          <p:cNvSpPr txBox="1"/>
          <p:nvPr/>
        </p:nvSpPr>
        <p:spPr>
          <a:xfrm>
            <a:off x="2195736" y="26064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 smtClean="0"/>
              <a:t>Estructura institucional del Estado</a:t>
            </a:r>
            <a:endParaRPr lang="es-DO" dirty="0"/>
          </a:p>
        </p:txBody>
      </p:sp>
      <p:sp>
        <p:nvSpPr>
          <p:cNvPr id="51" name="50 CuadroTexto"/>
          <p:cNvSpPr txBox="1"/>
          <p:nvPr/>
        </p:nvSpPr>
        <p:spPr>
          <a:xfrm>
            <a:off x="7668344" y="836712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 smtClean="0"/>
              <a:t>Mercados externos</a:t>
            </a:r>
            <a:endParaRPr lang="es-DO" dirty="0"/>
          </a:p>
        </p:txBody>
      </p:sp>
      <p:cxnSp>
        <p:nvCxnSpPr>
          <p:cNvPr id="53" name="52 Conector recto de flecha"/>
          <p:cNvCxnSpPr/>
          <p:nvPr/>
        </p:nvCxnSpPr>
        <p:spPr>
          <a:xfrm flipH="1" flipV="1">
            <a:off x="1331640" y="1484784"/>
            <a:ext cx="792088" cy="93610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/>
          <p:nvPr/>
        </p:nvCxnSpPr>
        <p:spPr>
          <a:xfrm flipH="1">
            <a:off x="1331640" y="4581128"/>
            <a:ext cx="936104" cy="10801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/>
          <p:nvPr/>
        </p:nvCxnSpPr>
        <p:spPr>
          <a:xfrm flipH="1" flipV="1">
            <a:off x="4932040" y="548680"/>
            <a:ext cx="504056" cy="1800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 de flecha"/>
          <p:cNvCxnSpPr/>
          <p:nvPr/>
        </p:nvCxnSpPr>
        <p:spPr>
          <a:xfrm flipV="1">
            <a:off x="6588224" y="1340768"/>
            <a:ext cx="1080120" cy="864096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CuadroTexto"/>
          <p:cNvSpPr txBox="1"/>
          <p:nvPr/>
        </p:nvSpPr>
        <p:spPr>
          <a:xfrm>
            <a:off x="3851920" y="2060849"/>
            <a:ext cx="1656184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DO" sz="1400" b="1" dirty="0" smtClean="0"/>
              <a:t>Entorno inmediato</a:t>
            </a:r>
            <a:endParaRPr lang="es-DO" sz="1400" b="1" dirty="0"/>
          </a:p>
        </p:txBody>
      </p:sp>
      <p:cxnSp>
        <p:nvCxnSpPr>
          <p:cNvPr id="42" name="41 Conector recto de flecha"/>
          <p:cNvCxnSpPr>
            <a:stCxn id="5" idx="7"/>
          </p:cNvCxnSpPr>
          <p:nvPr/>
        </p:nvCxnSpPr>
        <p:spPr>
          <a:xfrm flipV="1">
            <a:off x="5102910" y="2780928"/>
            <a:ext cx="333186" cy="4122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uadroTexto"/>
          <p:cNvSpPr txBox="1"/>
          <p:nvPr/>
        </p:nvSpPr>
        <p:spPr>
          <a:xfrm>
            <a:off x="7524328" y="2780928"/>
            <a:ext cx="136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Compra-dores</a:t>
            </a:r>
            <a:r>
              <a:rPr lang="en-US" dirty="0" smtClean="0"/>
              <a:t> de </a:t>
            </a:r>
            <a:r>
              <a:rPr lang="en-US" dirty="0" err="1" smtClean="0"/>
              <a:t>compra-dores</a:t>
            </a:r>
            <a:endParaRPr lang="en-US" dirty="0"/>
          </a:p>
        </p:txBody>
      </p:sp>
      <p:sp>
        <p:nvSpPr>
          <p:cNvPr id="45" name="44 CuadroTexto"/>
          <p:cNvSpPr txBox="1"/>
          <p:nvPr/>
        </p:nvSpPr>
        <p:spPr>
          <a:xfrm>
            <a:off x="6444208" y="4941168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negocios</a:t>
            </a:r>
            <a:r>
              <a:rPr lang="en-US" dirty="0" smtClean="0"/>
              <a:t> </a:t>
            </a:r>
            <a:r>
              <a:rPr lang="en-US" dirty="0" err="1" smtClean="0"/>
              <a:t>dominante</a:t>
            </a:r>
            <a:endParaRPr lang="en-US" dirty="0"/>
          </a:p>
        </p:txBody>
      </p:sp>
      <p:cxnSp>
        <p:nvCxnSpPr>
          <p:cNvPr id="58" name="57 Conector recto de flecha"/>
          <p:cNvCxnSpPr/>
          <p:nvPr/>
        </p:nvCxnSpPr>
        <p:spPr>
          <a:xfrm>
            <a:off x="6588224" y="4221088"/>
            <a:ext cx="288032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 de flecha"/>
          <p:cNvCxnSpPr/>
          <p:nvPr/>
        </p:nvCxnSpPr>
        <p:spPr>
          <a:xfrm>
            <a:off x="7380312" y="3429000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DO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-825500" y="635000"/>
            <a:ext cx="1727200" cy="533400"/>
            <a:chOff x="0" y="0"/>
            <a:chExt cx="1088" cy="336"/>
          </a:xfrm>
        </p:grpSpPr>
        <p:pic>
          <p:nvPicPr>
            <p:cNvPr id="6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088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7" name="Picture 1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8" name="1 Título"/>
          <p:cNvSpPr txBox="1">
            <a:spLocks/>
          </p:cNvSpPr>
          <p:nvPr/>
        </p:nvSpPr>
        <p:spPr>
          <a:xfrm>
            <a:off x="61156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DO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Objetivos del proyecto</a:t>
            </a:r>
            <a:endParaRPr kumimoji="0" lang="es-DO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457200" y="1412776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DO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Potenciar las capacidades de un conjunto de iniciativas exitosas a nivel local a través de: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 establecimiento una </a:t>
            </a:r>
            <a:r>
              <a:rPr kumimoji="0" lang="es-CL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 de colaboración </a:t>
            </a: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capaz de producir aprendizajes útiles;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contribuir a la generación de una </a:t>
            </a:r>
            <a:r>
              <a:rPr kumimoji="0" lang="es-CL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agenda de cambio </a:t>
            </a: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colectiva y estrategias para su implementación; y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arenR"/>
              <a:tabLst/>
              <a:defRPr/>
            </a:pP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</a:t>
            </a:r>
            <a:r>
              <a:rPr kumimoji="0" lang="es-CL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creación de un actor colectivo </a:t>
            </a:r>
            <a:r>
              <a:rPr kumimoji="0" lang="es-C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 voluntad y capacidad de promover, participar, e implementar cambios basados en una agenda consensuada</a:t>
            </a:r>
            <a:r>
              <a:rPr kumimoji="0" lang="es-DO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DO" sz="3500" b="1" i="0" u="sng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Meta inmediata</a:t>
            </a:r>
            <a:r>
              <a:rPr kumimoji="0" lang="es-DO" sz="35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contribuir a identificar y caracterizar los entornos bajos los cuales operan las pequeñas unidades productivas rurales y apuntar hacia</a:t>
            </a:r>
            <a:r>
              <a:rPr kumimoji="0" lang="es-DO" sz="3500" b="1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una posible agenda de cambios</a:t>
            </a:r>
            <a:endParaRPr kumimoji="0" lang="es-DO" sz="35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DO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DO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-825500" y="635000"/>
            <a:ext cx="1727200" cy="533400"/>
            <a:chOff x="0" y="0"/>
            <a:chExt cx="1088" cy="336"/>
          </a:xfrm>
        </p:grpSpPr>
        <p:pic>
          <p:nvPicPr>
            <p:cNvPr id="6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088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7" name="Picture 1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8" name="1 Título"/>
          <p:cNvSpPr txBox="1">
            <a:spLocks/>
          </p:cNvSpPr>
          <p:nvPr/>
        </p:nvSpPr>
        <p:spPr>
          <a:xfrm>
            <a:off x="1331640" y="188640"/>
            <a:ext cx="6984776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DO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Experiencias</a:t>
            </a:r>
            <a:r>
              <a:rPr kumimoji="0" lang="es-DO" sz="2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sistematizadas </a:t>
            </a:r>
            <a:r>
              <a:rPr lang="es-DO" sz="2400" dirty="0" smtClean="0">
                <a:latin typeface="+mj-lt"/>
                <a:ea typeface="+mj-ea"/>
                <a:cs typeface="+mj-cs"/>
              </a:rPr>
              <a:t>América Latina: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DO" sz="2400" dirty="0" smtClean="0">
                <a:latin typeface="+mj-lt"/>
                <a:ea typeface="+mj-ea"/>
                <a:cs typeface="+mj-cs"/>
              </a:rPr>
              <a:t>aspectos comunes</a:t>
            </a:r>
            <a:endParaRPr kumimoji="0" lang="es-DO" sz="28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395536" y="1340768"/>
            <a:ext cx="8435280" cy="50691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DO" sz="2400" b="1" u="sng" dirty="0" smtClean="0"/>
              <a:t>Puntos de partida </a:t>
            </a:r>
            <a:r>
              <a:rPr kumimoji="0" lang="es-DO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comunes</a:t>
            </a:r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kumimoji="0" lang="es-DO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Pequeñez y baja productividad</a:t>
            </a:r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kumimoji="0" lang="es-DO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Débiles encadenamientos</a:t>
            </a:r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000" dirty="0" smtClean="0"/>
              <a:t>Restricciones crediticias</a:t>
            </a:r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kumimoji="0" lang="es-DO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Agricultura</a:t>
            </a:r>
            <a:r>
              <a:rPr kumimoji="0" lang="es-DO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convencional</a:t>
            </a:r>
            <a:endParaRPr kumimoji="0" lang="es-DO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kumimoji="0" lang="es-DO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Relaciones puntuales de mercado, vínculos no contractuales e incertidumbre</a:t>
            </a:r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kumimoji="0" lang="es-DO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Entorno competitivo y escaso poder de mercado</a:t>
            </a:r>
          </a:p>
          <a:p>
            <a:pPr marL="285750" indent="-285750">
              <a:defRPr/>
            </a:pPr>
            <a:r>
              <a:rPr lang="en-US" sz="2400" b="1" u="sng" dirty="0" err="1" smtClean="0"/>
              <a:t>Aspectos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comunes</a:t>
            </a:r>
            <a:r>
              <a:rPr lang="en-US" sz="2400" b="1" u="sng" dirty="0" smtClean="0"/>
              <a:t> en la </a:t>
            </a:r>
            <a:r>
              <a:rPr lang="en-US" sz="2400" b="1" u="sng" dirty="0" err="1" smtClean="0"/>
              <a:t>experiencia</a:t>
            </a:r>
            <a:r>
              <a:rPr lang="en-US" sz="2400" b="1" u="sng" dirty="0" smtClean="0"/>
              <a:t> de </a:t>
            </a:r>
            <a:r>
              <a:rPr lang="en-US" sz="2400" b="1" u="sng" dirty="0" err="1" smtClean="0"/>
              <a:t>cambio</a:t>
            </a:r>
            <a:endParaRPr lang="en-US" sz="2400" dirty="0" smtClean="0"/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100" dirty="0" smtClean="0"/>
              <a:t>Mejores prácticas productivas vía asistencia técnica y el aprendizaje</a:t>
            </a:r>
          </a:p>
          <a:p>
            <a:pPr marL="742950" lvl="1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100" dirty="0" smtClean="0"/>
              <a:t>Incremento en los volúmenes de producción</a:t>
            </a:r>
          </a:p>
          <a:p>
            <a:pPr marL="742950" lvl="1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100" dirty="0" smtClean="0"/>
              <a:t>Mejoramiento de la calidad</a:t>
            </a:r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100" dirty="0" smtClean="0"/>
              <a:t>Introducción de prácticas agroecológicas o producción orgánica</a:t>
            </a:r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100" dirty="0" smtClean="0"/>
              <a:t>Introducción de prácticas de manejo y conservación de suelos</a:t>
            </a:r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100" dirty="0" smtClean="0"/>
              <a:t>Modernización de la gestión</a:t>
            </a:r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100" dirty="0" smtClean="0"/>
              <a:t>Vinculación a mercados más amplios y exigentes</a:t>
            </a:r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100" dirty="0" smtClean="0"/>
              <a:t>Relaciones contractuales más estables</a:t>
            </a:r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100" dirty="0" smtClean="0"/>
              <a:t>Fortalecimiento del capital social y empoderamiento colectivo</a:t>
            </a:r>
            <a:endParaRPr kumimoji="0" lang="es-DO" sz="2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DO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DO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-825500" y="635000"/>
            <a:ext cx="1727200" cy="533400"/>
            <a:chOff x="0" y="0"/>
            <a:chExt cx="1088" cy="336"/>
          </a:xfrm>
        </p:grpSpPr>
        <p:pic>
          <p:nvPicPr>
            <p:cNvPr id="6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088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7" name="Picture 1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9" name="2 Marcador de contenido"/>
          <p:cNvSpPr txBox="1">
            <a:spLocks/>
          </p:cNvSpPr>
          <p:nvPr/>
        </p:nvSpPr>
        <p:spPr>
          <a:xfrm>
            <a:off x="457200" y="1600200"/>
            <a:ext cx="8435280" cy="4709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285750" indent="-285750">
              <a:defRPr/>
            </a:pPr>
            <a:r>
              <a:rPr lang="en-US" sz="2400" b="1" u="sng" dirty="0" err="1" smtClean="0"/>
              <a:t>Síntesis</a:t>
            </a:r>
            <a:r>
              <a:rPr lang="en-US" sz="2400" b="1" u="sng" dirty="0" smtClean="0"/>
              <a:t> de los </a:t>
            </a:r>
            <a:r>
              <a:rPr lang="en-US" sz="2400" b="1" u="sng" dirty="0" err="1" smtClean="0"/>
              <a:t>cambios</a:t>
            </a:r>
            <a:endParaRPr lang="en-US" sz="2400" dirty="0" smtClean="0"/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100" dirty="0" smtClean="0"/>
              <a:t>Internos </a:t>
            </a:r>
            <a:r>
              <a:rPr lang="es-DO" sz="2100" dirty="0" smtClean="0">
                <a:sym typeface="Wingdings" pitchFamily="2" charset="2"/>
              </a:rPr>
              <a:t> productivos, organizativos y de gestión</a:t>
            </a:r>
            <a:endParaRPr lang="es-DO" sz="2100" dirty="0" smtClean="0"/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100" dirty="0" smtClean="0"/>
              <a:t>Tipo y calidad de relaciones con actores del entorno inmediato</a:t>
            </a:r>
          </a:p>
          <a:p>
            <a:pPr marL="742950" lvl="1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100" dirty="0" smtClean="0"/>
              <a:t>Relaciones más estables, contractuales o cuasi-contractuales</a:t>
            </a:r>
          </a:p>
          <a:p>
            <a:pPr marL="742950" lvl="1" indent="-285750">
              <a:lnSpc>
                <a:spcPct val="120000"/>
              </a:lnSpc>
              <a:defRPr/>
            </a:pPr>
            <a:r>
              <a:rPr lang="es-DO" sz="2100" dirty="0" smtClean="0"/>
              <a:t>	con socios en la cadena</a:t>
            </a:r>
          </a:p>
          <a:p>
            <a:pPr marL="742950" lvl="1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100" dirty="0" smtClean="0"/>
              <a:t>Mayor retorno para pequeña producción agrícola</a:t>
            </a:r>
          </a:p>
          <a:p>
            <a:pPr marL="285750" indent="-285750">
              <a:lnSpc>
                <a:spcPct val="120000"/>
              </a:lnSpc>
              <a:defRPr/>
            </a:pPr>
            <a:r>
              <a:rPr lang="en-US" sz="2400" b="1" u="sng" dirty="0" err="1" smtClean="0"/>
              <a:t>Limitaciones</a:t>
            </a:r>
            <a:r>
              <a:rPr lang="en-US" sz="2400" b="1" u="sng" dirty="0" smtClean="0"/>
              <a:t> y </a:t>
            </a:r>
            <a:r>
              <a:rPr lang="en-US" sz="2400" b="1" u="sng" dirty="0" err="1" smtClean="0"/>
              <a:t>retos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pendientes</a:t>
            </a:r>
            <a:endParaRPr lang="en-US" sz="2400" b="1" u="sng" dirty="0" smtClean="0"/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400" dirty="0" smtClean="0"/>
              <a:t>Éxitos moderados</a:t>
            </a:r>
          </a:p>
          <a:p>
            <a:pPr marL="742950" lvl="1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400" dirty="0" smtClean="0"/>
              <a:t>Productivos</a:t>
            </a:r>
          </a:p>
          <a:p>
            <a:pPr marL="742950" lvl="1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400" dirty="0" smtClean="0"/>
              <a:t>Ingresos</a:t>
            </a:r>
          </a:p>
          <a:p>
            <a:pPr marL="742950" lvl="1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400" dirty="0" smtClean="0"/>
              <a:t>Bienestar</a:t>
            </a:r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400" dirty="0" smtClean="0"/>
              <a:t>Muy limitados cambios en el entorno de políticas</a:t>
            </a:r>
          </a:p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s-DO" sz="2400" dirty="0" smtClean="0"/>
              <a:t>Dudas sobre sostenibilidad de transformaciones</a:t>
            </a:r>
          </a:p>
          <a:p>
            <a:pPr marL="285750" indent="-285750">
              <a:lnSpc>
                <a:spcPct val="120000"/>
              </a:lnSpc>
              <a:defRPr/>
            </a:pPr>
            <a:endParaRPr lang="es-DO" sz="2100" dirty="0" smtClean="0"/>
          </a:p>
          <a:p>
            <a:pPr marL="285750" indent="-285750">
              <a:lnSpc>
                <a:spcPct val="120000"/>
              </a:lnSpc>
              <a:defRPr/>
            </a:pPr>
            <a:endParaRPr lang="en-US" sz="2000" dirty="0" smtClean="0"/>
          </a:p>
          <a:p>
            <a:pPr marL="285750" indent="-285750">
              <a:lnSpc>
                <a:spcPct val="120000"/>
              </a:lnSpc>
              <a:defRPr/>
            </a:pPr>
            <a:endParaRPr lang="en-US" sz="2100" dirty="0" smtClean="0"/>
          </a:p>
          <a:p>
            <a:pPr marL="285750" indent="-285750">
              <a:defRPr/>
            </a:pPr>
            <a:endParaRPr kumimoji="0" lang="es-DO" sz="2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DO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71600" y="260648"/>
            <a:ext cx="7867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DO" sz="4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Experiencias</a:t>
            </a:r>
            <a:r>
              <a:rPr kumimoji="0" lang="es-DO" sz="40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sistematizadas: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DO" sz="40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resultados</a:t>
            </a:r>
            <a:endParaRPr kumimoji="0" lang="es-DO" sz="44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13 Cerrar llave"/>
          <p:cNvSpPr/>
          <p:nvPr/>
        </p:nvSpPr>
        <p:spPr>
          <a:xfrm>
            <a:off x="7092280" y="2204864"/>
            <a:ext cx="432048" cy="129614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cxnSp>
        <p:nvCxnSpPr>
          <p:cNvPr id="22" name="21 Conector recto"/>
          <p:cNvCxnSpPr/>
          <p:nvPr/>
        </p:nvCxnSpPr>
        <p:spPr>
          <a:xfrm>
            <a:off x="7596336" y="2852936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7956376" y="2852936"/>
            <a:ext cx="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6516216" y="3717032"/>
            <a:ext cx="2376264" cy="166199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DO" dirty="0" smtClean="0"/>
              <a:t>Nueva forma de productores/as vincularse a mercados</a:t>
            </a:r>
          </a:p>
          <a:p>
            <a:pPr algn="ctr"/>
            <a:endParaRPr lang="es-DO" sz="1050" dirty="0" smtClean="0"/>
          </a:p>
          <a:p>
            <a:pPr algn="ctr"/>
            <a:r>
              <a:rPr lang="es-DO" dirty="0" smtClean="0"/>
              <a:t>¿Nuevo modelo </a:t>
            </a:r>
          </a:p>
          <a:p>
            <a:pPr algn="ctr"/>
            <a:r>
              <a:rPr lang="es-DO" dirty="0" smtClean="0"/>
              <a:t>de negocios?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799782"/>
              </p:ext>
            </p:extLst>
          </p:nvPr>
        </p:nvGraphicFramePr>
        <p:xfrm>
          <a:off x="827584" y="1412776"/>
          <a:ext cx="7416824" cy="3950568"/>
        </p:xfrm>
        <a:graphic>
          <a:graphicData uri="http://schemas.openxmlformats.org/drawingml/2006/table">
            <a:tbl>
              <a:tblPr/>
              <a:tblGrid>
                <a:gridCol w="2618659"/>
                <a:gridCol w="4798165"/>
              </a:tblGrid>
              <a:tr h="556861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+mj-lt"/>
                          <a:ea typeface="Times New Roman"/>
                        </a:rPr>
                        <a:t>Tipología de relación entre cambios productivos y cambios de mercado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+mj-lt"/>
                          <a:ea typeface="Times New Roman"/>
                        </a:rPr>
                        <a:t>en experiencias sistematizadas de AEE</a:t>
                      </a:r>
                      <a:r>
                        <a:rPr lang="es-ES" sz="1100" dirty="0">
                          <a:latin typeface="+mj-lt"/>
                          <a:ea typeface="Times New Roman"/>
                        </a:rPr>
                        <a:t> 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</a:tr>
              <a:tr h="95530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+mj-lt"/>
                          <a:ea typeface="Times New Roman"/>
                        </a:rPr>
                        <a:t>Tipo 1</a:t>
                      </a:r>
                      <a:r>
                        <a:rPr lang="es-ES" sz="1600" dirty="0">
                          <a:latin typeface="+mj-lt"/>
                          <a:ea typeface="Times New Roman"/>
                        </a:rPr>
                        <a:t>: 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+mj-lt"/>
                          <a:ea typeface="Times New Roman"/>
                        </a:rPr>
                        <a:t>Cambios simultáneos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+mj-lt"/>
                          <a:ea typeface="Times New Roman"/>
                        </a:rPr>
                        <a:t>de mercado y productivos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+mj-lt"/>
                          <a:ea typeface="Times New Roman"/>
                        </a:rPr>
                        <a:t>Cooperativa </a:t>
                      </a:r>
                      <a:r>
                        <a:rPr lang="es-ES" sz="1600" dirty="0" err="1" smtClean="0">
                          <a:latin typeface="+mj-lt"/>
                          <a:ea typeface="Times New Roman"/>
                        </a:rPr>
                        <a:t>Q’Anil</a:t>
                      </a:r>
                      <a:r>
                        <a:rPr lang="es-ES" sz="1600" dirty="0" smtClean="0">
                          <a:latin typeface="+mj-lt"/>
                          <a:ea typeface="Times New Roman"/>
                        </a:rPr>
                        <a:t> (y otras), </a:t>
                      </a:r>
                      <a:r>
                        <a:rPr lang="es-ES" sz="1600" dirty="0">
                          <a:latin typeface="+mj-lt"/>
                          <a:ea typeface="Times New Roman"/>
                        </a:rPr>
                        <a:t>Guatemala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+mj-lt"/>
                          <a:ea typeface="Times New Roman"/>
                        </a:rPr>
                        <a:t>Productores de vegetales del Altiplano, Guatemala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+mj-lt"/>
                          <a:ea typeface="Times New Roman"/>
                        </a:rPr>
                        <a:t>Central </a:t>
                      </a:r>
                      <a:r>
                        <a:rPr lang="es-ES" sz="1600" dirty="0" smtClean="0">
                          <a:latin typeface="+mj-lt"/>
                          <a:ea typeface="Times New Roman"/>
                        </a:rPr>
                        <a:t>Piurana </a:t>
                      </a:r>
                      <a:r>
                        <a:rPr lang="es-ES" sz="1600" dirty="0">
                          <a:latin typeface="+mj-lt"/>
                          <a:ea typeface="Times New Roman"/>
                        </a:rPr>
                        <a:t>de banano orgánico, </a:t>
                      </a:r>
                      <a:r>
                        <a:rPr lang="es-ES" sz="1600" dirty="0" smtClean="0">
                          <a:latin typeface="+mj-lt"/>
                          <a:ea typeface="Times New Roman"/>
                        </a:rPr>
                        <a:t>Perú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215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+mj-lt"/>
                          <a:ea typeface="Times New Roman"/>
                        </a:rPr>
                        <a:t>Tipo 2</a:t>
                      </a:r>
                      <a:r>
                        <a:rPr lang="es-ES" sz="1600" dirty="0">
                          <a:latin typeface="+mj-lt"/>
                          <a:ea typeface="Times New Roman"/>
                        </a:rPr>
                        <a:t>: 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+mj-lt"/>
                          <a:ea typeface="Times New Roman"/>
                        </a:rPr>
                        <a:t>Cambios productivos 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+mj-lt"/>
                          <a:ea typeface="Times New Roman"/>
                        </a:rPr>
                        <a:t>impulsan cambios de mercado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+mj-lt"/>
                          <a:ea typeface="Times New Roman"/>
                        </a:rPr>
                        <a:t>Incubación de empresas con mujeres rurales, Guatemala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+mj-lt"/>
                          <a:ea typeface="Times New Roman"/>
                        </a:rPr>
                        <a:t>Cooperativa La Norteña, Paraguay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+mj-lt"/>
                          <a:ea typeface="Times New Roman"/>
                        </a:rPr>
                        <a:t>Productores de frutas y tubérculos en Huánuco, Perú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+mj-lt"/>
                          <a:ea typeface="Times New Roman"/>
                        </a:rPr>
                        <a:t>CAFENICA, Nicaragua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+mj-lt"/>
                          <a:ea typeface="Times New Roman"/>
                        </a:rPr>
                        <a:t>Proyecto </a:t>
                      </a:r>
                      <a:r>
                        <a:rPr lang="es-ES" sz="1600" dirty="0" err="1">
                          <a:latin typeface="+mj-lt"/>
                          <a:ea typeface="Times New Roman"/>
                        </a:rPr>
                        <a:t>CamBio</a:t>
                      </a:r>
                      <a:r>
                        <a:rPr lang="es-ES" sz="1600" dirty="0">
                          <a:latin typeface="+mj-lt"/>
                          <a:ea typeface="Times New Roman"/>
                        </a:rPr>
                        <a:t>, Nicaragua </a:t>
                      </a:r>
                      <a:r>
                        <a:rPr lang="es-ES" sz="1600" dirty="0" smtClean="0">
                          <a:latin typeface="+mj-lt"/>
                          <a:ea typeface="Times New Roman"/>
                        </a:rPr>
                        <a:t>(mercado</a:t>
                      </a:r>
                      <a:r>
                        <a:rPr lang="es-ES" sz="1600" baseline="0" dirty="0" smtClean="0">
                          <a:latin typeface="+mj-lt"/>
                          <a:ea typeface="Times New Roman"/>
                        </a:rPr>
                        <a:t> de crédito)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29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+mj-lt"/>
                          <a:ea typeface="Times New Roman"/>
                        </a:rPr>
                        <a:t>Tipo 3</a:t>
                      </a:r>
                      <a:r>
                        <a:rPr lang="es-ES" sz="1600">
                          <a:latin typeface="+mj-lt"/>
                          <a:ea typeface="Times New Roman"/>
                        </a:rPr>
                        <a:t>: 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>
                          <a:latin typeface="+mj-lt"/>
                          <a:ea typeface="Times New Roman"/>
                        </a:rPr>
                        <a:t>Cambios de mercado impulsan cambios productivos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+mj-lt"/>
                          <a:ea typeface="Times New Roman"/>
                        </a:rPr>
                        <a:t>Productores de panela en el Valle de  Jiboa, El Salvador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+mj-lt"/>
                          <a:ea typeface="Times New Roman"/>
                        </a:rPr>
                        <a:t>Red Naturaleza, Bolivia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-825500" y="635000"/>
            <a:ext cx="1727200" cy="533400"/>
            <a:chOff x="0" y="0"/>
            <a:chExt cx="1088" cy="336"/>
          </a:xfrm>
        </p:grpSpPr>
        <p:pic>
          <p:nvPicPr>
            <p:cNvPr id="9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088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11" name="10 CuadroTexto"/>
          <p:cNvSpPr txBox="1"/>
          <p:nvPr/>
        </p:nvSpPr>
        <p:spPr>
          <a:xfrm>
            <a:off x="1907704" y="332656"/>
            <a:ext cx="583264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DO" sz="3200" dirty="0" smtClean="0"/>
              <a:t>¿Qué cambió? ¿Cómo lo hizo? </a:t>
            </a:r>
            <a:endParaRPr lang="es-DO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466855"/>
              </p:ext>
            </p:extLst>
          </p:nvPr>
        </p:nvGraphicFramePr>
        <p:xfrm>
          <a:off x="611560" y="1412776"/>
          <a:ext cx="7848871" cy="4297680"/>
        </p:xfrm>
        <a:graphic>
          <a:graphicData uri="http://schemas.openxmlformats.org/drawingml/2006/table">
            <a:tbl>
              <a:tblPr/>
              <a:tblGrid>
                <a:gridCol w="2744154"/>
                <a:gridCol w="2488426"/>
                <a:gridCol w="2616291"/>
              </a:tblGrid>
              <a:tr h="294578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400" dirty="0">
                          <a:latin typeface="+mj-lt"/>
                          <a:ea typeface="Times New Roman"/>
                        </a:rPr>
                        <a:t>Orientación de mercado de las experiencias de cambio sistematizadas por AEE</a:t>
                      </a:r>
                      <a:r>
                        <a:rPr lang="es-ES" sz="1400" dirty="0">
                          <a:latin typeface="+mj-lt"/>
                          <a:ea typeface="Times New Roman"/>
                        </a:rPr>
                        <a:t> </a:t>
                      </a:r>
                      <a:endParaRPr lang="en-US" sz="2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</a:tr>
              <a:tr h="4926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b="1" dirty="0">
                          <a:latin typeface="+mj-lt"/>
                          <a:ea typeface="Times New Roman"/>
                        </a:rPr>
                        <a:t>Mercados de exportación</a:t>
                      </a:r>
                      <a:endParaRPr lang="en-US" sz="2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b="1">
                          <a:latin typeface="+mj-lt"/>
                          <a:ea typeface="Times New Roman"/>
                        </a:rPr>
                        <a:t>Mercados nacionales o locales</a:t>
                      </a:r>
                      <a:endParaRPr lang="en-US" sz="2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b="1">
                          <a:latin typeface="+mj-lt"/>
                          <a:ea typeface="Times New Roman"/>
                        </a:rPr>
                        <a:t>Mercados combinados</a:t>
                      </a:r>
                      <a:endParaRPr lang="en-US" sz="2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84"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800" dirty="0">
                          <a:latin typeface="+mj-lt"/>
                          <a:ea typeface="Times New Roman"/>
                        </a:rPr>
                        <a:t>Cooperativa </a:t>
                      </a:r>
                      <a:r>
                        <a:rPr lang="es-ES" sz="1800" dirty="0" err="1">
                          <a:latin typeface="+mj-lt"/>
                          <a:ea typeface="Times New Roman"/>
                        </a:rPr>
                        <a:t>Q’Anil</a:t>
                      </a:r>
                      <a:r>
                        <a:rPr lang="es-ES" sz="1800" dirty="0">
                          <a:latin typeface="+mj-lt"/>
                          <a:ea typeface="Times New Roman"/>
                        </a:rPr>
                        <a:t>/ADISAGUA, Guatemala</a:t>
                      </a:r>
                      <a:endParaRPr lang="en-US" sz="2800" dirty="0">
                        <a:latin typeface="+mj-lt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800" dirty="0">
                          <a:latin typeface="+mj-lt"/>
                          <a:ea typeface="Times New Roman"/>
                        </a:rPr>
                        <a:t>Productores de vegetales del Altiplano, Guatemala</a:t>
                      </a:r>
                      <a:endParaRPr lang="en-US" sz="2800" dirty="0">
                        <a:latin typeface="+mj-lt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800" dirty="0">
                          <a:latin typeface="+mj-lt"/>
                          <a:ea typeface="Times New Roman"/>
                        </a:rPr>
                        <a:t>Bananeros de Piura (CEPIBO), Perú</a:t>
                      </a:r>
                      <a:endParaRPr lang="en-US" sz="2800" dirty="0">
                        <a:latin typeface="+mj-lt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800" dirty="0">
                          <a:latin typeface="+mj-lt"/>
                          <a:ea typeface="Times New Roman"/>
                        </a:rPr>
                        <a:t>CAFENICA, Nicaragua</a:t>
                      </a:r>
                      <a:endParaRPr lang="en-US" sz="2800" dirty="0">
                        <a:latin typeface="+mj-lt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800" dirty="0">
                          <a:latin typeface="+mj-lt"/>
                          <a:ea typeface="Times New Roman"/>
                        </a:rPr>
                        <a:t>Cooperativa La Norteña, Paraguay</a:t>
                      </a:r>
                      <a:endParaRPr lang="en-US" sz="2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800" dirty="0">
                          <a:latin typeface="+mj-lt"/>
                          <a:ea typeface="Times New Roman"/>
                        </a:rPr>
                        <a:t>Productores agroecológicos de Huánuco, Perú</a:t>
                      </a:r>
                      <a:endParaRPr lang="en-US" sz="2800" dirty="0">
                        <a:latin typeface="+mj-lt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800" dirty="0">
                          <a:latin typeface="+mj-lt"/>
                          <a:ea typeface="Times New Roman"/>
                        </a:rPr>
                        <a:t>Red </a:t>
                      </a:r>
                      <a:r>
                        <a:rPr lang="es-ES" sz="1800" dirty="0" err="1">
                          <a:latin typeface="+mj-lt"/>
                          <a:ea typeface="Times New Roman"/>
                        </a:rPr>
                        <a:t>Xuchit</a:t>
                      </a:r>
                      <a:r>
                        <a:rPr lang="es-ES" sz="18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s-ES" sz="1800" dirty="0" err="1">
                          <a:latin typeface="+mj-lt"/>
                          <a:ea typeface="Times New Roman"/>
                        </a:rPr>
                        <a:t>Tutut</a:t>
                      </a:r>
                      <a:r>
                        <a:rPr lang="es-ES" sz="1800" dirty="0">
                          <a:latin typeface="+mj-lt"/>
                          <a:ea typeface="Times New Roman"/>
                        </a:rPr>
                        <a:t>, El Salvador</a:t>
                      </a:r>
                      <a:endParaRPr lang="en-US" sz="2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800" dirty="0">
                          <a:latin typeface="+mj-lt"/>
                          <a:ea typeface="Times New Roman"/>
                        </a:rPr>
                        <a:t>Incubación de empresas de mujeres rurales, Guatemala</a:t>
                      </a:r>
                      <a:endParaRPr lang="en-US" sz="2800" dirty="0">
                        <a:latin typeface="+mj-lt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800" dirty="0">
                          <a:latin typeface="+mj-lt"/>
                          <a:ea typeface="Times New Roman"/>
                        </a:rPr>
                        <a:t>Red Naturaleza, Bolivia</a:t>
                      </a:r>
                      <a:endParaRPr lang="en-US" sz="2800" dirty="0">
                        <a:latin typeface="+mj-lt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800" dirty="0">
                          <a:latin typeface="+mj-lt"/>
                          <a:ea typeface="Times New Roman"/>
                        </a:rPr>
                        <a:t>Asociación de Paneleros, El Salvador</a:t>
                      </a:r>
                      <a:endParaRPr lang="en-US" sz="2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-825500" y="635000"/>
            <a:ext cx="1727200" cy="533400"/>
            <a:chOff x="0" y="0"/>
            <a:chExt cx="1088" cy="336"/>
          </a:xfrm>
        </p:grpSpPr>
        <p:pic>
          <p:nvPicPr>
            <p:cNvPr id="9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088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768752" cy="93610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DO" sz="3600" dirty="0" smtClean="0"/>
              <a:t>Re-inserción a los mercados: </a:t>
            </a:r>
            <a:br>
              <a:rPr lang="es-DO" sz="3600" dirty="0" smtClean="0"/>
            </a:br>
            <a:r>
              <a:rPr lang="es-DO" sz="3600" dirty="0" smtClean="0">
                <a:latin typeface="Calibri"/>
              </a:rPr>
              <a:t>¿qué pasó?</a:t>
            </a:r>
            <a:endParaRPr lang="es-DO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57310"/>
              </p:ext>
            </p:extLst>
          </p:nvPr>
        </p:nvGraphicFramePr>
        <p:xfrm>
          <a:off x="611560" y="1340768"/>
          <a:ext cx="7992888" cy="4764136"/>
        </p:xfrm>
        <a:graphic>
          <a:graphicData uri="http://schemas.openxmlformats.org/drawingml/2006/table">
            <a:tbl>
              <a:tblPr/>
              <a:tblGrid>
                <a:gridCol w="1739563"/>
                <a:gridCol w="1766325"/>
                <a:gridCol w="1766325"/>
                <a:gridCol w="2720675"/>
              </a:tblGrid>
              <a:tr h="540023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+mj-lt"/>
                          <a:ea typeface="Times New Roman"/>
                        </a:rPr>
                        <a:t>Formas de (re)vincularse a los mercados de las experiencias de cambio sistematizadas por AEE, </a:t>
                      </a:r>
                      <a:r>
                        <a:rPr lang="es-ES" sz="1800" dirty="0" smtClean="0">
                          <a:latin typeface="+mj-lt"/>
                          <a:ea typeface="Times New Roman"/>
                        </a:rPr>
                        <a:t> por </a:t>
                      </a:r>
                      <a:r>
                        <a:rPr lang="es-ES" sz="1800" dirty="0">
                          <a:latin typeface="+mj-lt"/>
                          <a:ea typeface="Times New Roman"/>
                        </a:rPr>
                        <a:t>orientación de mercado predominante</a:t>
                      </a:r>
                      <a:r>
                        <a:rPr lang="es-ES" sz="1100" dirty="0">
                          <a:latin typeface="+mj-lt"/>
                          <a:ea typeface="Times New Roman"/>
                        </a:rPr>
                        <a:t> </a:t>
                      </a:r>
                      <a:r>
                        <a:rPr lang="es-ES" sz="1800" dirty="0">
                          <a:latin typeface="+mj-lt"/>
                          <a:ea typeface="Times New Roman"/>
                        </a:rPr>
                        <a:t> 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</a:tr>
              <a:tr h="49093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4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+mj-lt"/>
                          <a:ea typeface="Times New Roman"/>
                        </a:rPr>
                        <a:t>Mercados de exportación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+mj-lt"/>
                          <a:ea typeface="Times New Roman"/>
                        </a:rPr>
                        <a:t>Mercados nacionales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+mj-lt"/>
                          <a:ea typeface="Times New Roman"/>
                        </a:rPr>
                        <a:t>o locales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1">
                          <a:latin typeface="+mj-lt"/>
                          <a:ea typeface="Times New Roman"/>
                        </a:rPr>
                        <a:t>Mercados combinados</a:t>
                      </a:r>
                      <a:endParaRPr lang="en-US" sz="20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915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+mj-lt"/>
                          <a:ea typeface="Times New Roman"/>
                        </a:rPr>
                        <a:t>Tipo a</a:t>
                      </a:r>
                      <a:r>
                        <a:rPr lang="es-ES" sz="1400" dirty="0">
                          <a:latin typeface="+mj-lt"/>
                          <a:ea typeface="Times New Roman"/>
                        </a:rPr>
                        <a:t>: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+mj-lt"/>
                          <a:ea typeface="Times New Roman"/>
                        </a:rPr>
                        <a:t>Nuevos vínculos con actores privados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400" dirty="0">
                          <a:latin typeface="+mj-lt"/>
                          <a:ea typeface="Times New Roman"/>
                        </a:rPr>
                        <a:t>Bananeros de Piura (CEPIBO), Perú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400" dirty="0">
                          <a:latin typeface="+mj-lt"/>
                          <a:ea typeface="Times New Roman"/>
                        </a:rPr>
                        <a:t>Cooperativa La Norteña, Paraguay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716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4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400" dirty="0">
                          <a:latin typeface="+mj-lt"/>
                          <a:ea typeface="Times New Roman"/>
                        </a:rPr>
                        <a:t>Red Naturaleza, Bolivia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9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1">
                          <a:latin typeface="+mj-lt"/>
                          <a:ea typeface="Times New Roman"/>
                        </a:rPr>
                        <a:t>Tipo b</a:t>
                      </a:r>
                      <a:r>
                        <a:rPr lang="es-ES" sz="1400">
                          <a:latin typeface="+mj-lt"/>
                          <a:ea typeface="Times New Roman"/>
                        </a:rPr>
                        <a:t>:</a:t>
                      </a:r>
                      <a:endParaRPr lang="en-US" sz="2000">
                        <a:latin typeface="+mj-lt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latin typeface="+mj-lt"/>
                          <a:ea typeface="Times New Roman"/>
                        </a:rPr>
                        <a:t>Vinculación directa</a:t>
                      </a:r>
                      <a:endParaRPr lang="en-US" sz="2000">
                        <a:latin typeface="+mj-lt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latin typeface="+mj-lt"/>
                          <a:ea typeface="Times New Roman"/>
                        </a:rPr>
                        <a:t> a los mercados</a:t>
                      </a:r>
                      <a:endParaRPr lang="en-US" sz="20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400" dirty="0">
                          <a:latin typeface="+mj-lt"/>
                          <a:ea typeface="Times New Roman"/>
                        </a:rPr>
                        <a:t>CAFENICA, Nicaragua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716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4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400" dirty="0">
                          <a:latin typeface="+mj-lt"/>
                          <a:ea typeface="Times New Roman"/>
                        </a:rPr>
                        <a:t>Asociación de Paneleros, El Salvador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0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1">
                          <a:latin typeface="+mj-lt"/>
                          <a:ea typeface="Times New Roman"/>
                        </a:rPr>
                        <a:t>Tipo c</a:t>
                      </a:r>
                      <a:r>
                        <a:rPr lang="es-ES" sz="1400">
                          <a:latin typeface="+mj-lt"/>
                          <a:ea typeface="Times New Roman"/>
                        </a:rPr>
                        <a:t>:</a:t>
                      </a:r>
                      <a:endParaRPr lang="en-US" sz="2000">
                        <a:latin typeface="+mj-lt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latin typeface="+mj-lt"/>
                          <a:ea typeface="Times New Roman"/>
                        </a:rPr>
                        <a:t>Vinculación con apoyo</a:t>
                      </a:r>
                      <a:endParaRPr lang="en-US" sz="2000">
                        <a:latin typeface="+mj-lt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latin typeface="+mj-lt"/>
                          <a:ea typeface="Times New Roman"/>
                        </a:rPr>
                        <a:t>externo continuo</a:t>
                      </a:r>
                      <a:endParaRPr lang="en-US" sz="20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400">
                          <a:latin typeface="+mj-lt"/>
                          <a:ea typeface="Times New Roman"/>
                        </a:rPr>
                        <a:t>Productores de vegetales del Altiplano, Guatemala</a:t>
                      </a:r>
                      <a:endParaRPr lang="en-US" sz="2000">
                        <a:latin typeface="+mj-lt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400">
                          <a:latin typeface="+mj-lt"/>
                          <a:ea typeface="Times New Roman"/>
                        </a:rPr>
                        <a:t>Cooperativa Q’Anil/otras, Guatemala</a:t>
                      </a:r>
                      <a:endParaRPr lang="en-US" sz="20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400" dirty="0">
                          <a:latin typeface="+mj-lt"/>
                          <a:ea typeface="Times New Roman"/>
                        </a:rPr>
                        <a:t>Productores agroecológicos de Huánuco, Perú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400" dirty="0">
                          <a:latin typeface="+mj-lt"/>
                          <a:ea typeface="Times New Roman"/>
                        </a:rPr>
                        <a:t>Red </a:t>
                      </a:r>
                      <a:r>
                        <a:rPr lang="es-ES" sz="1400" dirty="0" err="1">
                          <a:latin typeface="+mj-lt"/>
                          <a:ea typeface="Times New Roman"/>
                        </a:rPr>
                        <a:t>Xuchit</a:t>
                      </a:r>
                      <a:r>
                        <a:rPr lang="es-ES" sz="14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s-ES" sz="1400" dirty="0" err="1">
                          <a:latin typeface="+mj-lt"/>
                          <a:ea typeface="Times New Roman"/>
                        </a:rPr>
                        <a:t>Tutut</a:t>
                      </a:r>
                      <a:r>
                        <a:rPr lang="es-ES" sz="1400" dirty="0">
                          <a:latin typeface="+mj-lt"/>
                          <a:ea typeface="Times New Roman"/>
                        </a:rPr>
                        <a:t>, El Salvador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400" dirty="0">
                          <a:latin typeface="+mj-lt"/>
                          <a:ea typeface="Times New Roman"/>
                        </a:rPr>
                        <a:t>Incubación de empresas de mujeres rurales, Guatemala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-825500" y="635000"/>
            <a:ext cx="1727200" cy="533400"/>
            <a:chOff x="0" y="0"/>
            <a:chExt cx="1088" cy="336"/>
          </a:xfrm>
        </p:grpSpPr>
        <p:pic>
          <p:nvPicPr>
            <p:cNvPr id="9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088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1691680" y="260648"/>
            <a:ext cx="6552728" cy="7780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DO" sz="3600" dirty="0" smtClean="0"/>
              <a:t>Re-inserción a los mercados: </a:t>
            </a:r>
            <a:r>
              <a:rPr lang="es-DO" sz="3600" dirty="0" smtClean="0">
                <a:latin typeface="Calibri"/>
              </a:rPr>
              <a:t>¿cómo?</a:t>
            </a:r>
            <a:endParaRPr lang="es-DO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17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540568" y="6207968"/>
            <a:ext cx="1414140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DO" sz="3600" dirty="0" smtClean="0"/>
              <a:t>Inserción a los mercados: </a:t>
            </a:r>
            <a:r>
              <a:rPr lang="es-DO" sz="3600" dirty="0" smtClean="0">
                <a:latin typeface="Calibri"/>
              </a:rPr>
              <a:t>¿qué pasó?</a:t>
            </a:r>
            <a:endParaRPr lang="es-DO" sz="3600" dirty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997152"/>
          </a:xfrm>
        </p:spPr>
        <p:txBody>
          <a:bodyPr>
            <a:normAutofit lnSpcReduction="10000"/>
          </a:bodyPr>
          <a:lstStyle/>
          <a:p>
            <a:pPr algn="just"/>
            <a:r>
              <a:rPr lang="es-DO" sz="2400" dirty="0" smtClean="0"/>
              <a:t>Mercados más amplios como objetivo:  10 de 11 experiencias</a:t>
            </a:r>
          </a:p>
          <a:p>
            <a:pPr lvl="1" algn="just"/>
            <a:r>
              <a:rPr lang="es-DO" sz="2000" dirty="0" smtClean="0"/>
              <a:t>Mercados de exportación: 5 de 11 experiencias</a:t>
            </a:r>
          </a:p>
          <a:p>
            <a:pPr lvl="2" algn="just"/>
            <a:r>
              <a:rPr lang="es-DO" sz="1600" dirty="0" smtClean="0"/>
              <a:t>Vegetales,  banano, café, cedrón</a:t>
            </a:r>
          </a:p>
          <a:p>
            <a:pPr lvl="1" algn="just"/>
            <a:r>
              <a:rPr lang="es-DO" sz="2000" dirty="0" smtClean="0"/>
              <a:t>Mercados combinados: 3 de 11 experiencias</a:t>
            </a:r>
          </a:p>
          <a:p>
            <a:pPr lvl="2" algn="just"/>
            <a:r>
              <a:rPr lang="es-DO" sz="1400" dirty="0" smtClean="0"/>
              <a:t>Infusiones, panela, bisutería,</a:t>
            </a:r>
          </a:p>
          <a:p>
            <a:pPr lvl="1" algn="just"/>
            <a:r>
              <a:rPr lang="es-DO" sz="2000" dirty="0" smtClean="0"/>
              <a:t>Mercado nacional/local: 2 de 11</a:t>
            </a:r>
          </a:p>
          <a:p>
            <a:pPr lvl="2" algn="just"/>
            <a:r>
              <a:rPr lang="es-DO" sz="1600" dirty="0" smtClean="0"/>
              <a:t>Alimentos no procesados o con procesamiento mínimo</a:t>
            </a:r>
          </a:p>
          <a:p>
            <a:pPr algn="just">
              <a:spcBef>
                <a:spcPts val="1200"/>
              </a:spcBef>
            </a:pPr>
            <a:r>
              <a:rPr lang="es-DO" sz="2400" dirty="0" smtClean="0"/>
              <a:t>Re-vinculación a los mercados:  10 de 11 experiencias</a:t>
            </a:r>
          </a:p>
          <a:p>
            <a:pPr marL="722313" lvl="2" algn="just">
              <a:buFont typeface="Calibri" pitchFamily="34" charset="0"/>
              <a:buChar char="‒"/>
            </a:pPr>
            <a:r>
              <a:rPr lang="es-DO" sz="1800" dirty="0" smtClean="0"/>
              <a:t>Nuevos vínculos con actores privados: 3 (2 </a:t>
            </a:r>
            <a:r>
              <a:rPr lang="es-DO" sz="1800" dirty="0" err="1" smtClean="0"/>
              <a:t>export</a:t>
            </a:r>
            <a:r>
              <a:rPr lang="es-DO" sz="1800" dirty="0" smtClean="0"/>
              <a:t>; 1 combinado)</a:t>
            </a:r>
          </a:p>
          <a:p>
            <a:pPr marL="722313" lvl="2" algn="just">
              <a:buFont typeface="Calibri" pitchFamily="34" charset="0"/>
              <a:buChar char="‒"/>
            </a:pPr>
            <a:r>
              <a:rPr lang="es-DO" sz="1800" dirty="0" smtClean="0"/>
              <a:t>Nueva vinculación directa con mercados: 3 (2 </a:t>
            </a:r>
            <a:r>
              <a:rPr lang="es-DO" sz="1800" dirty="0" err="1" smtClean="0"/>
              <a:t>export</a:t>
            </a:r>
            <a:r>
              <a:rPr lang="es-DO" sz="1800" dirty="0" smtClean="0"/>
              <a:t>; 1 combinado)</a:t>
            </a:r>
          </a:p>
          <a:p>
            <a:pPr marL="722313" lvl="2" algn="just">
              <a:buFont typeface="Calibri" pitchFamily="34" charset="0"/>
              <a:buChar char="‒"/>
            </a:pPr>
            <a:r>
              <a:rPr lang="es-DO" sz="1800" dirty="0" smtClean="0"/>
              <a:t>Vinculación con apoyo externo continuo: 4 (1 </a:t>
            </a:r>
            <a:r>
              <a:rPr lang="es-DO" sz="1800" dirty="0" err="1" smtClean="0"/>
              <a:t>export</a:t>
            </a:r>
            <a:r>
              <a:rPr lang="es-DO" sz="1800" dirty="0" smtClean="0"/>
              <a:t>; 1 combinado; 2 </a:t>
            </a:r>
            <a:r>
              <a:rPr lang="es-DO" sz="1800" dirty="0" err="1" smtClean="0"/>
              <a:t>nac</a:t>
            </a:r>
            <a:r>
              <a:rPr lang="es-DO" sz="1800" dirty="0" smtClean="0"/>
              <a:t>)</a:t>
            </a:r>
            <a:endParaRPr lang="es-DO" sz="2200" dirty="0" smtClean="0"/>
          </a:p>
          <a:p>
            <a:pPr algn="just">
              <a:spcBef>
                <a:spcPts val="1200"/>
              </a:spcBef>
            </a:pPr>
            <a:r>
              <a:rPr lang="es-DO" sz="2400" dirty="0" smtClean="0"/>
              <a:t>Cambio y aprendizaje productivo como pieza crítica de estrategia</a:t>
            </a:r>
          </a:p>
          <a:p>
            <a:pPr lvl="1" algn="just"/>
            <a:r>
              <a:rPr lang="es-DO" sz="1800" dirty="0" smtClean="0"/>
              <a:t>10 de 11 experiencias</a:t>
            </a:r>
          </a:p>
          <a:p>
            <a:pPr algn="just">
              <a:buNone/>
            </a:pPr>
            <a:endParaRPr lang="es-DO" sz="2200" dirty="0" smtClean="0"/>
          </a:p>
          <a:p>
            <a:pPr algn="just">
              <a:buNone/>
            </a:pPr>
            <a:endParaRPr lang="es-DO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971600" y="1124744"/>
          <a:ext cx="7632848" cy="5128655"/>
        </p:xfrm>
        <a:graphic>
          <a:graphicData uri="http://schemas.openxmlformats.org/drawingml/2006/table">
            <a:tbl>
              <a:tblPr/>
              <a:tblGrid>
                <a:gridCol w="2238203"/>
                <a:gridCol w="2961955"/>
                <a:gridCol w="2432690"/>
              </a:tblGrid>
              <a:tr h="418803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600" dirty="0">
                          <a:latin typeface="+mj-lt"/>
                          <a:ea typeface="Times New Roman"/>
                        </a:rPr>
                        <a:t>Iniciativas sistematizadas por AEE y organizaciones acompañantes </a:t>
                      </a:r>
                      <a:endParaRPr lang="es-DO" sz="1600" dirty="0" smtClean="0">
                        <a:latin typeface="+mj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600" dirty="0" smtClean="0">
                          <a:latin typeface="+mj-lt"/>
                          <a:ea typeface="Times New Roman"/>
                        </a:rPr>
                        <a:t>y </a:t>
                      </a:r>
                      <a:r>
                        <a:rPr lang="es-DO" sz="1600" dirty="0">
                          <a:latin typeface="+mj-lt"/>
                          <a:ea typeface="Times New Roman"/>
                        </a:rPr>
                        <a:t>promotoras del proceso de cambio</a:t>
                      </a:r>
                      <a:r>
                        <a:rPr lang="es-ES" sz="1100" dirty="0">
                          <a:latin typeface="+mj-lt"/>
                          <a:ea typeface="Times New Roman"/>
                        </a:rPr>
                        <a:t> </a:t>
                      </a:r>
                      <a:endParaRPr lang="en-US" sz="20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</a:tr>
              <a:tr h="1570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b="1" dirty="0">
                          <a:latin typeface="+mj-lt"/>
                          <a:ea typeface="Times New Roman"/>
                        </a:rPr>
                        <a:t>Iniciativa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b="1">
                          <a:latin typeface="+mj-lt"/>
                          <a:ea typeface="Times New Roman"/>
                        </a:rPr>
                        <a:t>Organización promotora/acompañante</a:t>
                      </a:r>
                      <a:endParaRPr lang="en-US" sz="160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b="1" dirty="0">
                          <a:latin typeface="+mj-lt"/>
                          <a:ea typeface="Times New Roman"/>
                        </a:rPr>
                        <a:t>Empresa privada participante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15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+mj-lt"/>
                          <a:ea typeface="Times New Roman"/>
                        </a:rPr>
                        <a:t>Cooperativa </a:t>
                      </a:r>
                      <a:r>
                        <a:rPr lang="es-ES" sz="1100" dirty="0" err="1">
                          <a:latin typeface="+mj-lt"/>
                          <a:ea typeface="Times New Roman"/>
                        </a:rPr>
                        <a:t>Q’Anil</a:t>
                      </a:r>
                      <a:r>
                        <a:rPr lang="es-ES" sz="1100" dirty="0">
                          <a:latin typeface="+mj-lt"/>
                          <a:ea typeface="Times New Roman"/>
                        </a:rPr>
                        <a:t> y otras Guatemala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+mj-lt"/>
                          <a:ea typeface="Times New Roman"/>
                        </a:rPr>
                        <a:t>Asociación para el Desarrollo Integral y Sostenible de la Agricultura en Guatemala (ADISAGUA)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+mj-lt"/>
                          <a:ea typeface="Times New Roman"/>
                        </a:rPr>
                        <a:t>Consorcio Económico de Interés Social (CEIS)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230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+mj-lt"/>
                          <a:ea typeface="Times New Roman"/>
                        </a:rPr>
                        <a:t>Productores de vegetales del Altiplano, Guatemala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dirty="0">
                          <a:latin typeface="+mj-lt"/>
                          <a:ea typeface="Times New Roman"/>
                        </a:rPr>
                        <a:t>Asociación para el Desarrollo Agrícola y </a:t>
                      </a:r>
                      <a:r>
                        <a:rPr lang="es-DO" sz="1100" dirty="0" err="1">
                          <a:latin typeface="+mj-lt"/>
                          <a:ea typeface="Times New Roman"/>
                        </a:rPr>
                        <a:t>Microempresarial</a:t>
                      </a:r>
                      <a:r>
                        <a:rPr lang="es-DO" sz="1100" dirty="0">
                          <a:latin typeface="+mj-lt"/>
                          <a:ea typeface="Times New Roman"/>
                        </a:rPr>
                        <a:t> (ADAM)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dirty="0" err="1">
                          <a:latin typeface="+mj-lt"/>
                          <a:ea typeface="Times New Roman"/>
                        </a:rPr>
                        <a:t>Sustainable</a:t>
                      </a:r>
                      <a:r>
                        <a:rPr lang="es-DO" sz="11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s-DO" sz="1100" dirty="0" err="1">
                          <a:latin typeface="+mj-lt"/>
                          <a:ea typeface="Times New Roman"/>
                        </a:rPr>
                        <a:t>Food</a:t>
                      </a:r>
                      <a:r>
                        <a:rPr lang="es-DO" sz="1100" dirty="0"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es-DO" sz="1100" dirty="0" err="1">
                          <a:latin typeface="+mj-lt"/>
                          <a:ea typeface="Times New Roman"/>
                        </a:rPr>
                        <a:t>Laboratory</a:t>
                      </a:r>
                      <a:r>
                        <a:rPr lang="es-DO" sz="1100" dirty="0">
                          <a:latin typeface="+mj-lt"/>
                          <a:ea typeface="Times New Roman"/>
                        </a:rPr>
                        <a:t> (SFL)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dirty="0" err="1">
                          <a:latin typeface="+mj-lt"/>
                          <a:ea typeface="Times New Roman"/>
                        </a:rPr>
                        <a:t>Oxfam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dirty="0">
                          <a:latin typeface="+mj-lt"/>
                          <a:ea typeface="Times New Roman"/>
                        </a:rPr>
                        <a:t>Centro Internacional para la Agricultura Tropical (CIAT)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>
                          <a:latin typeface="+mj-lt"/>
                          <a:ea typeface="Times New Roman"/>
                        </a:rPr>
                        <a:t>Alimentos SUMAR</a:t>
                      </a:r>
                      <a:endParaRPr lang="en-US" sz="1600">
                        <a:latin typeface="+mj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>
                          <a:latin typeface="+mj-lt"/>
                          <a:ea typeface="Times New Roman"/>
                        </a:rPr>
                        <a:t>Superior Foods</a:t>
                      </a:r>
                      <a:endParaRPr lang="en-US" sz="160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0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dirty="0">
                          <a:latin typeface="+mj-lt"/>
                          <a:ea typeface="Times New Roman"/>
                        </a:rPr>
                        <a:t>Incubación de empresas de mujeres rurales, Guatemala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dirty="0" err="1">
                          <a:latin typeface="+mj-lt"/>
                          <a:ea typeface="Times New Roman"/>
                        </a:rPr>
                        <a:t>Kiej</a:t>
                      </a:r>
                      <a:r>
                        <a:rPr lang="es-DO" sz="1100" dirty="0">
                          <a:latin typeface="+mj-lt"/>
                          <a:ea typeface="Times New Roman"/>
                        </a:rPr>
                        <a:t> de los Bosques,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dirty="0">
                          <a:latin typeface="+mj-lt"/>
                          <a:ea typeface="Times New Roman"/>
                        </a:rPr>
                        <a:t>Comunidades de la Tierra (</a:t>
                      </a:r>
                      <a:r>
                        <a:rPr lang="es-DO" sz="1100" dirty="0" err="1">
                          <a:latin typeface="+mj-lt"/>
                          <a:ea typeface="Times New Roman"/>
                        </a:rPr>
                        <a:t>CdT</a:t>
                      </a:r>
                      <a:r>
                        <a:rPr lang="es-DO" sz="1100" dirty="0">
                          <a:latin typeface="+mj-lt"/>
                          <a:ea typeface="Times New Roman"/>
                        </a:rPr>
                        <a:t>)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DO" sz="11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15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>
                          <a:latin typeface="+mj-lt"/>
                          <a:ea typeface="Times New Roman"/>
                        </a:rPr>
                        <a:t>Productores de panela (ACOPANELA), Valle de Jiboa, El Salvador</a:t>
                      </a:r>
                      <a:endParaRPr lang="en-US" sz="160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DO" sz="11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DO" sz="11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0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>
                          <a:latin typeface="+mj-lt"/>
                          <a:ea typeface="Times New Roman"/>
                        </a:rPr>
                        <a:t>Red de Economía Solidaria (Red Xuchit Tutut), El Salvador</a:t>
                      </a:r>
                      <a:endParaRPr lang="en-US" sz="160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dirty="0">
                          <a:latin typeface="+mj-lt"/>
                          <a:ea typeface="Times New Roman"/>
                        </a:rPr>
                        <a:t>Fundación Salvadoreña para la Reconstrucción y el Desarrollo (REDES)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dirty="0" smtClean="0">
                          <a:latin typeface="+mj-lt"/>
                          <a:ea typeface="Times New Roman"/>
                        </a:rPr>
                        <a:t>Diversos negocios privados</a:t>
                      </a:r>
                      <a:r>
                        <a:rPr lang="es-DO" sz="1100" baseline="0" dirty="0" smtClean="0">
                          <a:latin typeface="+mj-lt"/>
                          <a:ea typeface="Times New Roman"/>
                        </a:rPr>
                        <a:t> locales</a:t>
                      </a:r>
                      <a:endParaRPr lang="es-DO" sz="11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>
                          <a:latin typeface="+mj-lt"/>
                          <a:ea typeface="Times New Roman"/>
                        </a:rPr>
                        <a:t>CAFENICA, Nicaragua</a:t>
                      </a:r>
                      <a:endParaRPr lang="en-US" sz="160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DO" sz="11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DO" sz="11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0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>
                          <a:latin typeface="+mj-lt"/>
                          <a:ea typeface="Times New Roman"/>
                        </a:rPr>
                        <a:t>Proyecto CAMBIO, Nicaragua</a:t>
                      </a:r>
                      <a:endParaRPr lang="en-US" sz="160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dirty="0">
                          <a:latin typeface="+mj-lt"/>
                          <a:ea typeface="Times New Roman"/>
                        </a:rPr>
                        <a:t>Instituto </a:t>
                      </a:r>
                      <a:r>
                        <a:rPr lang="es-DO" sz="1100" dirty="0" err="1">
                          <a:latin typeface="+mj-lt"/>
                          <a:ea typeface="Times New Roman"/>
                        </a:rPr>
                        <a:t>Nitlapán</a:t>
                      </a:r>
                      <a:r>
                        <a:rPr lang="es-DO" sz="1100" dirty="0">
                          <a:latin typeface="+mj-lt"/>
                          <a:ea typeface="Times New Roman"/>
                        </a:rPr>
                        <a:t>/UCA, Fondo para el Desarrollo Local (FDL)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dirty="0">
                          <a:latin typeface="+mj-lt"/>
                          <a:ea typeface="Times New Roman"/>
                        </a:rPr>
                        <a:t>No aplica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15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>
                          <a:latin typeface="+mj-lt"/>
                          <a:ea typeface="Times New Roman"/>
                        </a:rPr>
                        <a:t>Productores de banano orgánico en Piura (CEPIBO), Perú</a:t>
                      </a:r>
                      <a:endParaRPr lang="en-US" sz="160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dirty="0">
                          <a:latin typeface="+mj-lt"/>
                          <a:ea typeface="Times New Roman"/>
                        </a:rPr>
                        <a:t>Agrónomos y Veterinarios Sin Fronteras (AVSF), </a:t>
                      </a:r>
                      <a:r>
                        <a:rPr lang="es-ES" sz="1100" dirty="0">
                          <a:latin typeface="+mj-lt"/>
                          <a:ea typeface="Times New Roman"/>
                        </a:rPr>
                        <a:t>Promoción de la Gestión Rural Económica y Social (PROGRESO</a:t>
                      </a:r>
                      <a:r>
                        <a:rPr lang="es-DO" sz="1100" dirty="0">
                          <a:latin typeface="+mj-lt"/>
                          <a:ea typeface="Times New Roman"/>
                        </a:rPr>
                        <a:t>)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DO" sz="11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0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>
                          <a:latin typeface="+mj-lt"/>
                          <a:ea typeface="Times New Roman"/>
                        </a:rPr>
                        <a:t>Productores agroecológicos de Huánuco, Perú</a:t>
                      </a:r>
                      <a:endParaRPr lang="en-US" sz="160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dirty="0">
                          <a:latin typeface="+mj-lt"/>
                          <a:ea typeface="Times New Roman"/>
                        </a:rPr>
                        <a:t>Instituto de Desarrollo y Medioambiente (IDMA)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dirty="0" smtClean="0">
                          <a:latin typeface="+mj-lt"/>
                          <a:ea typeface="Times New Roman"/>
                        </a:rPr>
                        <a:t>Supermercados </a:t>
                      </a:r>
                      <a:r>
                        <a:rPr lang="es-DO" sz="1100" dirty="0" err="1" smtClean="0">
                          <a:latin typeface="+mj-lt"/>
                          <a:ea typeface="Times New Roman"/>
                        </a:rPr>
                        <a:t>Wong</a:t>
                      </a:r>
                      <a:r>
                        <a:rPr lang="es-DO" sz="1100" dirty="0" smtClean="0">
                          <a:latin typeface="+mj-lt"/>
                          <a:ea typeface="Times New Roman"/>
                        </a:rPr>
                        <a:t>, </a:t>
                      </a:r>
                      <a:r>
                        <a:rPr lang="es-DO" sz="1100" dirty="0" err="1" smtClean="0">
                          <a:latin typeface="+mj-lt"/>
                          <a:ea typeface="Times New Roman"/>
                        </a:rPr>
                        <a:t>Vivanda</a:t>
                      </a:r>
                      <a:endParaRPr lang="es-DO" sz="11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>
                          <a:latin typeface="+mj-lt"/>
                          <a:ea typeface="Times New Roman"/>
                        </a:rPr>
                        <a:t>Red Naturaleza, Bolivia</a:t>
                      </a:r>
                      <a:endParaRPr lang="en-US" sz="160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>
                          <a:latin typeface="+mj-lt"/>
                          <a:ea typeface="Times New Roman"/>
                        </a:rPr>
                        <a:t>Naturaleza S.A., empresa eco-social</a:t>
                      </a:r>
                      <a:endParaRPr lang="en-US" sz="160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 dirty="0">
                          <a:latin typeface="+mj-lt"/>
                          <a:ea typeface="Times New Roman"/>
                        </a:rPr>
                        <a:t>Naturaleza S.A.</a:t>
                      </a:r>
                      <a:endParaRPr lang="en-US" sz="16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0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DO" sz="1100">
                          <a:latin typeface="+mj-lt"/>
                          <a:ea typeface="Times New Roman"/>
                        </a:rPr>
                        <a:t>Cooperativa La Norteña, Paraguay</a:t>
                      </a:r>
                      <a:endParaRPr lang="en-US" sz="160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DO" sz="11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DO" sz="1100" dirty="0">
                        <a:latin typeface="+mj-lt"/>
                        <a:ea typeface="Times New Roman"/>
                      </a:endParaRPr>
                    </a:p>
                  </a:txBody>
                  <a:tcPr marL="62845" marR="628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-825500" y="635000"/>
            <a:ext cx="1727200" cy="533400"/>
            <a:chOff x="0" y="0"/>
            <a:chExt cx="1088" cy="336"/>
          </a:xfrm>
        </p:grpSpPr>
        <p:pic>
          <p:nvPicPr>
            <p:cNvPr id="9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088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560840" cy="7780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DO" sz="3600" dirty="0" smtClean="0"/>
              <a:t>Re-inserción a los mercados: </a:t>
            </a:r>
            <a:r>
              <a:rPr lang="es-DO" sz="3600" dirty="0" smtClean="0">
                <a:latin typeface="Calibri"/>
              </a:rPr>
              <a:t>¿con quién?</a:t>
            </a:r>
            <a:endParaRPr lang="es-DO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19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540568" y="6093296"/>
            <a:ext cx="1342132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DO" sz="3600" dirty="0" smtClean="0"/>
              <a:t>Principales hallazgos</a:t>
            </a:r>
            <a:endParaRPr lang="es-DO" sz="3600" dirty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504056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s-DO" b="1" i="1" u="sng" dirty="0" smtClean="0"/>
              <a:t>Factores facilitadores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s-DO" sz="2900" dirty="0" smtClean="0"/>
              <a:t>Presencia </a:t>
            </a:r>
            <a:r>
              <a:rPr lang="es-DO" sz="2900" dirty="0"/>
              <a:t>de organizaciones </a:t>
            </a:r>
            <a:r>
              <a:rPr lang="es-DO" sz="2900" dirty="0" smtClean="0"/>
              <a:t>promotoras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s-DO" sz="2900" dirty="0" smtClean="0"/>
              <a:t>Liderazgo de organizaciones </a:t>
            </a:r>
            <a:r>
              <a:rPr lang="es-DO" sz="2900" dirty="0"/>
              <a:t>promotoras o </a:t>
            </a:r>
            <a:r>
              <a:rPr lang="es-DO" sz="2900" dirty="0" smtClean="0"/>
              <a:t>beneficiarias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s-DO" sz="2900" dirty="0" smtClean="0"/>
              <a:t>Apropiación de iniciativas y determinación </a:t>
            </a:r>
            <a:r>
              <a:rPr lang="es-DO" sz="2900" dirty="0"/>
              <a:t>de las organizaciones de aprovechar las oportunidades de </a:t>
            </a:r>
            <a:r>
              <a:rPr lang="es-DO" sz="2900" dirty="0" smtClean="0"/>
              <a:t>mercado y de lograr transformaciones </a:t>
            </a:r>
            <a:r>
              <a:rPr lang="es-DO" sz="2900" dirty="0"/>
              <a:t>productivas y de </a:t>
            </a:r>
            <a:r>
              <a:rPr lang="es-DO" sz="2900" dirty="0" smtClean="0"/>
              <a:t>gestión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s-DO" sz="2900" dirty="0" smtClean="0"/>
              <a:t>Condiciones </a:t>
            </a:r>
            <a:r>
              <a:rPr lang="es-DO" sz="2900" dirty="0"/>
              <a:t>latentes de </a:t>
            </a:r>
            <a:r>
              <a:rPr lang="es-DO" sz="2900" dirty="0" smtClean="0"/>
              <a:t>mercado</a:t>
            </a:r>
            <a:endParaRPr lang="es-DO" dirty="0" smtClean="0"/>
          </a:p>
          <a:p>
            <a:pPr algn="ctr">
              <a:buNone/>
            </a:pPr>
            <a:endParaRPr lang="es-DO" b="1" i="1" u="sng" dirty="0" smtClean="0"/>
          </a:p>
          <a:p>
            <a:pPr algn="ctr">
              <a:buNone/>
            </a:pPr>
            <a:r>
              <a:rPr lang="es-DO" b="1" i="1" u="sng" dirty="0" smtClean="0"/>
              <a:t>Factores limitantes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s-DO" sz="2900" dirty="0" smtClean="0"/>
              <a:t>Punto de partida: débiles capacidades productivas, financieras, de gestión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s-DO" sz="2900" dirty="0" smtClean="0"/>
              <a:t>Inexperiencia, costos y riesgos de las innovaciones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s-DO" sz="2900" dirty="0" smtClean="0"/>
              <a:t>Débil presencia y participación del Estado en esfuerzos de innovación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s-DO" sz="2900" dirty="0" smtClean="0"/>
              <a:t>Débil presencia y participación del sector privado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s-DO" sz="2900" dirty="0" smtClean="0"/>
              <a:t>Recursos muy limitados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2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79512" y="6093296"/>
            <a:ext cx="1054100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s-DO" dirty="0" smtClean="0"/>
              <a:t>Contenido</a:t>
            </a:r>
            <a:endParaRPr lang="es-DO" dirty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19256" cy="5400600"/>
          </a:xfrm>
        </p:spPr>
        <p:txBody>
          <a:bodyPr>
            <a:normAutofit/>
          </a:bodyPr>
          <a:lstStyle/>
          <a:p>
            <a:r>
              <a:rPr lang="es-DO" sz="2800" dirty="0" smtClean="0"/>
              <a:t>El contexto rural de América Latina</a:t>
            </a:r>
          </a:p>
          <a:p>
            <a:r>
              <a:rPr lang="es-DO" sz="2800" dirty="0" smtClean="0"/>
              <a:t>Marco analítico</a:t>
            </a:r>
          </a:p>
          <a:p>
            <a:r>
              <a:rPr lang="es-DO" sz="2800" dirty="0" smtClean="0"/>
              <a:t>Experiencias sistematizadas de empoderamiento económico local: hallazgos y aprendizajes</a:t>
            </a:r>
            <a:endParaRPr lang="es-DO" sz="2400" dirty="0" smtClean="0"/>
          </a:p>
          <a:p>
            <a:r>
              <a:rPr lang="es-DO" sz="2800" dirty="0" smtClean="0"/>
              <a:t>Entendiendo los entornos de la pequeña producción rural en seis países de América Latina: </a:t>
            </a:r>
            <a:r>
              <a:rPr lang="es-DO" sz="2800" dirty="0" smtClean="0">
                <a:latin typeface="Calibri"/>
              </a:rPr>
              <a:t>¿</a:t>
            </a:r>
            <a:r>
              <a:rPr lang="es-DO" sz="2800" dirty="0" smtClean="0"/>
              <a:t>en la ruta del cambio?</a:t>
            </a:r>
          </a:p>
          <a:p>
            <a:r>
              <a:rPr lang="es-DO" sz="2800" dirty="0" smtClean="0"/>
              <a:t>Conclusiones y recomendaciones</a:t>
            </a:r>
          </a:p>
          <a:p>
            <a:pPr>
              <a:buNone/>
            </a:pPr>
            <a:endParaRPr lang="es-DO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20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612576" y="6093296"/>
            <a:ext cx="1486148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DO" sz="3200" dirty="0" smtClean="0"/>
              <a:t>Aprendizajes</a:t>
            </a:r>
            <a:endParaRPr lang="es-DO" sz="3200" dirty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DO" dirty="0"/>
              <a:t>En términos de las transformaciones </a:t>
            </a:r>
            <a:r>
              <a:rPr lang="es-DO" dirty="0" smtClean="0"/>
              <a:t>internas</a:t>
            </a:r>
          </a:p>
          <a:p>
            <a:pPr marL="363538" lvl="1"/>
            <a:r>
              <a:rPr lang="es-DO" sz="2400" dirty="0" smtClean="0"/>
              <a:t>Apropiación de </a:t>
            </a:r>
            <a:r>
              <a:rPr lang="es-DO" sz="2400" dirty="0"/>
              <a:t>las iniciativas </a:t>
            </a:r>
            <a:r>
              <a:rPr lang="es-DO" sz="2400" dirty="0" smtClean="0"/>
              <a:t>y autodescubrimiento </a:t>
            </a:r>
            <a:r>
              <a:rPr lang="es-DO" sz="2400" dirty="0"/>
              <a:t>las potencialidades </a:t>
            </a:r>
            <a:r>
              <a:rPr lang="es-DO" sz="2400" dirty="0" smtClean="0"/>
              <a:t>propias</a:t>
            </a:r>
          </a:p>
          <a:p>
            <a:pPr marL="363538" lvl="1"/>
            <a:r>
              <a:rPr lang="es-DO" sz="2400" dirty="0" smtClean="0"/>
              <a:t>Naturaleza sinérgica del proceso de construcción de capacidades</a:t>
            </a:r>
          </a:p>
          <a:p>
            <a:pPr marL="363538" lvl="1"/>
            <a:r>
              <a:rPr lang="es-DO" sz="2400" dirty="0" smtClean="0"/>
              <a:t>Éxito </a:t>
            </a:r>
            <a:r>
              <a:rPr lang="es-DO" sz="2400" dirty="0"/>
              <a:t>productivo y comercial </a:t>
            </a:r>
            <a:r>
              <a:rPr lang="es-DO" sz="2400" dirty="0" smtClean="0"/>
              <a:t>con </a:t>
            </a:r>
            <a:r>
              <a:rPr lang="es-DO" sz="2400" dirty="0"/>
              <a:t>impactos </a:t>
            </a:r>
            <a:r>
              <a:rPr lang="es-DO" sz="2400" dirty="0" smtClean="0"/>
              <a:t>en autoestima </a:t>
            </a:r>
            <a:r>
              <a:rPr lang="es-DO" sz="2400" dirty="0"/>
              <a:t>y </a:t>
            </a:r>
            <a:r>
              <a:rPr lang="es-DO" sz="2400" dirty="0" smtClean="0"/>
              <a:t>empoderamiento</a:t>
            </a:r>
            <a:endParaRPr lang="en-US" sz="2400" dirty="0" smtClean="0"/>
          </a:p>
          <a:p>
            <a:pPr marL="15875" lvl="1" indent="-15875">
              <a:buNone/>
            </a:pPr>
            <a:r>
              <a:rPr lang="es-DO" sz="3200" dirty="0" smtClean="0"/>
              <a:t>Hacia el exterior</a:t>
            </a:r>
          </a:p>
          <a:p>
            <a:pPr marL="363538" lvl="1"/>
            <a:r>
              <a:rPr lang="es-DO" sz="2400" dirty="0" smtClean="0"/>
              <a:t>El cambio requiere de una nueva forma de vincularse a los mercados y a los entornos</a:t>
            </a:r>
          </a:p>
          <a:p>
            <a:pPr marL="363538" lvl="1"/>
            <a:r>
              <a:rPr lang="es-DO" sz="2400" dirty="0" smtClean="0"/>
              <a:t>Es posible construir un entorno inmediato adecuado</a:t>
            </a:r>
          </a:p>
          <a:p>
            <a:pPr marL="363538" lvl="1"/>
            <a:r>
              <a:rPr lang="es-DO" sz="2400" dirty="0" smtClean="0"/>
              <a:t>A pesar de los éxitos individuales alcanzados, estos son insuficientes para lograr incidir de manera significativa en los contextos institucionales y de política</a:t>
            </a:r>
            <a:r>
              <a:rPr lang="es-DO" dirty="0" smtClean="0"/>
              <a:t>s</a:t>
            </a:r>
          </a:p>
          <a:p>
            <a:pPr lvl="1">
              <a:buNone/>
            </a:pPr>
            <a:endParaRPr lang="es-DO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21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79512" y="6093296"/>
            <a:ext cx="1054100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DO" sz="3600" dirty="0" smtClean="0"/>
              <a:t>Aprendizajes</a:t>
            </a:r>
            <a:endParaRPr lang="es-DO" sz="3600" dirty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DO" sz="2800" dirty="0" smtClean="0"/>
              <a:t>Dadas ciertas capacidades básicas y productivas:</a:t>
            </a:r>
          </a:p>
          <a:p>
            <a:pPr marL="273050" lvl="2"/>
            <a:endParaRPr lang="es-DO" sz="1400" dirty="0" smtClean="0"/>
          </a:p>
          <a:p>
            <a:pPr marL="273050" lvl="2">
              <a:spcBef>
                <a:spcPts val="0"/>
              </a:spcBef>
              <a:spcAft>
                <a:spcPts val="1200"/>
              </a:spcAft>
            </a:pPr>
            <a:r>
              <a:rPr lang="es-DO" sz="2800" dirty="0" smtClean="0"/>
              <a:t>Se impacta en el entorno inmediato, especialmente en las “reglas del juego” (precios, mercados, incentivos)</a:t>
            </a:r>
          </a:p>
          <a:p>
            <a:pPr marL="730250" lvl="3">
              <a:spcBef>
                <a:spcPts val="0"/>
              </a:spcBef>
              <a:spcAft>
                <a:spcPts val="1200"/>
              </a:spcAft>
            </a:pPr>
            <a:r>
              <a:rPr lang="es-DO" sz="2400" dirty="0" smtClean="0"/>
              <a:t>El entorno inmediato </a:t>
            </a:r>
            <a:r>
              <a:rPr lang="es-DO" sz="2400" u="sng" dirty="0" smtClean="0"/>
              <a:t>es territorial</a:t>
            </a:r>
          </a:p>
          <a:p>
            <a:pPr marL="273050" lvl="2">
              <a:spcBef>
                <a:spcPts val="0"/>
              </a:spcBef>
              <a:spcAft>
                <a:spcPts val="1200"/>
              </a:spcAft>
            </a:pPr>
            <a:r>
              <a:rPr lang="es-DO" sz="2800" dirty="0" smtClean="0"/>
              <a:t>Transformaciones más profundas de las reglas del juego requieren impactar en el entorno externo </a:t>
            </a:r>
            <a:r>
              <a:rPr lang="es-DO" sz="2800" dirty="0" smtClean="0">
                <a:sym typeface="Wingdings" pitchFamily="2" charset="2"/>
              </a:rPr>
              <a:t> que faciliten un entorno que </a:t>
            </a:r>
            <a:r>
              <a:rPr lang="es-DO" sz="2800" u="sng" dirty="0" smtClean="0">
                <a:sym typeface="Wingdings" pitchFamily="2" charset="2"/>
              </a:rPr>
              <a:t>potencie las sinergias</a:t>
            </a:r>
            <a:endParaRPr lang="es-DO" sz="2800" u="sng" dirty="0" smtClean="0"/>
          </a:p>
          <a:p>
            <a:pPr marL="273050" lvl="2">
              <a:spcBef>
                <a:spcPts val="0"/>
              </a:spcBef>
              <a:spcAft>
                <a:spcPts val="1200"/>
              </a:spcAft>
            </a:pPr>
            <a:r>
              <a:rPr lang="es-DO" sz="2800" dirty="0" smtClean="0"/>
              <a:t>Necesidad de alianzas para el empoderamiento</a:t>
            </a:r>
          </a:p>
          <a:p>
            <a:pPr lvl="1">
              <a:buNone/>
            </a:pPr>
            <a:endParaRPr lang="es-DO" dirty="0" smtClean="0"/>
          </a:p>
          <a:p>
            <a:endParaRPr lang="es-D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22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324544" y="1412776"/>
            <a:ext cx="1054100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0801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es-DO" sz="2200" b="1" dirty="0" smtClean="0"/>
              <a:t>Entornos de la pequeña producción rural en países seleccionados</a:t>
            </a:r>
            <a:br>
              <a:rPr lang="es-DO" sz="2200" b="1" dirty="0" smtClean="0"/>
            </a:br>
            <a:r>
              <a:rPr lang="es-DO" sz="2200" b="1" dirty="0" smtClean="0"/>
              <a:t> de América Latina: instituciones, políticas y cambios recientes</a:t>
            </a:r>
            <a:endParaRPr lang="en-US" sz="2200" dirty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683568" y="1700808"/>
            <a:ext cx="8013576" cy="4608512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s-DO" dirty="0" smtClean="0"/>
              <a:t>Aspectos históricos y estructurales de las economías rurales y de la pequeña producción</a:t>
            </a:r>
            <a:endParaRPr lang="en-US" sz="3200" dirty="0" smtClean="0"/>
          </a:p>
          <a:p>
            <a:pPr lvl="1"/>
            <a:r>
              <a:rPr lang="es-DO" sz="2400" dirty="0" smtClean="0"/>
              <a:t>significativas y persistentes brechas urbano-rurales</a:t>
            </a:r>
          </a:p>
          <a:p>
            <a:pPr lvl="1"/>
            <a:r>
              <a:rPr lang="es-ES" sz="2400" dirty="0" smtClean="0"/>
              <a:t>reducidas capacidades productivas de las pequeñas explotaciones agrarias</a:t>
            </a:r>
          </a:p>
          <a:p>
            <a:pPr lvl="1"/>
            <a:r>
              <a:rPr lang="es-ES" sz="2400" dirty="0" smtClean="0"/>
              <a:t>retirada de la participación del Estado en esfuerzos por apuntalar la agropecuaria</a:t>
            </a:r>
          </a:p>
          <a:p>
            <a:r>
              <a:rPr lang="es-ES" sz="2800" dirty="0" smtClean="0"/>
              <a:t>Divergencias</a:t>
            </a:r>
          </a:p>
          <a:p>
            <a:pPr lvl="1"/>
            <a:r>
              <a:rPr lang="es-ES" sz="2200" dirty="0" smtClean="0"/>
              <a:t>variado peso de la agricultura en la economía de los países</a:t>
            </a:r>
          </a:p>
          <a:p>
            <a:pPr lvl="1"/>
            <a:r>
              <a:rPr lang="es-ES" sz="2200" dirty="0" smtClean="0"/>
              <a:t>inseguridad alimentaria en las zonas rurales</a:t>
            </a:r>
            <a:endParaRPr lang="en-US" sz="2200" dirty="0" smtClean="0"/>
          </a:p>
          <a:p>
            <a:pPr lvl="1"/>
            <a:r>
              <a:rPr lang="es-ES" sz="2200" dirty="0" smtClean="0"/>
              <a:t>sesgo étnico y territorial de la pobreza y la exclusión</a:t>
            </a:r>
            <a:endParaRPr lang="en-US" sz="2200" dirty="0" smtClean="0"/>
          </a:p>
          <a:p>
            <a:pPr lvl="1"/>
            <a:r>
              <a:rPr lang="es-ES" sz="2200" dirty="0" smtClean="0"/>
              <a:t>tratamientos tributarios que recibe la agricultura y la economía rural</a:t>
            </a:r>
            <a:endParaRPr lang="en-US" sz="2200" dirty="0" smtClean="0"/>
          </a:p>
          <a:p>
            <a:pPr lvl="1"/>
            <a:endParaRPr lang="es-ES" dirty="0" smtClean="0"/>
          </a:p>
          <a:p>
            <a:pPr lvl="1"/>
            <a:endParaRPr lang="es-D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23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324544" y="1412776"/>
            <a:ext cx="1054100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es-DO" sz="2400" b="1" dirty="0" smtClean="0"/>
              <a:t>Nuevas política para el desarrollo rural </a:t>
            </a:r>
            <a:br>
              <a:rPr lang="es-DO" sz="2400" b="1" dirty="0" smtClean="0"/>
            </a:br>
            <a:r>
              <a:rPr lang="es-DO" sz="2400" b="1" dirty="0" smtClean="0"/>
              <a:t>y de la pequeña producción: </a:t>
            </a:r>
            <a:r>
              <a:rPr lang="es-DO" sz="2400" b="1" dirty="0" smtClean="0">
                <a:latin typeface="Calibri"/>
              </a:rPr>
              <a:t>¿</a:t>
            </a:r>
            <a:r>
              <a:rPr lang="es-DO" sz="2400" b="1" dirty="0" smtClean="0"/>
              <a:t>nuevos entornos?</a:t>
            </a:r>
            <a:endParaRPr lang="en-US" sz="2400" dirty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755576" y="1484784"/>
            <a:ext cx="8136904" cy="475252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s-DO" sz="3100" dirty="0" smtClean="0"/>
              <a:t>Guatemala </a:t>
            </a:r>
          </a:p>
          <a:p>
            <a:pPr lvl="1"/>
            <a:r>
              <a:rPr lang="es-DO" sz="2600" dirty="0" smtClean="0"/>
              <a:t>Programa Nacional de Desarrollo Rural Integral (PNDRI), 2009</a:t>
            </a:r>
            <a:endParaRPr lang="en-US" sz="4100" dirty="0" smtClean="0"/>
          </a:p>
          <a:p>
            <a:pPr lvl="0"/>
            <a:r>
              <a:rPr lang="es-DO" sz="3100" dirty="0" smtClean="0"/>
              <a:t>El Salvador</a:t>
            </a:r>
          </a:p>
          <a:p>
            <a:pPr lvl="1"/>
            <a:r>
              <a:rPr lang="es-DO" sz="2600" dirty="0" smtClean="0"/>
              <a:t>Programa de Agricultura Familiar (PAF), 2011</a:t>
            </a:r>
            <a:endParaRPr lang="en-US" sz="4100" dirty="0" smtClean="0"/>
          </a:p>
          <a:p>
            <a:pPr lvl="0"/>
            <a:r>
              <a:rPr lang="es-DO" sz="3100" dirty="0" smtClean="0"/>
              <a:t>Nicaragua</a:t>
            </a:r>
          </a:p>
          <a:p>
            <a:pPr lvl="1"/>
            <a:r>
              <a:rPr lang="es-DO" sz="2600" dirty="0" smtClean="0"/>
              <a:t>Programa PRO-RURAL Incluyente, 2010</a:t>
            </a:r>
            <a:endParaRPr lang="en-US" sz="4100" dirty="0" smtClean="0"/>
          </a:p>
          <a:p>
            <a:pPr lvl="0"/>
            <a:r>
              <a:rPr lang="es-DO" sz="3100" dirty="0" smtClean="0"/>
              <a:t>Perú:</a:t>
            </a:r>
          </a:p>
          <a:p>
            <a:pPr lvl="1"/>
            <a:r>
              <a:rPr lang="es-DO" sz="2600" dirty="0" smtClean="0"/>
              <a:t>Estrategia Nacional de Desarrollo Rural (ENDR), 2005</a:t>
            </a:r>
            <a:endParaRPr lang="en-US" sz="4100" dirty="0" smtClean="0"/>
          </a:p>
          <a:p>
            <a:pPr lvl="0"/>
            <a:r>
              <a:rPr lang="es-DO" sz="3100" dirty="0" smtClean="0"/>
              <a:t>Bolivia:</a:t>
            </a:r>
          </a:p>
          <a:p>
            <a:pPr lvl="1"/>
            <a:r>
              <a:rPr lang="es-DO" sz="2600" dirty="0" smtClean="0"/>
              <a:t>Constitución del Estado, nuevos ministerios, </a:t>
            </a:r>
          </a:p>
          <a:p>
            <a:pPr lvl="1"/>
            <a:r>
              <a:rPr lang="es-DO" sz="2600" dirty="0" smtClean="0"/>
              <a:t>Leyes sectoriales</a:t>
            </a:r>
          </a:p>
          <a:p>
            <a:pPr lvl="1"/>
            <a:r>
              <a:rPr lang="en-US" sz="2600" dirty="0" err="1" smtClean="0"/>
              <a:t>Nuevos</a:t>
            </a:r>
            <a:r>
              <a:rPr lang="en-US" sz="2600" dirty="0" smtClean="0"/>
              <a:t> </a:t>
            </a:r>
            <a:r>
              <a:rPr lang="en-US" sz="2600" dirty="0" err="1" smtClean="0"/>
              <a:t>programas</a:t>
            </a:r>
            <a:endParaRPr lang="en-US" sz="4100" dirty="0" smtClean="0"/>
          </a:p>
          <a:p>
            <a:pPr lvl="0"/>
            <a:r>
              <a:rPr lang="es-DO" sz="3100" dirty="0" smtClean="0"/>
              <a:t>Paraguay:</a:t>
            </a:r>
          </a:p>
          <a:p>
            <a:pPr lvl="1"/>
            <a:r>
              <a:rPr lang="es-DO" sz="2600" dirty="0" smtClean="0"/>
              <a:t>Marco Estratégico Agrario 2008-2019, 2008</a:t>
            </a:r>
            <a:endParaRPr lang="en-US" sz="4100" dirty="0" smtClean="0"/>
          </a:p>
          <a:p>
            <a:pPr lvl="1"/>
            <a:endParaRPr lang="es-ES" dirty="0" smtClean="0"/>
          </a:p>
          <a:p>
            <a:pPr lvl="1"/>
            <a:endParaRPr lang="es-D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24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324544" y="1412776"/>
            <a:ext cx="1054100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es-DO" sz="2000" b="1" dirty="0" smtClean="0"/>
              <a:t>Nuevas política para el desarrollo rural </a:t>
            </a:r>
            <a:br>
              <a:rPr lang="es-DO" sz="2000" b="1" dirty="0" smtClean="0"/>
            </a:br>
            <a:r>
              <a:rPr lang="es-DO" sz="2000" b="1" dirty="0" smtClean="0"/>
              <a:t>y de la pequeña producción: ¿nuevos entornos?</a:t>
            </a:r>
            <a:endParaRPr lang="en-US" sz="2000" dirty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647056" y="1484784"/>
            <a:ext cx="8317432" cy="5373216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s-DO" b="1" dirty="0" smtClean="0"/>
              <a:t>Guatemala: Programa Nacional de Desarrollo Rural Integral (PNDRI), 2009</a:t>
            </a:r>
          </a:p>
          <a:p>
            <a:pPr lvl="1"/>
            <a:r>
              <a:rPr lang="es-ES" dirty="0" smtClean="0"/>
              <a:t>sujeto priorizado de la política: población pobre, pueblos y comunidades indígenas y campesinas con tierra insuficiente, improductiva o sin tierra; mujeres indígenas y campesinas; otros </a:t>
            </a:r>
          </a:p>
          <a:p>
            <a:pPr lvl="1"/>
            <a:r>
              <a:rPr lang="es-ES" dirty="0" smtClean="0"/>
              <a:t>se dotó de políticas sectoriales y líneas estratégicas en búsqueda de integralidad de las intervenciones, y buscó asegurar la participación social</a:t>
            </a:r>
            <a:endParaRPr lang="en-US" dirty="0" smtClean="0"/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s-DO" b="1" dirty="0" smtClean="0"/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DO" b="1" dirty="0" smtClean="0"/>
              <a:t>El Salvador: Programa de Agricultura Familiar (PAF), 2011</a:t>
            </a:r>
          </a:p>
          <a:p>
            <a:pPr lvl="1"/>
            <a:r>
              <a:rPr lang="es-DO" dirty="0" smtClean="0"/>
              <a:t>se enfoca prioritariamente en pequeñas unidades productivas de auto-subsistencia de menos de 3 hectáreas, y con ingresos de pobreza</a:t>
            </a:r>
          </a:p>
          <a:p>
            <a:pPr lvl="1"/>
            <a:r>
              <a:rPr lang="es-DO" dirty="0" smtClean="0"/>
              <a:t>busca mejorar el acceso a los recursos y a los mercados de esas unidades </a:t>
            </a:r>
          </a:p>
          <a:p>
            <a:pPr lvl="1"/>
            <a:r>
              <a:rPr lang="es-DO" dirty="0" smtClean="0"/>
              <a:t>procura no descuidar otros productores de mayores tamaños y capacidades</a:t>
            </a:r>
          </a:p>
          <a:p>
            <a:pPr lvl="1"/>
            <a:r>
              <a:rPr lang="es-DO" dirty="0" smtClean="0"/>
              <a:t>temas prioritarios: </a:t>
            </a:r>
          </a:p>
          <a:p>
            <a:pPr lvl="2"/>
            <a:r>
              <a:rPr lang="es-DO" dirty="0" smtClean="0"/>
              <a:t>seguridad alimentaria</a:t>
            </a:r>
          </a:p>
          <a:p>
            <a:pPr lvl="2"/>
            <a:r>
              <a:rPr lang="es-DO" dirty="0" smtClean="0"/>
              <a:t>encadenamientos productivos</a:t>
            </a:r>
          </a:p>
          <a:p>
            <a:pPr lvl="2"/>
            <a:r>
              <a:rPr lang="es-DO" dirty="0" smtClean="0"/>
              <a:t>innovación.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25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527050" y="6165304"/>
            <a:ext cx="1354634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es-DO" sz="2000" b="1" dirty="0" smtClean="0"/>
              <a:t>Nuevas política para el desarrollo rural </a:t>
            </a:r>
            <a:br>
              <a:rPr lang="es-DO" sz="2000" b="1" dirty="0" smtClean="0"/>
            </a:br>
            <a:r>
              <a:rPr lang="es-DO" sz="2000" b="1" dirty="0" smtClean="0"/>
              <a:t>y de la pequeña producción: ¿nuevos entornos?</a:t>
            </a:r>
            <a:endParaRPr lang="en-US" sz="2000" dirty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755576" y="1484784"/>
            <a:ext cx="8013576" cy="4896544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s-DO" b="1" dirty="0" smtClean="0"/>
              <a:t>Nicaragua: Programa PRO-RURAL Incluyente, 2010</a:t>
            </a:r>
          </a:p>
          <a:p>
            <a:pPr lvl="1" algn="just"/>
            <a:r>
              <a:rPr lang="es-DO" dirty="0" smtClean="0"/>
              <a:t>dar un renovado impulso a la </a:t>
            </a:r>
            <a:r>
              <a:rPr lang="es-DO" dirty="0" err="1" smtClean="0"/>
              <a:t>asociatividad</a:t>
            </a:r>
            <a:r>
              <a:rPr lang="es-DO" dirty="0" smtClean="0"/>
              <a:t> (cooperativismo), impulsar estrategias frente al cambio climático, fomentar la capitalización de los hogares rurales pobres, promover la seguridad y la soberanía alimentaria y nutricional, fomentar la innovación tecnológica entre pequeños y medianos productores, y promover la agregación de valor a la producción primaria</a:t>
            </a:r>
          </a:p>
          <a:p>
            <a:pPr lvl="1" algn="just"/>
            <a:r>
              <a:rPr lang="es-DO" dirty="0" smtClean="0"/>
              <a:t>objetivo explícito: mejorar la calidad de los servicios públicos hacia los pequeños y medianos productores agropecuarios rurales</a:t>
            </a:r>
          </a:p>
          <a:p>
            <a:pPr lvl="1" algn="just"/>
            <a:r>
              <a:rPr lang="es-DO" dirty="0" smtClean="0"/>
              <a:t>Enfoques: productivo y territorial</a:t>
            </a:r>
          </a:p>
          <a:p>
            <a:pPr lvl="1">
              <a:buNone/>
            </a:pPr>
            <a:endParaRPr lang="en-US" dirty="0" smtClean="0"/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DO" b="1" dirty="0" smtClean="0"/>
              <a:t>Perú: Estrategia Nacional de Desarrollo Rural (ENDR), 2005</a:t>
            </a:r>
          </a:p>
          <a:p>
            <a:pPr lvl="1" algn="just"/>
            <a:r>
              <a:rPr lang="es-DO" dirty="0" smtClean="0"/>
              <a:t>un marco integral para la intervención para el desarrollo productivo, la provisión de servicios sociales y la protección de los recursos naturales.  </a:t>
            </a:r>
          </a:p>
          <a:p>
            <a:pPr lvl="1" algn="just"/>
            <a:r>
              <a:rPr lang="es-DO" dirty="0" smtClean="0"/>
              <a:t>enfoque territorial (considerando las condiciones específicas de cada territorio) y con participación de los gobiernos locales y autoridades comunales.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26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324544" y="1412776"/>
            <a:ext cx="1054100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es-DO" sz="2000" b="1" dirty="0" smtClean="0"/>
              <a:t>Entornos de la pequeña producción rural en países seleccionados </a:t>
            </a:r>
            <a:br>
              <a:rPr lang="es-DO" sz="2000" b="1" dirty="0" smtClean="0"/>
            </a:br>
            <a:r>
              <a:rPr lang="es-DO" sz="2000" b="1" dirty="0" smtClean="0"/>
              <a:t>de América Latina: instituciones, políticas y cambios recientes</a:t>
            </a:r>
            <a:endParaRPr lang="en-US" sz="2000" dirty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719064" y="1412776"/>
            <a:ext cx="8424936" cy="4896544"/>
          </a:xfrm>
        </p:spPr>
        <p:txBody>
          <a:bodyPr>
            <a:normAutofit fontScale="55000" lnSpcReduction="20000"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s-DO" sz="3600" b="1" dirty="0" smtClean="0"/>
              <a:t>Bolivia: Constitución del Estado, nuevos ministerios, leyes sectoriales, 2009</a:t>
            </a:r>
          </a:p>
          <a:p>
            <a:pPr lvl="1"/>
            <a:r>
              <a:rPr lang="es-DO" sz="3300" dirty="0" smtClean="0"/>
              <a:t>Nuevo marco institucional</a:t>
            </a:r>
          </a:p>
          <a:p>
            <a:pPr lvl="1"/>
            <a:r>
              <a:rPr lang="es-DO" sz="3300" dirty="0" smtClean="0"/>
              <a:t>Ley 144 para impulsar un proceso de cambio productivo a partir de las comunidades y con el fin de reducir la dependencia alimentaria externa, </a:t>
            </a:r>
          </a:p>
          <a:p>
            <a:pPr lvl="1"/>
            <a:r>
              <a:rPr lang="es-DO" sz="3300" dirty="0" smtClean="0"/>
              <a:t>Ley 338 sobre Agricultura Familiar (338)</a:t>
            </a:r>
            <a:endParaRPr lang="en-US" sz="3300" dirty="0" smtClean="0"/>
          </a:p>
          <a:p>
            <a:pPr lvl="1"/>
            <a:r>
              <a:rPr lang="es-DO" sz="3300" dirty="0" smtClean="0"/>
              <a:t>Plan Revolución Rural y Agraria 2011-2015: producción de alimentos en pequeña escala, infraestructura productiva, mecanización del agro, y distribución y saneamiento de tierras</a:t>
            </a:r>
            <a:endParaRPr lang="en-US" sz="3300" dirty="0" smtClean="0"/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DO" sz="3600" b="1" dirty="0" smtClean="0"/>
              <a:t>Paraguay: Marco Estratégico Agrario 2008-2019, 2008</a:t>
            </a:r>
          </a:p>
          <a:p>
            <a:pPr lvl="1"/>
            <a:r>
              <a:rPr lang="es-DO" sz="3300" dirty="0" smtClean="0"/>
              <a:t>Buscó dotar a la política pública de integralidad, estabilidad y especificidad </a:t>
            </a:r>
            <a:endParaRPr lang="en-US" sz="3300" dirty="0" smtClean="0"/>
          </a:p>
          <a:p>
            <a:pPr lvl="1"/>
            <a:r>
              <a:rPr lang="es-DO" sz="3300" dirty="0" smtClean="0"/>
              <a:t>Objetivo: incrementar la </a:t>
            </a:r>
            <a:r>
              <a:rPr lang="es-DO" sz="3300" u="sng" dirty="0" smtClean="0"/>
              <a:t>competitividad</a:t>
            </a:r>
            <a:r>
              <a:rPr lang="es-DO" sz="3300" dirty="0" smtClean="0"/>
              <a:t> sectorial, con visión de sistemas agroalimentarios en el marco de </a:t>
            </a:r>
            <a:r>
              <a:rPr lang="es-DO" sz="3300" u="sng" dirty="0" smtClean="0"/>
              <a:t>procesos incluyentes y equitativos</a:t>
            </a:r>
            <a:r>
              <a:rPr lang="es-DO" sz="3300" dirty="0" smtClean="0"/>
              <a:t>. </a:t>
            </a:r>
          </a:p>
          <a:p>
            <a:pPr lvl="1"/>
            <a:r>
              <a:rPr lang="es-DO" sz="3300" dirty="0" smtClean="0"/>
              <a:t>Principios rectores:  inclusión social,  equidad, sostenibilidad, subsidiariedad, equidad de género y generacional, y protección ambiental.</a:t>
            </a:r>
            <a:endParaRPr lang="en-US" sz="3300" dirty="0" smtClean="0"/>
          </a:p>
          <a:p>
            <a:pPr lvl="1"/>
            <a:r>
              <a:rPr lang="es-ES" sz="3300" dirty="0" smtClean="0"/>
              <a:t>Ejes:  adecuación institucional sectorial, desarrollo de la </a:t>
            </a:r>
            <a:r>
              <a:rPr lang="es-ES" sz="3300" u="sng" dirty="0" smtClean="0"/>
              <a:t>Agricultura Familiar </a:t>
            </a:r>
            <a:r>
              <a:rPr lang="es-ES" sz="3300" dirty="0" smtClean="0"/>
              <a:t>y Seguridad Alimentaria, desarrollo de la Competitividad Agraria;  desarrollo de </a:t>
            </a:r>
            <a:r>
              <a:rPr lang="es-ES" sz="3300" dirty="0" err="1" smtClean="0"/>
              <a:t>agroenergías</a:t>
            </a:r>
            <a:r>
              <a:rPr lang="es-ES" sz="3300" dirty="0" smtClean="0"/>
              <a:t>; y desarrollo pecuario y granjero</a:t>
            </a:r>
          </a:p>
          <a:p>
            <a:pPr lvl="1">
              <a:buNone/>
            </a:pPr>
            <a:endParaRPr lang="en-US" sz="33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27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324544" y="1412776"/>
            <a:ext cx="1054100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es-DO" sz="2000" b="1" dirty="0" smtClean="0"/>
              <a:t>Entornos de la pequeña producción rural en países seleccionados </a:t>
            </a:r>
            <a:br>
              <a:rPr lang="es-DO" sz="2000" b="1" dirty="0" smtClean="0"/>
            </a:br>
            <a:r>
              <a:rPr lang="es-DO" sz="2000" b="1" dirty="0" smtClean="0"/>
              <a:t>de América Latina: instituciones, políticas y cambios recientes</a:t>
            </a:r>
            <a:endParaRPr lang="en-US" sz="2000" dirty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719064" y="1412776"/>
            <a:ext cx="7957392" cy="4896544"/>
          </a:xfrm>
        </p:spPr>
        <p:txBody>
          <a:bodyPr>
            <a:normAutofit fontScale="77500" lnSpcReduction="20000"/>
          </a:bodyPr>
          <a:lstStyle/>
          <a:p>
            <a:pPr marL="190500" lvl="1" indent="-1905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000" b="1" u="sng" dirty="0" smtClean="0"/>
              <a:t>El Salvador y Nicaragua</a:t>
            </a:r>
            <a:endParaRPr lang="en-US" sz="3000" b="1" dirty="0" smtClean="0"/>
          </a:p>
          <a:p>
            <a:r>
              <a:rPr lang="es-DO" sz="2600" dirty="0" smtClean="0"/>
              <a:t>Iniciativas tomaron la forma de programas del gobierno central</a:t>
            </a:r>
          </a:p>
          <a:p>
            <a:pPr lvl="1"/>
            <a:r>
              <a:rPr lang="es-DO" sz="2200" dirty="0" smtClean="0"/>
              <a:t>Atención particular atención a pequeña agricultura</a:t>
            </a:r>
          </a:p>
          <a:p>
            <a:pPr lvl="1"/>
            <a:r>
              <a:rPr lang="es-DO" sz="2200" dirty="0" smtClean="0"/>
              <a:t>Pocos cambios en el andamiaje institucional del Estado o en  normativas</a:t>
            </a:r>
            <a:endParaRPr lang="en-US" sz="2200" dirty="0" smtClean="0"/>
          </a:p>
          <a:p>
            <a:r>
              <a:rPr lang="es-DO" sz="2600" dirty="0" smtClean="0"/>
              <a:t>Otros focos de atención</a:t>
            </a:r>
            <a:endParaRPr lang="es-DO" sz="2400" dirty="0" smtClean="0"/>
          </a:p>
          <a:p>
            <a:pPr lvl="1"/>
            <a:r>
              <a:rPr lang="es-DO" sz="2200" dirty="0" smtClean="0"/>
              <a:t>seguridad alimentaria</a:t>
            </a:r>
          </a:p>
          <a:p>
            <a:pPr lvl="1"/>
            <a:r>
              <a:rPr lang="es-DO" sz="2200" dirty="0" smtClean="0"/>
              <a:t>vinculación a los mercados</a:t>
            </a:r>
          </a:p>
          <a:p>
            <a:pPr lvl="1"/>
            <a:r>
              <a:rPr lang="es-DO" sz="2200" dirty="0" smtClean="0"/>
              <a:t>agro-procesamiento</a:t>
            </a:r>
          </a:p>
          <a:p>
            <a:pPr marL="190500" lvl="1" indent="-190500">
              <a:spcBef>
                <a:spcPts val="600"/>
              </a:spcBef>
              <a:spcAft>
                <a:spcPts val="600"/>
              </a:spcAft>
              <a:buNone/>
            </a:pPr>
            <a:r>
              <a:rPr lang="es-DO" sz="3000" b="1" u="sng" dirty="0" smtClean="0"/>
              <a:t>Perú, Guatemala y Paraguay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es-DO" sz="2600" dirty="0" smtClean="0"/>
              <a:t>Estrategias de políticas antes que programas concretos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es-DO" sz="2600" dirty="0" smtClean="0"/>
              <a:t>Pocos cambios en la estructura institucional del Estado </a:t>
            </a:r>
            <a:endParaRPr lang="en-US" sz="3100" dirty="0" smtClean="0"/>
          </a:p>
          <a:p>
            <a:pPr marL="190500" lvl="1" indent="-190500">
              <a:spcBef>
                <a:spcPts val="600"/>
              </a:spcBef>
              <a:spcAft>
                <a:spcPts val="600"/>
              </a:spcAft>
              <a:buNone/>
            </a:pPr>
            <a:r>
              <a:rPr lang="es-DO" sz="3000" b="1" u="sng" dirty="0" smtClean="0"/>
              <a:t>Bolivia</a:t>
            </a:r>
            <a:endParaRPr lang="es-DO" sz="3000" b="1" dirty="0" smtClean="0"/>
          </a:p>
          <a:p>
            <a:pPr marL="355600" lvl="1" indent="-355600">
              <a:buFont typeface="Arial" pitchFamily="34" charset="0"/>
              <a:buChar char="•"/>
            </a:pPr>
            <a:r>
              <a:rPr lang="es-DO" sz="2600" dirty="0" smtClean="0"/>
              <a:t>Cambios institucionales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es-DO" sz="2600" dirty="0" smtClean="0"/>
              <a:t>Nuevas estrategias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es-DO" sz="2600" dirty="0" smtClean="0"/>
              <a:t>Introducción de programas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28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324544" y="1412776"/>
            <a:ext cx="1054100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es-DO" sz="2000" b="1" dirty="0" smtClean="0"/>
              <a:t>Entornos de la pequeña producción rural en países seleccionados </a:t>
            </a:r>
            <a:br>
              <a:rPr lang="es-DO" sz="2000" b="1" dirty="0" smtClean="0"/>
            </a:br>
            <a:r>
              <a:rPr lang="es-DO" sz="2000" b="1" dirty="0" smtClean="0"/>
              <a:t>de América Latina: instituciones, políticas y cambios recientes</a:t>
            </a:r>
            <a:endParaRPr lang="en-US" sz="2000" dirty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719064" y="1412776"/>
            <a:ext cx="8101408" cy="5112568"/>
          </a:xfrm>
        </p:spPr>
        <p:txBody>
          <a:bodyPr>
            <a:normAutofit lnSpcReduction="10000"/>
          </a:bodyPr>
          <a:lstStyle/>
          <a:p>
            <a:pPr marL="190500" lvl="1" indent="-190500" algn="ctr">
              <a:spcBef>
                <a:spcPts val="0"/>
              </a:spcBef>
              <a:buNone/>
            </a:pPr>
            <a:r>
              <a:rPr lang="en-US" b="1" u="sng" dirty="0" smtClean="0"/>
              <a:t>Un balance </a:t>
            </a:r>
            <a:r>
              <a:rPr lang="en-US" b="1" u="sng" dirty="0" err="1" smtClean="0"/>
              <a:t>mixto</a:t>
            </a:r>
            <a:endParaRPr lang="en-US" b="1" u="sng" dirty="0" smtClean="0"/>
          </a:p>
          <a:p>
            <a:pPr marL="355600" lvl="1" indent="-355600">
              <a:spcBef>
                <a:spcPts val="0"/>
              </a:spcBef>
            </a:pPr>
            <a:r>
              <a:rPr lang="es-DO" sz="2400" b="1" dirty="0" smtClean="0"/>
              <a:t>Paraguay, Perú y Guatemala</a:t>
            </a:r>
            <a:r>
              <a:rPr lang="es-DO" sz="2000" dirty="0" smtClean="0"/>
              <a:t>: con pocas repercusiones concretas</a:t>
            </a:r>
            <a:endParaRPr lang="es-DO" sz="2400" dirty="0" smtClean="0"/>
          </a:p>
          <a:p>
            <a:pPr marL="728663" lvl="2" indent="-355600">
              <a:spcBef>
                <a:spcPts val="0"/>
              </a:spcBef>
            </a:pPr>
            <a:r>
              <a:rPr lang="es-DO" sz="1800" dirty="0" smtClean="0"/>
              <a:t>Paraguay: graves resistencias para lograr ampliar el acceso a la tierra</a:t>
            </a:r>
          </a:p>
          <a:p>
            <a:pPr marL="728663" lvl="2" indent="-355600">
              <a:spcBef>
                <a:spcPts val="0"/>
              </a:spcBef>
            </a:pPr>
            <a:r>
              <a:rPr lang="es-DO" sz="1800" dirty="0" smtClean="0"/>
              <a:t>Guatemala: PNDRI más formal que real (</a:t>
            </a:r>
            <a:r>
              <a:rPr lang="es-DO" sz="1800" dirty="0" smtClean="0">
                <a:latin typeface="Calibri"/>
              </a:rPr>
              <a:t>¿</a:t>
            </a:r>
            <a:r>
              <a:rPr lang="es-DO" sz="1800" dirty="0" smtClean="0"/>
              <a:t>reactivación reciente?)</a:t>
            </a:r>
          </a:p>
          <a:p>
            <a:pPr marL="728663" lvl="2" indent="-355600">
              <a:spcBef>
                <a:spcPts val="0"/>
              </a:spcBef>
            </a:pPr>
            <a:r>
              <a:rPr lang="es-DO" sz="1800" dirty="0" smtClean="0"/>
              <a:t>Perú: sin implicaciones concretas</a:t>
            </a:r>
          </a:p>
          <a:p>
            <a:pPr marL="190500" lvl="1" indent="-190500">
              <a:spcBef>
                <a:spcPts val="0"/>
              </a:spcBef>
            </a:pPr>
            <a:r>
              <a:rPr lang="es-DO" sz="2400" b="1" dirty="0" smtClean="0"/>
              <a:t> El Salvador y Nicaragua</a:t>
            </a:r>
            <a:r>
              <a:rPr lang="es-DO" sz="2400" dirty="0" smtClean="0"/>
              <a:t>: </a:t>
            </a:r>
            <a:r>
              <a:rPr lang="es-DO" sz="1800" dirty="0" smtClean="0"/>
              <a:t>acciones evidentes</a:t>
            </a:r>
            <a:endParaRPr lang="es-DO" sz="2400" b="1" dirty="0" smtClean="0"/>
          </a:p>
          <a:p>
            <a:pPr marL="723900" lvl="2" indent="-368300">
              <a:spcBef>
                <a:spcPts val="0"/>
              </a:spcBef>
            </a:pPr>
            <a:r>
              <a:rPr lang="es-DO" sz="1800" dirty="0" smtClean="0"/>
              <a:t>El Salvador:  </a:t>
            </a:r>
          </a:p>
          <a:p>
            <a:pPr marL="1181100" lvl="3" indent="-368300">
              <a:spcBef>
                <a:spcPts val="0"/>
              </a:spcBef>
            </a:pPr>
            <a:r>
              <a:rPr lang="es-DO" sz="1600" dirty="0" smtClean="0"/>
              <a:t>Provisión de insumos y asistencia técnica, supondrían entornos más favorables</a:t>
            </a:r>
          </a:p>
          <a:p>
            <a:pPr marL="1181100" lvl="3" indent="-368300">
              <a:spcBef>
                <a:spcPts val="0"/>
              </a:spcBef>
            </a:pPr>
            <a:r>
              <a:rPr lang="es-DO" sz="1600" dirty="0" smtClean="0"/>
              <a:t>Elevado peso de intervenciones de política social, </a:t>
            </a:r>
            <a:r>
              <a:rPr lang="es-DO" sz="1600" dirty="0" err="1" smtClean="0"/>
              <a:t>p.e.</a:t>
            </a:r>
            <a:r>
              <a:rPr lang="es-DO" sz="1600" dirty="0" smtClean="0"/>
              <a:t> alimentarias</a:t>
            </a:r>
          </a:p>
          <a:p>
            <a:pPr marL="723900" lvl="2" indent="-368300">
              <a:spcBef>
                <a:spcPts val="0"/>
              </a:spcBef>
            </a:pPr>
            <a:r>
              <a:rPr lang="es-DO" sz="1800" dirty="0" smtClean="0"/>
              <a:t>Nicaragua</a:t>
            </a:r>
          </a:p>
          <a:p>
            <a:pPr marL="1181100" lvl="3" indent="-368300">
              <a:spcBef>
                <a:spcPts val="0"/>
              </a:spcBef>
            </a:pPr>
            <a:r>
              <a:rPr lang="es-DO" sz="1600" dirty="0" smtClean="0"/>
              <a:t>Informes oficiales apuntan a intervenciones de amplio espectro</a:t>
            </a:r>
          </a:p>
          <a:p>
            <a:pPr marL="1181100" lvl="3" indent="-368300">
              <a:spcBef>
                <a:spcPts val="0"/>
              </a:spcBef>
            </a:pPr>
            <a:r>
              <a:rPr lang="es-DO" sz="1600" dirty="0" smtClean="0"/>
              <a:t>Elevado peso de asistencia alimentaria</a:t>
            </a:r>
          </a:p>
          <a:p>
            <a:pPr marL="323850" lvl="1" indent="-368300">
              <a:spcBef>
                <a:spcPts val="0"/>
              </a:spcBef>
            </a:pPr>
            <a:r>
              <a:rPr lang="es-DO" sz="2400" b="1" dirty="0" smtClean="0"/>
              <a:t>Bolivia</a:t>
            </a:r>
            <a:r>
              <a:rPr lang="es-DO" sz="2000" dirty="0" smtClean="0"/>
              <a:t>: </a:t>
            </a:r>
            <a:r>
              <a:rPr lang="es-DO" sz="1800" dirty="0" smtClean="0"/>
              <a:t>balance de implementación limitado</a:t>
            </a:r>
            <a:endParaRPr lang="es-DO" sz="2400" dirty="0" smtClean="0"/>
          </a:p>
          <a:p>
            <a:pPr marL="723900" lvl="2" indent="-368300">
              <a:spcBef>
                <a:spcPts val="0"/>
              </a:spcBef>
            </a:pPr>
            <a:r>
              <a:rPr lang="es-DO" sz="1800" dirty="0" smtClean="0"/>
              <a:t>Intervenciones más vigorosas</a:t>
            </a:r>
          </a:p>
          <a:p>
            <a:pPr marL="723900" lvl="2" indent="-368300">
              <a:spcBef>
                <a:spcPts val="0"/>
              </a:spcBef>
            </a:pPr>
            <a:r>
              <a:rPr lang="es-DO" sz="1800" dirty="0" smtClean="0"/>
              <a:t>Priorización de abastecimiento alimentario y sustitución de importaciones puede debilitar apoyo a pequeña producción</a:t>
            </a:r>
          </a:p>
          <a:p>
            <a:pPr marL="723900" lvl="2" indent="-368300">
              <a:spcBef>
                <a:spcPts val="0"/>
              </a:spcBef>
            </a:pPr>
            <a:r>
              <a:rPr lang="es-DO" sz="1800" dirty="0" smtClean="0"/>
              <a:t>Persistencia de déficits importantes por falta de recursos, arreglos institucionales inadecuados y falta de eficacia y eficiencia del gasto público</a:t>
            </a:r>
          </a:p>
          <a:p>
            <a:pPr marL="1181100" lvl="3" indent="-368300">
              <a:spcBef>
                <a:spcPts val="0"/>
              </a:spcBef>
            </a:pPr>
            <a:endParaRPr lang="es-DO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29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612576" y="620688"/>
            <a:ext cx="1440160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9" name="8 CuadroTexto"/>
          <p:cNvSpPr txBox="1"/>
          <p:nvPr/>
        </p:nvSpPr>
        <p:spPr>
          <a:xfrm>
            <a:off x="971600" y="1412777"/>
            <a:ext cx="7704856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DO" u="sng" dirty="0" smtClean="0"/>
              <a:t>El cambio fue (y es) posible</a:t>
            </a:r>
            <a:r>
              <a:rPr lang="es-DO" dirty="0" smtClean="0"/>
              <a:t>. Fuerte sinergia entre las transformaciones en la esfera productivas y  de vinculación a los mercados. Sin embargo, no emerge un patrón de orientación de mercado.</a:t>
            </a:r>
            <a:endParaRPr lang="en-US" dirty="0" smtClean="0"/>
          </a:p>
          <a:p>
            <a:pPr marL="355600" indent="-3556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DO" dirty="0" smtClean="0"/>
              <a:t>Sostenibilidad de la reinserción de mercado no parece estar garantizada</a:t>
            </a:r>
          </a:p>
          <a:p>
            <a:pPr marL="355600" indent="-3556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DO" dirty="0" smtClean="0"/>
              <a:t>Las transformaciones productivas y de mercado implicaron la construcción de entornos inmediatos más amigables por la vía de cambiar las relaciones con los actores más inmediatos de las cadenas. </a:t>
            </a:r>
          </a:p>
          <a:p>
            <a:pPr marL="355600" indent="-3556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DO" dirty="0" smtClean="0"/>
              <a:t>Los entornos más amplios, no se modificaron de forma significativa.  Continuaron configurando circunstancias adversas</a:t>
            </a:r>
          </a:p>
          <a:p>
            <a:pPr marL="355600" indent="-3556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DO" dirty="0" smtClean="0"/>
              <a:t>Incidir en esos entornos demanda de un adecuado reconocimiento de ellos, y de una mayor capacidad de agencia colectiva.  Esto supone:</a:t>
            </a:r>
          </a:p>
          <a:p>
            <a:pPr marL="812800" lvl="1" indent="-3556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DO" dirty="0" smtClean="0"/>
              <a:t>Aprendizaje de mayor alcance </a:t>
            </a:r>
          </a:p>
          <a:p>
            <a:pPr marL="812800" lvl="1" indent="-3556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DO" dirty="0" smtClean="0"/>
              <a:t>Articulación de alianzas rurales que transciendan los territorios</a:t>
            </a:r>
          </a:p>
          <a:p>
            <a:pPr marL="812800" lvl="1" indent="-3556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DO" dirty="0" smtClean="0"/>
              <a:t>Reconocimiento de estos actores como interlocutores y socios potenciales por parte del Estado o de actores privados relevantes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653536" cy="7920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es-DO" sz="3200" b="1" dirty="0" smtClean="0"/>
              <a:t>Conclusiones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3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79512" y="6093296"/>
            <a:ext cx="1054100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s-DO" dirty="0" smtClean="0"/>
              <a:t>Contexto rural en América Latina</a:t>
            </a:r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400600"/>
          </a:xfrm>
        </p:spPr>
        <p:txBody>
          <a:bodyPr>
            <a:normAutofit/>
          </a:bodyPr>
          <a:lstStyle/>
          <a:p>
            <a:pPr lvl="1"/>
            <a:r>
              <a:rPr lang="es-DO" sz="2400" dirty="0" smtClean="0"/>
              <a:t>Reciente auge económico en la región impulsado por las exportaciones y la mejora en los términos del intercambio</a:t>
            </a:r>
          </a:p>
          <a:p>
            <a:pPr lvl="2"/>
            <a:r>
              <a:rPr lang="es-DO" sz="2000" dirty="0" smtClean="0"/>
              <a:t>Protagonismo de la actividad económica rural</a:t>
            </a:r>
          </a:p>
          <a:p>
            <a:pPr lvl="2"/>
            <a:r>
              <a:rPr lang="es-DO" sz="2000" dirty="0" smtClean="0"/>
              <a:t>Desempeños diferentes entre América del Sur y Centroamérica/Caribe </a:t>
            </a:r>
            <a:endParaRPr lang="es-DO" sz="2400" dirty="0" smtClean="0"/>
          </a:p>
          <a:p>
            <a:pPr lvl="1"/>
            <a:r>
              <a:rPr lang="es-DO" sz="2400" dirty="0" smtClean="0"/>
              <a:t>Persistencia de marginación y exclusión rural</a:t>
            </a:r>
          </a:p>
          <a:p>
            <a:pPr lvl="2"/>
            <a:r>
              <a:rPr lang="es-DO" sz="2000" dirty="0" smtClean="0"/>
              <a:t>Alta incidencia de pobreza y rezago económico y productivo</a:t>
            </a:r>
          </a:p>
          <a:p>
            <a:pPr lvl="2"/>
            <a:r>
              <a:rPr lang="es-DO" sz="2000" dirty="0" smtClean="0"/>
              <a:t>Profundización de la inequidad rural en ingresos y activos (tierras)</a:t>
            </a:r>
          </a:p>
          <a:p>
            <a:pPr lvl="1"/>
            <a:r>
              <a:rPr lang="es-DO" sz="2400" dirty="0" smtClean="0"/>
              <a:t>Nuevos elementos del contexto</a:t>
            </a:r>
          </a:p>
          <a:p>
            <a:pPr lvl="2"/>
            <a:r>
              <a:rPr lang="es-DO" sz="2000" dirty="0" smtClean="0"/>
              <a:t>Alza y volatilidad de precios de alimentos y </a:t>
            </a:r>
            <a:r>
              <a:rPr lang="es-DO" sz="2000" i="1" dirty="0" err="1" smtClean="0"/>
              <a:t>commodities</a:t>
            </a:r>
            <a:endParaRPr lang="es-DO" sz="2000" i="1" dirty="0" smtClean="0"/>
          </a:p>
          <a:p>
            <a:pPr lvl="2"/>
            <a:r>
              <a:rPr lang="es-DO" sz="2000" dirty="0" smtClean="0"/>
              <a:t>Reestructuración de mercados agrícolas y de alimentos</a:t>
            </a:r>
          </a:p>
          <a:p>
            <a:pPr lvl="2"/>
            <a:r>
              <a:rPr lang="es-DO" sz="2000" dirty="0" smtClean="0"/>
              <a:t>Cambio climático</a:t>
            </a:r>
          </a:p>
          <a:p>
            <a:pPr lvl="2"/>
            <a:r>
              <a:rPr lang="es-DO" sz="2000" dirty="0" smtClean="0"/>
              <a:t>Nuevas apuestas por el desarrollo rural y de la pequeña agricultura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30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612576" y="620688"/>
            <a:ext cx="1440160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9" name="8 CuadroTexto"/>
          <p:cNvSpPr txBox="1"/>
          <p:nvPr/>
        </p:nvSpPr>
        <p:spPr>
          <a:xfrm>
            <a:off x="1043608" y="1340768"/>
            <a:ext cx="7704856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spcAft>
                <a:spcPts val="600"/>
              </a:spcAft>
            </a:pPr>
            <a:r>
              <a:rPr lang="es-DO" dirty="0" smtClean="0"/>
              <a:t>Enseñanzas y propuestas sugestivas de AEE:</a:t>
            </a:r>
          </a:p>
          <a:p>
            <a:pPr marL="355600" indent="-355600" algn="just">
              <a:spcAft>
                <a:spcPts val="600"/>
              </a:spcAft>
              <a:buAutoNum type="arabicPeriod"/>
            </a:pPr>
            <a:r>
              <a:rPr lang="es-DO" dirty="0" smtClean="0"/>
              <a:t>los esfuerzos en apoyo al desarrollo de iniciativas productivas rurales colectivas deben continuar poniendo énfasis en el acceso a recursos, el logro del escalamiento tecnológico y el alcance de mercados más amplios</a:t>
            </a:r>
          </a:p>
          <a:p>
            <a:pPr marL="355600" indent="-355600" algn="just">
              <a:spcAft>
                <a:spcPts val="600"/>
              </a:spcAft>
              <a:buAutoNum type="arabicPeriod"/>
            </a:pPr>
            <a:r>
              <a:rPr lang="es-DO" dirty="0" smtClean="0"/>
              <a:t>Los colectivos de pequeñas unidades productivas deberán aprender a jugar “en toda la cancha”: producción, gestión, comercio, gestión</a:t>
            </a:r>
          </a:p>
          <a:p>
            <a:pPr marL="355600" indent="-355600" algn="just">
              <a:spcAft>
                <a:spcPts val="600"/>
              </a:spcAft>
              <a:buAutoNum type="arabicPeriod"/>
            </a:pPr>
            <a:r>
              <a:rPr lang="es-DO" dirty="0" smtClean="0"/>
              <a:t>Las políticas públicas y la cooperación deben poner cada vez más atención a la participación privada en iniciativas conjuntas con colectivos de pequeñas unidades productivas rurales para cambiar prácticas y la cultura de negocios</a:t>
            </a:r>
          </a:p>
          <a:p>
            <a:pPr marL="812800" lvl="1" indent="-355600" algn="just">
              <a:spcAft>
                <a:spcPts val="600"/>
              </a:spcAft>
              <a:buFont typeface="Courier New" pitchFamily="49" charset="0"/>
              <a:buChar char="o"/>
            </a:pPr>
            <a:r>
              <a:rPr lang="es-DO" dirty="0" smtClean="0"/>
              <a:t>Rol del Estado: proveer incentivos al sector privado para construir alianzas mutuamente provechosas con la pequeña producción rural</a:t>
            </a:r>
          </a:p>
          <a:p>
            <a:pPr marL="812800" lvl="1" indent="-355600" algn="just">
              <a:spcAft>
                <a:spcPts val="600"/>
              </a:spcAft>
              <a:buFont typeface="Courier New" pitchFamily="49" charset="0"/>
              <a:buChar char="o"/>
            </a:pPr>
            <a:r>
              <a:rPr lang="es-DO" dirty="0" smtClean="0"/>
              <a:t>Rol de la cooperación: proveer apoyo técnico crítico a las organizaciones de pequeños productores que fortalezcan sus capacidades y puedan relacionarse de forma más efectiva con el sector privado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653536" cy="7920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es-DO" sz="3200" b="1" dirty="0" smtClean="0"/>
              <a:t>Recomendaciones </a:t>
            </a:r>
            <a:r>
              <a:rPr lang="es-DO" sz="2000" b="1" dirty="0" smtClean="0"/>
              <a:t>(1)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31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612576" y="620688"/>
            <a:ext cx="1440160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9" name="8 CuadroTexto"/>
          <p:cNvSpPr txBox="1"/>
          <p:nvPr/>
        </p:nvSpPr>
        <p:spPr>
          <a:xfrm>
            <a:off x="611560" y="1124744"/>
            <a:ext cx="81369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spcAft>
                <a:spcPts val="600"/>
              </a:spcAft>
              <a:buFont typeface="+mj-lt"/>
              <a:buAutoNum type="arabicPeriod" startAt="4"/>
            </a:pPr>
            <a:r>
              <a:rPr lang="es-DO" dirty="0" smtClean="0"/>
              <a:t>Hay que </a:t>
            </a:r>
            <a:r>
              <a:rPr lang="es-DO" u="sng" dirty="0" smtClean="0"/>
              <a:t>incorporar el enfoque de cadenas </a:t>
            </a:r>
            <a:r>
              <a:rPr lang="es-DO" dirty="0" smtClean="0"/>
              <a:t>en el diseño de políticas públicas y de programas de cooperación. Contribuye a identificar los cuellos de botella productivos y aquellos elementos de las relaciones que condicionan la participación de la pequeña producción, restringiendo los beneficios que recibe</a:t>
            </a:r>
          </a:p>
          <a:p>
            <a:pPr marL="355600" indent="-355600" algn="just">
              <a:spcAft>
                <a:spcPts val="600"/>
              </a:spcAft>
              <a:buAutoNum type="arabicPeriod" startAt="5"/>
            </a:pPr>
            <a:r>
              <a:rPr lang="es-DO" dirty="0" smtClean="0"/>
              <a:t>La </a:t>
            </a:r>
            <a:r>
              <a:rPr lang="es-DO" u="sng" dirty="0" smtClean="0"/>
              <a:t>academia y las </a:t>
            </a:r>
            <a:r>
              <a:rPr lang="es-DO" u="sng" dirty="0" err="1" smtClean="0"/>
              <a:t>ONGs</a:t>
            </a:r>
            <a:r>
              <a:rPr lang="es-DO" u="sng" dirty="0" smtClean="0"/>
              <a:t> especializadas </a:t>
            </a:r>
            <a:r>
              <a:rPr lang="es-DO" dirty="0" smtClean="0"/>
              <a:t>pueden prestar una valiosa contribución generando conocimientos con relación a la arquitectura y formas de funcionamiento de las cadenas en las que la pequeña producción participa, y sobre las formas en que las políticas públicas y otros factores influyen</a:t>
            </a:r>
          </a:p>
          <a:p>
            <a:pPr marL="355600" indent="-355600" algn="just">
              <a:spcAft>
                <a:spcPts val="600"/>
              </a:spcAft>
              <a:buAutoNum type="arabicPeriod" startAt="5"/>
            </a:pPr>
            <a:r>
              <a:rPr lang="es-DO" dirty="0" smtClean="0"/>
              <a:t>Los </a:t>
            </a:r>
            <a:r>
              <a:rPr lang="es-DO" u="sng" dirty="0" smtClean="0"/>
              <a:t>gobiernos </a:t>
            </a:r>
            <a:r>
              <a:rPr lang="es-DO" u="sng" dirty="0" err="1" smtClean="0"/>
              <a:t>subnacionales</a:t>
            </a:r>
            <a:r>
              <a:rPr lang="es-DO" u="sng" dirty="0" smtClean="0"/>
              <a:t> y locales</a:t>
            </a:r>
            <a:r>
              <a:rPr lang="es-DO" dirty="0" smtClean="0"/>
              <a:t> deberán tener roles cada vez más activos en la promoción del desarrollo rural y deberán ser mucho más activos en el impulso de iniciativas concretas de empoderamiento económico.</a:t>
            </a:r>
          </a:p>
          <a:p>
            <a:pPr marL="355600" indent="-355600" algn="just">
              <a:spcAft>
                <a:spcPts val="600"/>
              </a:spcAft>
              <a:buAutoNum type="arabicPeriod" startAt="5"/>
            </a:pPr>
            <a:r>
              <a:rPr lang="es-DO" dirty="0" smtClean="0"/>
              <a:t>La </a:t>
            </a:r>
            <a:r>
              <a:rPr lang="es-DO" u="sng" dirty="0" smtClean="0"/>
              <a:t>acción colectiva </a:t>
            </a:r>
            <a:r>
              <a:rPr lang="es-DO" dirty="0" smtClean="0"/>
              <a:t>tiene dos roles críticos: </a:t>
            </a:r>
          </a:p>
          <a:p>
            <a:pPr marL="812800" lvl="1" indent="-355600" algn="just">
              <a:spcAft>
                <a:spcPts val="600"/>
              </a:spcAft>
              <a:buFont typeface="Courier New" pitchFamily="49" charset="0"/>
              <a:buChar char="o"/>
            </a:pPr>
            <a:r>
              <a:rPr lang="es-DO" dirty="0" smtClean="0"/>
              <a:t>Articulación para el intercambio y el aprendizaje</a:t>
            </a:r>
          </a:p>
          <a:p>
            <a:pPr marL="812800" lvl="1" indent="-355600" algn="just">
              <a:spcAft>
                <a:spcPts val="600"/>
              </a:spcAft>
              <a:buFont typeface="Courier New" pitchFamily="49" charset="0"/>
              <a:buChar char="o"/>
            </a:pPr>
            <a:r>
              <a:rPr lang="es-DO" dirty="0" smtClean="0"/>
              <a:t>Construcción de plataformas para incidir en políticas y sobre sector privado.</a:t>
            </a:r>
          </a:p>
          <a:p>
            <a:pPr marL="355600" lvl="1" algn="just">
              <a:spcAft>
                <a:spcPts val="600"/>
              </a:spcAft>
            </a:pPr>
            <a:r>
              <a:rPr lang="es-DO" dirty="0" smtClean="0"/>
              <a:t>La vinculación con universidades/</a:t>
            </a:r>
            <a:r>
              <a:rPr lang="es-DO" i="1" dirty="0" err="1" smtClean="0"/>
              <a:t>think-tanks</a:t>
            </a:r>
            <a:r>
              <a:rPr lang="es-DO" dirty="0" smtClean="0"/>
              <a:t> puede darle impulso a esta tarea.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653536" cy="7920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es-DO" sz="3200" b="1" dirty="0" smtClean="0"/>
              <a:t>Recomendaciones </a:t>
            </a:r>
            <a:r>
              <a:rPr lang="es-DO" sz="2000" b="1" dirty="0" smtClean="0"/>
              <a:t>(y 2)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32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612576" y="620688"/>
            <a:ext cx="1440160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9" name="8 CuadroTexto"/>
          <p:cNvSpPr txBox="1"/>
          <p:nvPr/>
        </p:nvSpPr>
        <p:spPr>
          <a:xfrm>
            <a:off x="467544" y="2348880"/>
            <a:ext cx="813690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ctr">
              <a:spcAft>
                <a:spcPts val="600"/>
              </a:spcAft>
            </a:pPr>
            <a:r>
              <a:rPr lang="es-DO" dirty="0" smtClean="0">
                <a:hlinkClick r:id="rId6"/>
              </a:rPr>
              <a:t>www.rimisp.org/aee</a:t>
            </a:r>
            <a:endParaRPr lang="es-DO" dirty="0" smtClean="0"/>
          </a:p>
          <a:p>
            <a:pPr marL="355600" indent="-355600" algn="ctr">
              <a:spcAft>
                <a:spcPts val="600"/>
              </a:spcAft>
            </a:pPr>
            <a:endParaRPr lang="es-DO" dirty="0" smtClean="0"/>
          </a:p>
          <a:p>
            <a:pPr marL="355600" indent="-355600" algn="ctr">
              <a:spcAft>
                <a:spcPts val="600"/>
              </a:spcAft>
            </a:pPr>
            <a:r>
              <a:rPr lang="es-DO" dirty="0" smtClean="0"/>
              <a:t>jcheaz@rimisp.org</a:t>
            </a:r>
          </a:p>
          <a:p>
            <a:pPr marL="355600" indent="-355600" algn="ctr">
              <a:spcAft>
                <a:spcPts val="600"/>
              </a:spcAft>
            </a:pPr>
            <a:r>
              <a:rPr lang="es-DO" dirty="0" smtClean="0"/>
              <a:t>pavel.isa.contreras@gmail.com</a:t>
            </a:r>
          </a:p>
          <a:p>
            <a:pPr marL="355600" indent="-355600" algn="ctr">
              <a:spcAft>
                <a:spcPts val="600"/>
              </a:spcAft>
            </a:pPr>
            <a:endParaRPr lang="es-DO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4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79512" y="6093296"/>
            <a:ext cx="1054100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s-DO" sz="4400" dirty="0" smtClean="0"/>
              <a:t>Preguntas relevantes</a:t>
            </a:r>
            <a:endParaRPr lang="es-DO" sz="4400" dirty="0"/>
          </a:p>
        </p:txBody>
      </p:sp>
      <p:sp>
        <p:nvSpPr>
          <p:cNvPr id="12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0"/>
          </a:xfrm>
        </p:spPr>
        <p:txBody>
          <a:bodyPr>
            <a:normAutofit lnSpcReduction="10000"/>
          </a:bodyPr>
          <a:lstStyle/>
          <a:p>
            <a:pPr marL="363538" lvl="2"/>
            <a:r>
              <a:rPr lang="es-DO" dirty="0" smtClean="0"/>
              <a:t>¿Ofrece este nuevo contexto oportunidades?</a:t>
            </a:r>
          </a:p>
          <a:p>
            <a:pPr marL="363538" lvl="2"/>
            <a:r>
              <a:rPr lang="es-DO" dirty="0" smtClean="0"/>
              <a:t>¿Pueden las pequeñas unidades productiva aprovechar los incentivos de precios?</a:t>
            </a:r>
          </a:p>
          <a:p>
            <a:pPr marL="363538" lvl="2"/>
            <a:r>
              <a:rPr lang="es-DO" dirty="0" smtClean="0"/>
              <a:t>¿Pueden estas participar  </a:t>
            </a:r>
            <a:r>
              <a:rPr lang="es-DO" u="sng" dirty="0" smtClean="0"/>
              <a:t>de manera ventajosa</a:t>
            </a:r>
            <a:r>
              <a:rPr lang="es-DO" dirty="0" smtClean="0"/>
              <a:t> en cadenas globales de aprovisionamiento?</a:t>
            </a:r>
          </a:p>
          <a:p>
            <a:pPr marL="363538" lvl="2"/>
            <a:r>
              <a:rPr lang="es-DO" dirty="0" smtClean="0"/>
              <a:t>¿Pueden contribuir a mitigar los impactos del cambio climático y beneficiarse de ello?</a:t>
            </a:r>
          </a:p>
          <a:p>
            <a:pPr marL="363538" lvl="2">
              <a:spcBef>
                <a:spcPts val="0"/>
              </a:spcBef>
              <a:spcAft>
                <a:spcPts val="600"/>
              </a:spcAft>
            </a:pPr>
            <a:r>
              <a:rPr lang="es-DO" u="sng" dirty="0" smtClean="0"/>
              <a:t>¿Cómo lo pueden hacer?</a:t>
            </a:r>
            <a:r>
              <a:rPr lang="es-DO" dirty="0" smtClean="0"/>
              <a:t> </a:t>
            </a:r>
            <a:r>
              <a:rPr lang="es-DO" u="sng" dirty="0" smtClean="0"/>
              <a:t>¿Qué hacer?</a:t>
            </a:r>
          </a:p>
          <a:p>
            <a:pPr marL="363538" lvl="2" algn="ctr">
              <a:buNone/>
            </a:pPr>
            <a:r>
              <a:rPr lang="es-DO" b="1" u="sng" dirty="0" smtClean="0"/>
              <a:t>El aporte de AEE</a:t>
            </a:r>
            <a:endParaRPr lang="es-DO" dirty="0" smtClean="0"/>
          </a:p>
          <a:p>
            <a:pPr marL="363538" lvl="2"/>
            <a:r>
              <a:rPr lang="es-DO" dirty="0" smtClean="0"/>
              <a:t>¿Qué enseñan las experiencias de iniciativas innovadoras de pequeñas unidades productivas rurales?</a:t>
            </a:r>
          </a:p>
          <a:p>
            <a:pPr marL="363538" lvl="2"/>
            <a:r>
              <a:rPr lang="es-DO" dirty="0" smtClean="0"/>
              <a:t>¿Qué ha implicado el relanzamiento de las políticas de desarrollo rural y de la pequeña agricultura?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06800"/>
            <a:ext cx="91440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5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540568" y="548680"/>
            <a:ext cx="1414140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200800" cy="92211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DO" sz="2400" dirty="0" smtClean="0"/>
              <a:t>Experiencias sistematizadas </a:t>
            </a:r>
            <a:br>
              <a:rPr lang="es-DO" sz="2400" dirty="0" smtClean="0"/>
            </a:br>
            <a:r>
              <a:rPr lang="es-DO" sz="2400" dirty="0" smtClean="0"/>
              <a:t>de empoderamiento económico local</a:t>
            </a:r>
            <a:endParaRPr lang="es-DO" sz="2400" dirty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256584"/>
          </a:xfrm>
        </p:spPr>
        <p:txBody>
          <a:bodyPr>
            <a:normAutofit/>
          </a:bodyPr>
          <a:lstStyle/>
          <a:p>
            <a:r>
              <a:rPr lang="es-DO" sz="2800" dirty="0" smtClean="0"/>
              <a:t>Once experiencias rurales innovadoras</a:t>
            </a:r>
          </a:p>
          <a:p>
            <a:pPr lvl="1"/>
            <a:r>
              <a:rPr lang="es-DO" sz="1900" dirty="0" smtClean="0"/>
              <a:t>Emprendimientos colectivos</a:t>
            </a:r>
          </a:p>
          <a:p>
            <a:pPr lvl="1"/>
            <a:r>
              <a:rPr lang="es-DO" sz="1900" dirty="0" smtClean="0"/>
              <a:t>Actividades y mercados diversos</a:t>
            </a:r>
            <a:endParaRPr lang="es-DO" sz="1900" i="1" dirty="0" smtClean="0"/>
          </a:p>
          <a:p>
            <a:pPr lvl="1"/>
            <a:r>
              <a:rPr lang="es-DO" sz="1900" dirty="0" smtClean="0"/>
              <a:t>Énfasis diversos: escalamiento tecnológico, acceso a mercados, fortalecimiento organizativo, diversificación</a:t>
            </a:r>
          </a:p>
          <a:p>
            <a:pPr lvl="1"/>
            <a:r>
              <a:rPr lang="es-DO" sz="1900" dirty="0" smtClean="0"/>
              <a:t>Logros múltiples: económicos, organizativos, de gestión</a:t>
            </a:r>
          </a:p>
          <a:p>
            <a:pPr lvl="1"/>
            <a:r>
              <a:rPr lang="es-DO" sz="1900" dirty="0" smtClean="0"/>
              <a:t>Éxitos que  trascienden poco, no se reproducen </a:t>
            </a:r>
            <a:r>
              <a:rPr lang="es-DO" sz="1900" dirty="0" smtClean="0">
                <a:sym typeface="Wingdings" pitchFamily="2" charset="2"/>
              </a:rPr>
              <a:t> “Islas de Éxito”</a:t>
            </a:r>
            <a:endParaRPr lang="es-DO" sz="2200" dirty="0" smtClean="0"/>
          </a:p>
          <a:p>
            <a:endParaRPr lang="es-DO" sz="2800" dirty="0" smtClean="0"/>
          </a:p>
          <a:p>
            <a:r>
              <a:rPr lang="es-DO" sz="2800" dirty="0" smtClean="0"/>
              <a:t>Tres preguntas centrales:</a:t>
            </a:r>
          </a:p>
          <a:p>
            <a:pPr lvl="1"/>
            <a:r>
              <a:rPr lang="es-DO" sz="2200" dirty="0" smtClean="0"/>
              <a:t>¿Cuales han sido las claves de los éxitos?  (internos, del entorno)</a:t>
            </a:r>
            <a:endParaRPr lang="es-DO" sz="1600" u="sng" dirty="0" smtClean="0"/>
          </a:p>
          <a:p>
            <a:pPr lvl="1"/>
            <a:r>
              <a:rPr lang="es-DO" sz="2200" dirty="0" smtClean="0"/>
              <a:t>¿Por qué no son más frecuentes? (escalamiento)</a:t>
            </a:r>
          </a:p>
          <a:p>
            <a:pPr lvl="1"/>
            <a:r>
              <a:rPr lang="es-DO" sz="2200" dirty="0" smtClean="0"/>
              <a:t>¿Son sostenibles?</a:t>
            </a:r>
          </a:p>
          <a:p>
            <a:endParaRPr lang="es-D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DO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-825500" y="635000"/>
            <a:ext cx="1727200" cy="533400"/>
            <a:chOff x="0" y="0"/>
            <a:chExt cx="1088" cy="336"/>
          </a:xfrm>
        </p:grpSpPr>
        <p:pic>
          <p:nvPicPr>
            <p:cNvPr id="6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088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7" name="Picture 1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8" name="1 Título"/>
          <p:cNvSpPr txBox="1">
            <a:spLocks/>
          </p:cNvSpPr>
          <p:nvPr/>
        </p:nvSpPr>
        <p:spPr>
          <a:xfrm>
            <a:off x="683568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DO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Los límites del éxito</a:t>
            </a:r>
            <a:endParaRPr kumimoji="0" lang="es-DO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467544" y="1196752"/>
            <a:ext cx="8229600" cy="12527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s-DO" sz="2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Esfuerzos frecuentemente impulsados con apoyo externo </a:t>
            </a:r>
            <a:r>
              <a:rPr kumimoji="0" lang="es-DO" sz="2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levanta preguntas sobre sostenibilidad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s-DO" sz="2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Ausencia de escalamiento (diseminación)</a:t>
            </a:r>
            <a:endParaRPr kumimoji="0" lang="es-DO" sz="28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s-DO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9 Flecha abajo"/>
          <p:cNvSpPr/>
          <p:nvPr/>
        </p:nvSpPr>
        <p:spPr>
          <a:xfrm>
            <a:off x="2267744" y="2492896"/>
            <a:ext cx="72008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11" name="10 CuadroTexto"/>
          <p:cNvSpPr txBox="1"/>
          <p:nvPr/>
        </p:nvSpPr>
        <p:spPr>
          <a:xfrm>
            <a:off x="1043608" y="3409836"/>
            <a:ext cx="3168352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“Islas de </a:t>
            </a:r>
            <a:r>
              <a:rPr lang="en-US" sz="2800" dirty="0" err="1" smtClean="0"/>
              <a:t>éxito</a:t>
            </a:r>
            <a:r>
              <a:rPr lang="en-US" sz="2800" dirty="0" smtClean="0"/>
              <a:t>”</a:t>
            </a:r>
            <a:endParaRPr lang="es-DO" sz="1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971600" y="4149080"/>
            <a:ext cx="6984776" cy="101566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DO" sz="2000" dirty="0" smtClean="0"/>
              <a:t>¿Por qué no hay escalamiento?</a:t>
            </a:r>
          </a:p>
          <a:p>
            <a:pPr algn="ctr"/>
            <a:r>
              <a:rPr lang="es-DO" sz="2000" dirty="0" smtClean="0"/>
              <a:t>¿Por qué son excepciones antes que experiencias frecuentes?</a:t>
            </a:r>
          </a:p>
          <a:p>
            <a:pPr algn="ctr"/>
            <a:r>
              <a:rPr lang="es-DO" sz="2000" dirty="0" smtClean="0"/>
              <a:t>¿Qué limita la sostenibilidad y la diseminación?</a:t>
            </a:r>
            <a:endParaRPr lang="es-DO" sz="20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39552" y="5426060"/>
            <a:ext cx="3528392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DO" sz="2800" b="1" dirty="0" smtClean="0"/>
              <a:t>Entornos limitantes </a:t>
            </a:r>
            <a:endParaRPr lang="es-DO" sz="2800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283968" y="5301208"/>
            <a:ext cx="4248472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DO" sz="2000" b="1" dirty="0" smtClean="0"/>
              <a:t>Relaciones de negocios débiles y desfavorables en la cadena </a:t>
            </a:r>
            <a:endParaRPr lang="es-DO" sz="200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499992" y="3409836"/>
            <a:ext cx="3888432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DO" sz="2800" dirty="0" smtClean="0"/>
              <a:t>Sostenibilidad a prueba</a:t>
            </a:r>
          </a:p>
        </p:txBody>
      </p:sp>
      <p:sp>
        <p:nvSpPr>
          <p:cNvPr id="16" name="15 Flecha abajo"/>
          <p:cNvSpPr/>
          <p:nvPr/>
        </p:nvSpPr>
        <p:spPr>
          <a:xfrm>
            <a:off x="6084168" y="2492896"/>
            <a:ext cx="72008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cxnSp>
        <p:nvCxnSpPr>
          <p:cNvPr id="18" name="17 Conector recto"/>
          <p:cNvCxnSpPr/>
          <p:nvPr/>
        </p:nvCxnSpPr>
        <p:spPr>
          <a:xfrm>
            <a:off x="611560" y="2492896"/>
            <a:ext cx="77048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1" descr="Fondo-hoja-Awe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429000"/>
            <a:ext cx="8712968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7485063" y="6411913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EF53C8F5-35CD-4979-8948-51DF5E4FBEF6}" type="slidenum">
              <a:rPr lang="en-US" sz="1200">
                <a:solidFill>
                  <a:srgbClr val="898989"/>
                </a:solidFill>
                <a:latin typeface="Calibri" charset="0"/>
                <a:cs typeface="Calibri" charset="0"/>
                <a:sym typeface="Calibri" charset="0"/>
              </a:rPr>
              <a:pPr algn="ctr"/>
              <a:t>7</a:t>
            </a:fld>
            <a:endParaRPr lang="en-US" sz="1200">
              <a:solidFill>
                <a:srgbClr val="898989"/>
              </a:solidFill>
              <a:latin typeface="Calibri" charset="0"/>
              <a:cs typeface="Calibri" charset="0"/>
              <a:sym typeface="Calibri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658564" y="6093296"/>
            <a:ext cx="1558156" cy="533400"/>
            <a:chOff x="424" y="0"/>
            <a:chExt cx="664" cy="336"/>
          </a:xfrm>
        </p:grpSpPr>
        <p:pic>
          <p:nvPicPr>
            <p:cNvPr id="4141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4" y="0"/>
              <a:ext cx="664" cy="3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4142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60" y="64"/>
              <a:ext cx="288" cy="2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7" name="18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DO" sz="3200" dirty="0" smtClean="0"/>
              <a:t>Marco analítico</a:t>
            </a:r>
            <a:endParaRPr lang="es-DO" sz="3200" dirty="0"/>
          </a:p>
        </p:txBody>
      </p:sp>
      <p:sp>
        <p:nvSpPr>
          <p:cNvPr id="8" name="7 Rectángulo"/>
          <p:cNvSpPr/>
          <p:nvPr/>
        </p:nvSpPr>
        <p:spPr>
          <a:xfrm>
            <a:off x="539552" y="1988840"/>
            <a:ext cx="860444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 algn="ctr">
              <a:spcAft>
                <a:spcPts val="600"/>
              </a:spcAft>
            </a:pPr>
            <a:r>
              <a:rPr lang="es-DO" b="1" u="sng" dirty="0" smtClean="0"/>
              <a:t>El enfoque de capacidades</a:t>
            </a:r>
            <a:endParaRPr lang="es-DO" sz="1600" b="1" u="sng" dirty="0" smtClean="0"/>
          </a:p>
          <a:p>
            <a:pPr marL="179388" indent="-179388">
              <a:spcAft>
                <a:spcPts val="600"/>
              </a:spcAft>
              <a:buFont typeface="Arial" pitchFamily="34" charset="0"/>
              <a:buChar char="•"/>
            </a:pPr>
            <a:r>
              <a:rPr lang="es-DO" dirty="0" smtClean="0"/>
              <a:t>Pone énfasis en la cuestión de las privaciones</a:t>
            </a:r>
          </a:p>
          <a:p>
            <a:pPr marL="179388" indent="-179388">
              <a:spcAft>
                <a:spcPts val="600"/>
              </a:spcAft>
              <a:buFont typeface="Arial" pitchFamily="34" charset="0"/>
              <a:buChar char="•"/>
            </a:pPr>
            <a:r>
              <a:rPr lang="es-DO" dirty="0" smtClean="0"/>
              <a:t>Enfoque multidimensional: productividad/ingresos, superación de privaciones y poder</a:t>
            </a:r>
          </a:p>
          <a:p>
            <a:pPr marL="179388" indent="-179388">
              <a:spcAft>
                <a:spcPts val="600"/>
              </a:spcAft>
              <a:buFont typeface="Arial" pitchFamily="34" charset="0"/>
              <a:buChar char="•"/>
            </a:pPr>
            <a:r>
              <a:rPr lang="es-DO" dirty="0" smtClean="0"/>
              <a:t>Incorpora la </a:t>
            </a:r>
            <a:r>
              <a:rPr lang="es-DO" u="sng" dirty="0" smtClean="0"/>
              <a:t>capacidad de agencia</a:t>
            </a:r>
            <a:endParaRPr lang="es-DO" dirty="0" smtClean="0">
              <a:sym typeface="Wingdings" pitchFamily="2" charset="2"/>
            </a:endParaRPr>
          </a:p>
          <a:p>
            <a:pPr marL="179388" indent="-179388">
              <a:spcAft>
                <a:spcPts val="600"/>
              </a:spcAft>
              <a:buFont typeface="Arial" pitchFamily="34" charset="0"/>
              <a:buChar char="•"/>
            </a:pPr>
            <a:r>
              <a:rPr lang="es-DO" u="sng" dirty="0" smtClean="0">
                <a:sym typeface="Wingdings" pitchFamily="2" charset="2"/>
              </a:rPr>
              <a:t>Sinergias entre las capacidades</a:t>
            </a:r>
            <a:r>
              <a:rPr lang="es-DO" dirty="0" smtClean="0">
                <a:sym typeface="Wingdings" pitchFamily="2" charset="2"/>
              </a:rPr>
              <a:t>: productivas, básicas y de agencia</a:t>
            </a:r>
            <a:endParaRPr lang="es-DO" dirty="0" smtClean="0"/>
          </a:p>
        </p:txBody>
      </p:sp>
      <p:grpSp>
        <p:nvGrpSpPr>
          <p:cNvPr id="9" name="8 Grupo"/>
          <p:cNvGrpSpPr/>
          <p:nvPr/>
        </p:nvGrpSpPr>
        <p:grpSpPr>
          <a:xfrm>
            <a:off x="1835696" y="3861048"/>
            <a:ext cx="5040560" cy="2304256"/>
            <a:chOff x="1475656" y="3717032"/>
            <a:chExt cx="5616624" cy="2808312"/>
          </a:xfrm>
        </p:grpSpPr>
        <p:sp>
          <p:nvSpPr>
            <p:cNvPr id="10" name="9 Flecha izquierda"/>
            <p:cNvSpPr/>
            <p:nvPr/>
          </p:nvSpPr>
          <p:spPr>
            <a:xfrm rot="10800000">
              <a:off x="3923928" y="5229200"/>
              <a:ext cx="792088" cy="360040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2483768" y="3717032"/>
              <a:ext cx="3672408" cy="63767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DO" sz="1400" dirty="0" smtClean="0"/>
                <a:t>Inequidad y falta </a:t>
              </a:r>
            </a:p>
            <a:p>
              <a:pPr algn="ctr"/>
              <a:r>
                <a:rPr lang="es-DO" sz="1400" dirty="0" smtClean="0"/>
                <a:t>de capacidades básicas</a:t>
              </a:r>
              <a:endParaRPr lang="es-DO" sz="1400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4860033" y="4869160"/>
              <a:ext cx="1368152" cy="90024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DO" sz="1400" dirty="0" smtClean="0"/>
                <a:t>Débil capacidad productiva</a:t>
              </a:r>
              <a:endParaRPr lang="es-DO" sz="1400" dirty="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555775" y="5085184"/>
              <a:ext cx="1296144" cy="90024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DO" sz="1400" dirty="0" smtClean="0"/>
                <a:t>Falta de poder, débil agencia</a:t>
              </a:r>
            </a:p>
          </p:txBody>
        </p:sp>
        <p:sp>
          <p:nvSpPr>
            <p:cNvPr id="14" name="13 Flecha en U"/>
            <p:cNvSpPr/>
            <p:nvPr/>
          </p:nvSpPr>
          <p:spPr>
            <a:xfrm rot="5400000">
              <a:off x="6192180" y="4257092"/>
              <a:ext cx="1008112" cy="792088"/>
            </a:xfrm>
            <a:prstGeom prst="utur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>
                <a:solidFill>
                  <a:schemeClr val="tx1"/>
                </a:solidFill>
              </a:endParaRPr>
            </a:p>
          </p:txBody>
        </p:sp>
        <p:sp>
          <p:nvSpPr>
            <p:cNvPr id="15" name="14 Flecha en U"/>
            <p:cNvSpPr/>
            <p:nvPr/>
          </p:nvSpPr>
          <p:spPr>
            <a:xfrm rot="16200000">
              <a:off x="1079612" y="4257092"/>
              <a:ext cx="1728192" cy="936104"/>
            </a:xfrm>
            <a:prstGeom prst="utur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>
                <a:solidFill>
                  <a:schemeClr val="tx1"/>
                </a:solidFill>
              </a:endParaRPr>
            </a:p>
          </p:txBody>
        </p:sp>
        <p:sp>
          <p:nvSpPr>
            <p:cNvPr id="16" name="15 Flecha arriba"/>
            <p:cNvSpPr/>
            <p:nvPr/>
          </p:nvSpPr>
          <p:spPr>
            <a:xfrm>
              <a:off x="5220072" y="4365104"/>
              <a:ext cx="405759" cy="43204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/>
            </a:p>
          </p:txBody>
        </p:sp>
        <p:sp>
          <p:nvSpPr>
            <p:cNvPr id="17" name="16 Flecha abajo"/>
            <p:cNvSpPr/>
            <p:nvPr/>
          </p:nvSpPr>
          <p:spPr>
            <a:xfrm>
              <a:off x="3131840" y="4437112"/>
              <a:ext cx="504056" cy="57606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/>
            </a:p>
          </p:txBody>
        </p:sp>
        <p:sp>
          <p:nvSpPr>
            <p:cNvPr id="18" name="17 Flecha en U"/>
            <p:cNvSpPr/>
            <p:nvPr/>
          </p:nvSpPr>
          <p:spPr>
            <a:xfrm rot="10800000">
              <a:off x="2987824" y="5877272"/>
              <a:ext cx="2304256" cy="648072"/>
            </a:xfrm>
            <a:prstGeom prst="utur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>
                <a:solidFill>
                  <a:schemeClr val="tx1"/>
                </a:solidFill>
              </a:endParaRPr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539552" y="980728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buFont typeface="Arial" pitchFamily="34" charset="0"/>
              <a:buChar char="•"/>
            </a:pPr>
            <a:r>
              <a:rPr lang="es-DO" sz="2000" i="1" dirty="0" smtClean="0"/>
              <a:t>Enfoque de capacidades</a:t>
            </a:r>
          </a:p>
          <a:p>
            <a:pPr marL="355600" indent="-355600">
              <a:buFont typeface="Arial" pitchFamily="34" charset="0"/>
              <a:buChar char="•"/>
            </a:pPr>
            <a:r>
              <a:rPr lang="es-DO" sz="2000" dirty="0" smtClean="0"/>
              <a:t>Conceptualización sobre los entornos de las pequeñas unidades productivas rurales</a:t>
            </a:r>
            <a:endParaRPr lang="es-DO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94122"/>
          </a:xfrm>
        </p:spPr>
        <p:txBody>
          <a:bodyPr/>
          <a:lstStyle/>
          <a:p>
            <a:r>
              <a:rPr lang="es-DO" dirty="0" smtClean="0"/>
              <a:t>Entorno inmediato</a:t>
            </a:r>
            <a:endParaRPr lang="es-DO" dirty="0"/>
          </a:p>
        </p:txBody>
      </p:sp>
      <p:sp>
        <p:nvSpPr>
          <p:cNvPr id="4" name="3 Elipse"/>
          <p:cNvSpPr/>
          <p:nvPr/>
        </p:nvSpPr>
        <p:spPr>
          <a:xfrm>
            <a:off x="3779912" y="3284984"/>
            <a:ext cx="1872208" cy="108012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DO" dirty="0" smtClean="0"/>
              <a:t>Pequeña producción (PP)</a:t>
            </a:r>
            <a:endParaRPr lang="es-DO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3707904" y="2708920"/>
            <a:ext cx="504056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endCxn id="4" idx="2"/>
          </p:cNvCxnSpPr>
          <p:nvPr/>
        </p:nvCxnSpPr>
        <p:spPr>
          <a:xfrm>
            <a:off x="2699792" y="3789040"/>
            <a:ext cx="1080120" cy="360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endCxn id="4" idx="3"/>
          </p:cNvCxnSpPr>
          <p:nvPr/>
        </p:nvCxnSpPr>
        <p:spPr>
          <a:xfrm flipV="1">
            <a:off x="3203848" y="4206924"/>
            <a:ext cx="850243" cy="734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25" idx="0"/>
            <a:endCxn id="4" idx="4"/>
          </p:cNvCxnSpPr>
          <p:nvPr/>
        </p:nvCxnSpPr>
        <p:spPr>
          <a:xfrm flipH="1" flipV="1">
            <a:off x="4716016" y="4365104"/>
            <a:ext cx="108012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>
            <a:off x="5652120" y="3789040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 redondeado"/>
          <p:cNvSpPr/>
          <p:nvPr/>
        </p:nvSpPr>
        <p:spPr>
          <a:xfrm>
            <a:off x="2051720" y="1844824"/>
            <a:ext cx="180020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DO" dirty="0" smtClean="0"/>
              <a:t>Servicios privados y de </a:t>
            </a:r>
            <a:r>
              <a:rPr lang="es-DO" dirty="0" err="1" smtClean="0"/>
              <a:t>ONGs</a:t>
            </a:r>
            <a:endParaRPr lang="es-DO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539552" y="3212976"/>
            <a:ext cx="216024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DO" dirty="0" smtClean="0"/>
              <a:t>Proveedores de insumos</a:t>
            </a:r>
            <a:endParaRPr lang="es-DO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1043608" y="4797152"/>
            <a:ext cx="216024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DO" dirty="0" smtClean="0"/>
              <a:t>Infraestructura pública</a:t>
            </a:r>
            <a:endParaRPr lang="es-DO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3779912" y="5229200"/>
            <a:ext cx="208823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DO" dirty="0" smtClean="0"/>
              <a:t>Servicios públicos</a:t>
            </a:r>
            <a:endParaRPr lang="es-DO" dirty="0"/>
          </a:p>
        </p:txBody>
      </p:sp>
      <p:sp>
        <p:nvSpPr>
          <p:cNvPr id="27" name="26 Recortar rectángulo de esquina diagonal"/>
          <p:cNvSpPr/>
          <p:nvPr/>
        </p:nvSpPr>
        <p:spPr>
          <a:xfrm>
            <a:off x="6588224" y="3068960"/>
            <a:ext cx="1872208" cy="1656184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DO" dirty="0" smtClean="0"/>
              <a:t>Compradores</a:t>
            </a:r>
            <a:endParaRPr lang="es-DO" dirty="0"/>
          </a:p>
        </p:txBody>
      </p:sp>
      <p:sp>
        <p:nvSpPr>
          <p:cNvPr id="34" name="33 Elipse"/>
          <p:cNvSpPr/>
          <p:nvPr/>
        </p:nvSpPr>
        <p:spPr>
          <a:xfrm>
            <a:off x="2987824" y="2852936"/>
            <a:ext cx="3240360" cy="201622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cxnSp>
        <p:nvCxnSpPr>
          <p:cNvPr id="36" name="35 Conector recto"/>
          <p:cNvCxnSpPr/>
          <p:nvPr/>
        </p:nvCxnSpPr>
        <p:spPr>
          <a:xfrm flipV="1">
            <a:off x="5652120" y="2420888"/>
            <a:ext cx="360040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5364088" y="1196752"/>
            <a:ext cx="3456384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DO" dirty="0" smtClean="0"/>
              <a:t>Reglas del juego:</a:t>
            </a:r>
          </a:p>
          <a:p>
            <a:pPr>
              <a:buFont typeface="Arial" pitchFamily="34" charset="0"/>
              <a:buChar char="•"/>
            </a:pPr>
            <a:r>
              <a:rPr lang="es-DO" dirty="0" smtClean="0"/>
              <a:t> Contratos</a:t>
            </a:r>
          </a:p>
          <a:p>
            <a:pPr>
              <a:buFont typeface="Arial" pitchFamily="34" charset="0"/>
              <a:buChar char="•"/>
            </a:pPr>
            <a:r>
              <a:rPr lang="es-DO" dirty="0" smtClean="0"/>
              <a:t> Competencia/poder de mercado</a:t>
            </a:r>
          </a:p>
          <a:p>
            <a:pPr>
              <a:buFont typeface="Arial" pitchFamily="34" charset="0"/>
              <a:buChar char="•"/>
            </a:pPr>
            <a:r>
              <a:rPr lang="es-DO" dirty="0" smtClean="0"/>
              <a:t> Capacidad de oferta</a:t>
            </a:r>
            <a:endParaRPr lang="es-DO" dirty="0"/>
          </a:p>
        </p:txBody>
      </p:sp>
      <p:sp>
        <p:nvSpPr>
          <p:cNvPr id="45" name="44 Rectángulo redondeado"/>
          <p:cNvSpPr/>
          <p:nvPr/>
        </p:nvSpPr>
        <p:spPr>
          <a:xfrm>
            <a:off x="179512" y="188640"/>
            <a:ext cx="8784976" cy="64807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49" name="48 Llamada con línea 1"/>
          <p:cNvSpPr/>
          <p:nvPr/>
        </p:nvSpPr>
        <p:spPr>
          <a:xfrm>
            <a:off x="467544" y="908720"/>
            <a:ext cx="2448272" cy="864096"/>
          </a:xfrm>
          <a:prstGeom prst="borderCallout1">
            <a:avLst>
              <a:gd name="adj1" fmla="val 20832"/>
              <a:gd name="adj2" fmla="val 102328"/>
              <a:gd name="adj3" fmla="val 119340"/>
              <a:gd name="adj4" fmla="val 13697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DO" dirty="0" smtClean="0"/>
              <a:t>Asistencia técnica, crédito, SDER, asistencia en comercialización</a:t>
            </a:r>
            <a:endParaRPr lang="es-DO" dirty="0"/>
          </a:p>
        </p:txBody>
      </p:sp>
      <p:sp>
        <p:nvSpPr>
          <p:cNvPr id="51" name="50 Llamada con línea 2"/>
          <p:cNvSpPr/>
          <p:nvPr/>
        </p:nvSpPr>
        <p:spPr>
          <a:xfrm>
            <a:off x="6948264" y="5013176"/>
            <a:ext cx="1656184" cy="141622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5669"/>
              <a:gd name="adj6" fmla="val -63849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DO" dirty="0" smtClean="0"/>
              <a:t>Extensión y asistencia técnica, crédito </a:t>
            </a:r>
            <a:endParaRPr lang="es-DO" dirty="0"/>
          </a:p>
        </p:txBody>
      </p:sp>
      <p:sp>
        <p:nvSpPr>
          <p:cNvPr id="52" name="51 Llamada con línea 1"/>
          <p:cNvSpPr/>
          <p:nvPr/>
        </p:nvSpPr>
        <p:spPr>
          <a:xfrm>
            <a:off x="251520" y="1988840"/>
            <a:ext cx="1440160" cy="864096"/>
          </a:xfrm>
          <a:prstGeom prst="borderCallout1">
            <a:avLst>
              <a:gd name="adj1" fmla="val 51133"/>
              <a:gd name="adj2" fmla="val 104428"/>
              <a:gd name="adj3" fmla="val 131005"/>
              <a:gd name="adj4" fmla="val 11987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DO" dirty="0" smtClean="0"/>
              <a:t>Semillas, fertilizantes, equipos</a:t>
            </a:r>
            <a:endParaRPr lang="es-DO" dirty="0"/>
          </a:p>
        </p:txBody>
      </p:sp>
      <p:sp>
        <p:nvSpPr>
          <p:cNvPr id="54" name="53 Llamada con línea 2"/>
          <p:cNvSpPr/>
          <p:nvPr/>
        </p:nvSpPr>
        <p:spPr>
          <a:xfrm>
            <a:off x="1547664" y="5877272"/>
            <a:ext cx="1800200" cy="720080"/>
          </a:xfrm>
          <a:prstGeom prst="borderCallout2">
            <a:avLst>
              <a:gd name="adj1" fmla="val 57782"/>
              <a:gd name="adj2" fmla="val -7790"/>
              <a:gd name="adj3" fmla="val 65589"/>
              <a:gd name="adj4" fmla="val -23817"/>
              <a:gd name="adj5" fmla="val -21252"/>
              <a:gd name="adj6" fmla="val -1897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DO" dirty="0" smtClean="0"/>
              <a:t>Red vial, riego, electricidad</a:t>
            </a:r>
            <a:endParaRPr lang="es-D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 animBg="1"/>
      <p:bldP spid="23" grpId="0" animBg="1"/>
      <p:bldP spid="24" grpId="0" animBg="1"/>
      <p:bldP spid="25" grpId="0" animBg="1"/>
      <p:bldP spid="27" grpId="0" animBg="1"/>
      <p:bldP spid="34" grpId="0" animBg="1"/>
      <p:bldP spid="37" grpId="0" animBg="1"/>
      <p:bldP spid="45" grpId="0" animBg="1"/>
      <p:bldP spid="49" grpId="0" animBg="1"/>
      <p:bldP spid="49" grpId="1" animBg="1"/>
      <p:bldP spid="51" grpId="0" animBg="1"/>
      <p:bldP spid="52" grpId="0" animBg="1"/>
      <p:bldP spid="52" grpId="1" animBg="1"/>
      <p:bldP spid="54" grpId="0" animBg="1"/>
      <p:bldP spid="5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3 Grupo"/>
          <p:cNvGrpSpPr/>
          <p:nvPr/>
        </p:nvGrpSpPr>
        <p:grpSpPr>
          <a:xfrm>
            <a:off x="2123728" y="2420888"/>
            <a:ext cx="5184575" cy="2088232"/>
            <a:chOff x="539552" y="1656803"/>
            <a:chExt cx="8420095" cy="4830537"/>
          </a:xfrm>
        </p:grpSpPr>
        <p:sp>
          <p:nvSpPr>
            <p:cNvPr id="5" name="4 Elipse"/>
            <p:cNvSpPr/>
            <p:nvPr/>
          </p:nvSpPr>
          <p:spPr>
            <a:xfrm>
              <a:off x="3779912" y="3284984"/>
              <a:ext cx="1872208" cy="108012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DO" dirty="0" smtClean="0"/>
                <a:t>PP</a:t>
              </a:r>
              <a:endParaRPr lang="es-DO" dirty="0"/>
            </a:p>
          </p:txBody>
        </p:sp>
        <p:cxnSp>
          <p:nvCxnSpPr>
            <p:cNvPr id="6" name="5 Conector recto de flecha"/>
            <p:cNvCxnSpPr/>
            <p:nvPr/>
          </p:nvCxnSpPr>
          <p:spPr>
            <a:xfrm>
              <a:off x="3707904" y="2708920"/>
              <a:ext cx="504056" cy="64807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Conector recto de flecha"/>
            <p:cNvCxnSpPr>
              <a:endCxn id="5" idx="2"/>
            </p:cNvCxnSpPr>
            <p:nvPr/>
          </p:nvCxnSpPr>
          <p:spPr>
            <a:xfrm>
              <a:off x="2699792" y="3789040"/>
              <a:ext cx="1080120" cy="3600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 de flecha"/>
            <p:cNvCxnSpPr>
              <a:endCxn id="5" idx="3"/>
            </p:cNvCxnSpPr>
            <p:nvPr/>
          </p:nvCxnSpPr>
          <p:spPr>
            <a:xfrm flipV="1">
              <a:off x="3203848" y="4206924"/>
              <a:ext cx="850243" cy="73424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 de flecha"/>
            <p:cNvCxnSpPr>
              <a:stCxn id="14" idx="0"/>
              <a:endCxn id="5" idx="4"/>
            </p:cNvCxnSpPr>
            <p:nvPr/>
          </p:nvCxnSpPr>
          <p:spPr>
            <a:xfrm flipH="1" flipV="1">
              <a:off x="4716017" y="4365105"/>
              <a:ext cx="108011" cy="8640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 de flecha"/>
            <p:cNvCxnSpPr/>
            <p:nvPr/>
          </p:nvCxnSpPr>
          <p:spPr>
            <a:xfrm>
              <a:off x="5652120" y="3789040"/>
              <a:ext cx="9361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10 Rectángulo redondeado"/>
            <p:cNvSpPr/>
            <p:nvPr/>
          </p:nvSpPr>
          <p:spPr>
            <a:xfrm>
              <a:off x="955359" y="1844824"/>
              <a:ext cx="2896562" cy="86409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DO" sz="1600" dirty="0" smtClean="0"/>
                <a:t>Servicios privados</a:t>
              </a:r>
              <a:endParaRPr lang="es-DO" sz="1600" dirty="0"/>
            </a:p>
          </p:txBody>
        </p:sp>
        <p:sp>
          <p:nvSpPr>
            <p:cNvPr id="12" name="11 Rectángulo redondeado"/>
            <p:cNvSpPr/>
            <p:nvPr/>
          </p:nvSpPr>
          <p:spPr>
            <a:xfrm>
              <a:off x="539552" y="3212976"/>
              <a:ext cx="2160240" cy="100811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DO" sz="1400" dirty="0" smtClean="0"/>
                <a:t>Proveedores de insumos</a:t>
              </a:r>
              <a:endParaRPr lang="es-DO" sz="1400" dirty="0"/>
            </a:p>
          </p:txBody>
        </p:sp>
        <p:sp>
          <p:nvSpPr>
            <p:cNvPr id="13" name="12 Rectángulo redondeado"/>
            <p:cNvSpPr/>
            <p:nvPr/>
          </p:nvSpPr>
          <p:spPr>
            <a:xfrm>
              <a:off x="747456" y="4797153"/>
              <a:ext cx="2456391" cy="136815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DO" sz="1600" dirty="0" smtClean="0"/>
                <a:t>Infraestructura externa</a:t>
              </a:r>
              <a:endParaRPr lang="es-DO" sz="1600" dirty="0"/>
            </a:p>
          </p:txBody>
        </p:sp>
        <p:sp>
          <p:nvSpPr>
            <p:cNvPr id="14" name="13 Rectángulo redondeado"/>
            <p:cNvSpPr/>
            <p:nvPr/>
          </p:nvSpPr>
          <p:spPr>
            <a:xfrm>
              <a:off x="3779913" y="5229201"/>
              <a:ext cx="2088232" cy="125813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DO" sz="1600" dirty="0" smtClean="0"/>
                <a:t>Servicios públicos</a:t>
              </a:r>
              <a:endParaRPr lang="es-DO" sz="1600" dirty="0"/>
            </a:p>
          </p:txBody>
        </p:sp>
        <p:sp>
          <p:nvSpPr>
            <p:cNvPr id="15" name="14 Recortar rectángulo de esquina diagonal"/>
            <p:cNvSpPr/>
            <p:nvPr/>
          </p:nvSpPr>
          <p:spPr>
            <a:xfrm>
              <a:off x="6588224" y="3068960"/>
              <a:ext cx="2371423" cy="1656184"/>
            </a:xfrm>
            <a:prstGeom prst="snip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DO" sz="1600" dirty="0" smtClean="0"/>
                <a:t>Compradores</a:t>
              </a:r>
              <a:endParaRPr lang="es-DO" sz="1600" dirty="0"/>
            </a:p>
          </p:txBody>
        </p:sp>
        <p:sp>
          <p:nvSpPr>
            <p:cNvPr id="16" name="15 Elipse"/>
            <p:cNvSpPr/>
            <p:nvPr/>
          </p:nvSpPr>
          <p:spPr>
            <a:xfrm>
              <a:off x="2987824" y="2852936"/>
              <a:ext cx="3240360" cy="2016224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DO"/>
            </a:p>
          </p:txBody>
        </p:sp>
        <p:cxnSp>
          <p:nvCxnSpPr>
            <p:cNvPr id="17" name="16 Conector recto"/>
            <p:cNvCxnSpPr/>
            <p:nvPr/>
          </p:nvCxnSpPr>
          <p:spPr>
            <a:xfrm flipV="1">
              <a:off x="5652120" y="2420888"/>
              <a:ext cx="360040" cy="64807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CuadroTexto"/>
            <p:cNvSpPr txBox="1"/>
            <p:nvPr/>
          </p:nvSpPr>
          <p:spPr>
            <a:xfrm>
              <a:off x="5917881" y="1656803"/>
              <a:ext cx="2833863" cy="78314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DO" sz="1600" dirty="0" smtClean="0"/>
                <a:t>Reglas del juego</a:t>
              </a:r>
            </a:p>
          </p:txBody>
        </p:sp>
      </p:grpSp>
      <p:sp>
        <p:nvSpPr>
          <p:cNvPr id="19" name="18 Rectángulo redondeado"/>
          <p:cNvSpPr/>
          <p:nvPr/>
        </p:nvSpPr>
        <p:spPr>
          <a:xfrm>
            <a:off x="1763688" y="2060848"/>
            <a:ext cx="5760640" cy="27363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21" name="20 Elipse"/>
          <p:cNvSpPr/>
          <p:nvPr/>
        </p:nvSpPr>
        <p:spPr>
          <a:xfrm>
            <a:off x="611560" y="692696"/>
            <a:ext cx="8280920" cy="59046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22" name="21 CuadroTexto"/>
          <p:cNvSpPr txBox="1"/>
          <p:nvPr/>
        </p:nvSpPr>
        <p:spPr>
          <a:xfrm>
            <a:off x="2555776" y="12687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dirty="0" smtClean="0"/>
              <a:t>Regulaciones</a:t>
            </a:r>
            <a:endParaRPr lang="es-DO" dirty="0"/>
          </a:p>
        </p:txBody>
      </p:sp>
      <p:sp>
        <p:nvSpPr>
          <p:cNvPr id="23" name="22 CuadroTexto"/>
          <p:cNvSpPr txBox="1"/>
          <p:nvPr/>
        </p:nvSpPr>
        <p:spPr>
          <a:xfrm>
            <a:off x="4932040" y="83671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dirty="0" smtClean="0"/>
              <a:t>Políticas e intervenciones sectoriales</a:t>
            </a:r>
            <a:endParaRPr lang="es-DO" dirty="0"/>
          </a:p>
        </p:txBody>
      </p:sp>
      <p:sp>
        <p:nvSpPr>
          <p:cNvPr id="24" name="23 CuadroTexto"/>
          <p:cNvSpPr txBox="1"/>
          <p:nvPr/>
        </p:nvSpPr>
        <p:spPr>
          <a:xfrm>
            <a:off x="611560" y="328498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 err="1" smtClean="0"/>
              <a:t>ONGs</a:t>
            </a:r>
            <a:endParaRPr lang="es-DO" dirty="0"/>
          </a:p>
        </p:txBody>
      </p:sp>
      <p:sp>
        <p:nvSpPr>
          <p:cNvPr id="25" name="24 CuadroTexto"/>
          <p:cNvSpPr txBox="1"/>
          <p:nvPr/>
        </p:nvSpPr>
        <p:spPr>
          <a:xfrm>
            <a:off x="2483768" y="5157192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dirty="0" smtClean="0"/>
              <a:t>Prácticas sociales, culturales y asociativas</a:t>
            </a:r>
            <a:endParaRPr lang="es-DO" dirty="0"/>
          </a:p>
        </p:txBody>
      </p:sp>
      <p:sp>
        <p:nvSpPr>
          <p:cNvPr id="27" name="26 CuadroTexto"/>
          <p:cNvSpPr txBox="1"/>
          <p:nvPr/>
        </p:nvSpPr>
        <p:spPr>
          <a:xfrm>
            <a:off x="4788024" y="515719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dirty="0" smtClean="0"/>
              <a:t>Políticas fiscales</a:t>
            </a:r>
            <a:endParaRPr lang="es-DO" dirty="0"/>
          </a:p>
        </p:txBody>
      </p:sp>
      <p:sp>
        <p:nvSpPr>
          <p:cNvPr id="28" name="27 CuadroTexto"/>
          <p:cNvSpPr txBox="1"/>
          <p:nvPr/>
        </p:nvSpPr>
        <p:spPr>
          <a:xfrm>
            <a:off x="2195736" y="692696"/>
            <a:ext cx="259228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DO" sz="2800" b="1" dirty="0" smtClean="0"/>
              <a:t>Entorno externo</a:t>
            </a:r>
            <a:endParaRPr lang="es-DO" sz="2800" b="1" dirty="0"/>
          </a:p>
        </p:txBody>
      </p:sp>
      <p:cxnSp>
        <p:nvCxnSpPr>
          <p:cNvPr id="30" name="29 Conector recto de flecha"/>
          <p:cNvCxnSpPr>
            <a:stCxn id="22" idx="2"/>
          </p:cNvCxnSpPr>
          <p:nvPr/>
        </p:nvCxnSpPr>
        <p:spPr>
          <a:xfrm>
            <a:off x="3383868" y="1638092"/>
            <a:ext cx="252028" cy="6387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stCxn id="24" idx="3"/>
          </p:cNvCxnSpPr>
          <p:nvPr/>
        </p:nvCxnSpPr>
        <p:spPr>
          <a:xfrm flipV="1">
            <a:off x="1475656" y="3429000"/>
            <a:ext cx="504056" cy="406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>
            <a:off x="6084168" y="1700808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/>
          <p:nvPr/>
        </p:nvCxnSpPr>
        <p:spPr>
          <a:xfrm flipV="1">
            <a:off x="3563888" y="4581128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 flipV="1">
            <a:off x="5364088" y="4581128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CuadroTexto"/>
          <p:cNvSpPr txBox="1"/>
          <p:nvPr/>
        </p:nvSpPr>
        <p:spPr>
          <a:xfrm>
            <a:off x="5868144" y="260648"/>
            <a:ext cx="2555776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DO" sz="2400" b="1" dirty="0" smtClean="0"/>
              <a:t>Entorno ampliado</a:t>
            </a:r>
            <a:endParaRPr lang="es-DO" b="1" dirty="0"/>
          </a:p>
        </p:txBody>
      </p:sp>
      <p:sp>
        <p:nvSpPr>
          <p:cNvPr id="47" name="46 Rectángulo redondeado"/>
          <p:cNvSpPr/>
          <p:nvPr/>
        </p:nvSpPr>
        <p:spPr>
          <a:xfrm>
            <a:off x="179512" y="188640"/>
            <a:ext cx="8784976" cy="648072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48" name="47 CuadroTexto"/>
          <p:cNvSpPr txBox="1"/>
          <p:nvPr/>
        </p:nvSpPr>
        <p:spPr>
          <a:xfrm>
            <a:off x="395536" y="836712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 smtClean="0"/>
              <a:t>Política comercial</a:t>
            </a:r>
            <a:endParaRPr lang="es-DO" dirty="0"/>
          </a:p>
        </p:txBody>
      </p:sp>
      <p:sp>
        <p:nvSpPr>
          <p:cNvPr id="49" name="48 CuadroTexto"/>
          <p:cNvSpPr txBox="1"/>
          <p:nvPr/>
        </p:nvSpPr>
        <p:spPr>
          <a:xfrm>
            <a:off x="683568" y="580526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 smtClean="0"/>
              <a:t>Política económica</a:t>
            </a:r>
            <a:endParaRPr lang="es-DO" dirty="0"/>
          </a:p>
        </p:txBody>
      </p:sp>
      <p:sp>
        <p:nvSpPr>
          <p:cNvPr id="50" name="49 CuadroTexto"/>
          <p:cNvSpPr txBox="1"/>
          <p:nvPr/>
        </p:nvSpPr>
        <p:spPr>
          <a:xfrm>
            <a:off x="2267744" y="260648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 smtClean="0"/>
              <a:t>Estructura institucional del Estado</a:t>
            </a:r>
            <a:endParaRPr lang="es-DO" dirty="0"/>
          </a:p>
        </p:txBody>
      </p:sp>
      <p:sp>
        <p:nvSpPr>
          <p:cNvPr id="51" name="50 CuadroTexto"/>
          <p:cNvSpPr txBox="1"/>
          <p:nvPr/>
        </p:nvSpPr>
        <p:spPr>
          <a:xfrm>
            <a:off x="7668344" y="764704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 smtClean="0"/>
              <a:t>Mercados externos</a:t>
            </a:r>
            <a:endParaRPr lang="es-DO" dirty="0"/>
          </a:p>
        </p:txBody>
      </p:sp>
      <p:cxnSp>
        <p:nvCxnSpPr>
          <p:cNvPr id="53" name="52 Conector recto de flecha"/>
          <p:cNvCxnSpPr/>
          <p:nvPr/>
        </p:nvCxnSpPr>
        <p:spPr>
          <a:xfrm>
            <a:off x="1475656" y="1412776"/>
            <a:ext cx="720080" cy="9361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/>
          <p:nvPr/>
        </p:nvCxnSpPr>
        <p:spPr>
          <a:xfrm flipV="1">
            <a:off x="1259632" y="4581128"/>
            <a:ext cx="1224136" cy="122413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/>
          <p:nvPr/>
        </p:nvCxnSpPr>
        <p:spPr>
          <a:xfrm>
            <a:off x="4932040" y="548680"/>
            <a:ext cx="360040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 de flecha"/>
          <p:cNvCxnSpPr/>
          <p:nvPr/>
        </p:nvCxnSpPr>
        <p:spPr>
          <a:xfrm flipH="1">
            <a:off x="6516216" y="1340768"/>
            <a:ext cx="1152128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CuadroTexto"/>
          <p:cNvSpPr txBox="1"/>
          <p:nvPr/>
        </p:nvSpPr>
        <p:spPr>
          <a:xfrm>
            <a:off x="3851920" y="2060849"/>
            <a:ext cx="1656184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DO" sz="1400" b="1" dirty="0" smtClean="0"/>
              <a:t>Entorno inmediato</a:t>
            </a:r>
            <a:endParaRPr lang="es-DO" sz="1400" b="1" dirty="0"/>
          </a:p>
        </p:txBody>
      </p:sp>
      <p:sp>
        <p:nvSpPr>
          <p:cNvPr id="41" name="40 CuadroTexto"/>
          <p:cNvSpPr txBox="1"/>
          <p:nvPr/>
        </p:nvSpPr>
        <p:spPr>
          <a:xfrm>
            <a:off x="7524328" y="2780928"/>
            <a:ext cx="136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dirty="0" smtClean="0"/>
              <a:t>Compra-dores de compra-dores</a:t>
            </a:r>
            <a:endParaRPr lang="es-DO" dirty="0"/>
          </a:p>
        </p:txBody>
      </p:sp>
      <p:cxnSp>
        <p:nvCxnSpPr>
          <p:cNvPr id="42" name="41 Conector recto de flecha"/>
          <p:cNvCxnSpPr/>
          <p:nvPr/>
        </p:nvCxnSpPr>
        <p:spPr>
          <a:xfrm flipH="1">
            <a:off x="7308304" y="3284984"/>
            <a:ext cx="43204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CuadroTexto"/>
          <p:cNvSpPr txBox="1"/>
          <p:nvPr/>
        </p:nvSpPr>
        <p:spPr>
          <a:xfrm>
            <a:off x="6228184" y="4941168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dirty="0" smtClean="0"/>
              <a:t>Modelo de negocios dominante</a:t>
            </a:r>
            <a:endParaRPr lang="es-DO" dirty="0"/>
          </a:p>
        </p:txBody>
      </p:sp>
      <p:cxnSp>
        <p:nvCxnSpPr>
          <p:cNvPr id="58" name="57 Conector recto de flecha"/>
          <p:cNvCxnSpPr/>
          <p:nvPr/>
        </p:nvCxnSpPr>
        <p:spPr>
          <a:xfrm flipH="1" flipV="1">
            <a:off x="6084168" y="4293096"/>
            <a:ext cx="36004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/>
      <p:bldP spid="23" grpId="0"/>
      <p:bldP spid="24" grpId="0"/>
      <p:bldP spid="25" grpId="0"/>
      <p:bldP spid="27" grpId="0"/>
      <p:bldP spid="28" grpId="0" animBg="1"/>
      <p:bldP spid="48" grpId="0"/>
      <p:bldP spid="49" grpId="0"/>
      <p:bldP spid="50" grpId="0"/>
      <p:bldP spid="51" grpId="0"/>
      <p:bldP spid="60" grpId="0" animBg="1"/>
      <p:bldP spid="41" grpId="0"/>
      <p:bldP spid="4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7559</TotalTime>
  <Words>3312</Words>
  <Application>Microsoft Office PowerPoint</Application>
  <PresentationFormat>Presentación en pantalla (4:3)</PresentationFormat>
  <Paragraphs>486</Paragraphs>
  <Slides>32</Slides>
  <Notes>26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9" baseType="lpstr">
      <vt:lpstr>Arial</vt:lpstr>
      <vt:lpstr>Calibri</vt:lpstr>
      <vt:lpstr>Courier New</vt:lpstr>
      <vt:lpstr>Symbol</vt:lpstr>
      <vt:lpstr>Times New Roman</vt:lpstr>
      <vt:lpstr>Wingdings</vt:lpstr>
      <vt:lpstr>Tema de Office</vt:lpstr>
      <vt:lpstr>Presentación de PowerPoint</vt:lpstr>
      <vt:lpstr>Contenido</vt:lpstr>
      <vt:lpstr>Contexto rural en América Latina</vt:lpstr>
      <vt:lpstr>Preguntas relevantes</vt:lpstr>
      <vt:lpstr>Experiencias sistematizadas  de empoderamiento económico local</vt:lpstr>
      <vt:lpstr>Presentación de PowerPoint</vt:lpstr>
      <vt:lpstr>Marco analítico</vt:lpstr>
      <vt:lpstr>Entorno inmediato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Re-inserción a los mercados:  ¿qué pasó?</vt:lpstr>
      <vt:lpstr>Re-inserción a los mercados: ¿cómo?</vt:lpstr>
      <vt:lpstr>Inserción a los mercados: ¿qué pasó?</vt:lpstr>
      <vt:lpstr>Re-inserción a los mercados: ¿con quién?</vt:lpstr>
      <vt:lpstr>Principales hallazgos</vt:lpstr>
      <vt:lpstr>Aprendizajes</vt:lpstr>
      <vt:lpstr>Aprendizajes</vt:lpstr>
      <vt:lpstr>Entornos de la pequeña producción rural en países seleccionados  de América Latina: instituciones, políticas y cambios recientes</vt:lpstr>
      <vt:lpstr>Nuevas política para el desarrollo rural  y de la pequeña producción: ¿nuevos entornos?</vt:lpstr>
      <vt:lpstr>Nuevas política para el desarrollo rural  y de la pequeña producción: ¿nuevos entornos?</vt:lpstr>
      <vt:lpstr>Nuevas política para el desarrollo rural  y de la pequeña producción: ¿nuevos entornos?</vt:lpstr>
      <vt:lpstr>Entornos de la pequeña producción rural en países seleccionados  de América Latina: instituciones, políticas y cambios recientes</vt:lpstr>
      <vt:lpstr>Entornos de la pequeña producción rural en países seleccionados  de América Latina: instituciones, políticas y cambios recientes</vt:lpstr>
      <vt:lpstr>Entornos de la pequeña producción rural en países seleccionados  de América Latina: instituciones, políticas y cambios recientes</vt:lpstr>
      <vt:lpstr>Conclusiones</vt:lpstr>
      <vt:lpstr>Recomendaciones (1)</vt:lpstr>
      <vt:lpstr>Recomendaciones (y 2)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Islas de éxito</dc:title>
  <dc:creator>Pavel</dc:creator>
  <cp:lastModifiedBy>Juan Cheaz</cp:lastModifiedBy>
  <cp:revision>259</cp:revision>
  <dcterms:created xsi:type="dcterms:W3CDTF">2012-04-01T12:30:48Z</dcterms:created>
  <dcterms:modified xsi:type="dcterms:W3CDTF">2014-03-27T12:00:36Z</dcterms:modified>
</cp:coreProperties>
</file>